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0287000" cx="18288000"/>
  <p:notesSz cx="6858000" cy="9144000"/>
  <p:embeddedFontLst>
    <p:embeddedFont>
      <p:font typeface="Halant"/>
      <p:bold r:id="rId12"/>
    </p:embeddedFont>
    <p:embeddedFont>
      <p:font typeface="Inter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Inter-regular.fntdata"/><Relationship Id="rId12" Type="http://schemas.openxmlformats.org/officeDocument/2006/relationships/font" Target="fonts/Halan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italic.fntdata"/><Relationship Id="rId14" Type="http://schemas.openxmlformats.org/officeDocument/2006/relationships/font" Target="fonts/Inter-bold.fntdata"/><Relationship Id="rId16" Type="http://schemas.openxmlformats.org/officeDocument/2006/relationships/font" Target="fonts/Int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4d317eaab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34d317eaab0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4d317eaab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34d317eaab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4d317eaab0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34d317eaab0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4d317eaab0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34d317eaab0_0_1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3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85" name="Google Shape;85;p13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86" name="Google Shape;86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87" name="Google Shape;87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8" name="Google Shape;88;p13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89" name="Google Shape;89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90" name="Google Shape;90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1" name="Google Shape;91;p13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92" name="Google Shape;92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93" name="Google Shape;93;p13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4" name="Google Shape;94;p13"/>
          <p:cNvSpPr txBox="1"/>
          <p:nvPr/>
        </p:nvSpPr>
        <p:spPr>
          <a:xfrm>
            <a:off x="4207988" y="3291041"/>
            <a:ext cx="14079900" cy="28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96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COLD WAR’S FIRST BATTLEGROUNDS</a:t>
            </a:r>
            <a:endParaRPr b="1" sz="96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6" name="Google Shape;96;p13"/>
          <p:cNvSpPr txBox="1"/>
          <p:nvPr/>
        </p:nvSpPr>
        <p:spPr>
          <a:xfrm>
            <a:off x="4935352" y="6251658"/>
            <a:ext cx="12625200" cy="7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8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48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9</a:t>
            </a:r>
            <a:r>
              <a:rPr lang="en-US" sz="48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48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48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Cold War &amp; Global Transformations</a:t>
            </a:r>
            <a:endParaRPr sz="500"/>
          </a:p>
        </p:txBody>
      </p:sp>
      <p:sp>
        <p:nvSpPr>
          <p:cNvPr id="97" name="Google Shape;97;p13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3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/>
          </a:p>
        </p:txBody>
      </p:sp>
      <p:cxnSp>
        <p:nvCxnSpPr>
          <p:cNvPr id="99" name="Google Shape;99;p13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0" name="Google Shape;100;p13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/>
          <p:nvPr/>
        </p:nvSpPr>
        <p:spPr>
          <a:xfrm>
            <a:off x="2769750" y="4162925"/>
            <a:ext cx="12748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did power global power struggles impact political developments in China compared to Europe?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6" name="Google Shape;106;p1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" name="Google Shape;107;p1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08" name="Google Shape;108;p1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09" name="Google Shape;109;p1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10" name="Google Shape;110;p1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11;p1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112" name="Google Shape;112;p1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3" name="Google Shape;113;p1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14" name="Google Shape;114;p14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15" name="Google Shape;115;p1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16" name="Google Shape;116;p1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17" name="Google Shape;117;p1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1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19;p1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20" name="Google Shape;120;p14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5"/>
          <p:cNvSpPr txBox="1"/>
          <p:nvPr/>
        </p:nvSpPr>
        <p:spPr>
          <a:xfrm>
            <a:off x="547750" y="2932500"/>
            <a:ext cx="9489000" cy="49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660400" lvl="0" marL="914400" rtl="0" algn="l">
              <a:spcBef>
                <a:spcPts val="0"/>
              </a:spcBef>
              <a:spcAft>
                <a:spcPts val="0"/>
              </a:spcAft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WWII ended in 1945, but tensions between the U.S. and Soviet Union quickly grew.</a:t>
            </a:r>
            <a:b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60400" lvl="0" marL="914400" rtl="0" algn="l">
              <a:spcBef>
                <a:spcPts val="2000"/>
              </a:spcBef>
              <a:spcAft>
                <a:spcPts val="0"/>
              </a:spcAft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Both countries emerged as superpowers with different visions for the postwar world.</a:t>
            </a:r>
            <a:b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</a:b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60400" lvl="0" marL="914400" rtl="0" algn="l">
              <a:spcBef>
                <a:spcPts val="2000"/>
              </a:spcBef>
              <a:spcAft>
                <a:spcPts val="2000"/>
              </a:spcAft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Cold War was not a direct war, but a struggle for global influence, ideology, and power.</a:t>
            </a:r>
            <a:endParaRPr sz="3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6" name="Google Shape;126;p15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7" name="Google Shape;127;p1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28" name="Google Shape;128;p1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29" name="Google Shape;129;p1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30" name="Google Shape;130;p1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1" name="Google Shape;131;p15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1400"/>
            </a:p>
          </p:txBody>
        </p:sp>
        <p:cxnSp>
          <p:nvCxnSpPr>
            <p:cNvPr id="132" name="Google Shape;132;p1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33" name="Google Shape;133;p1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34" name="Google Shape;134;p15"/>
          <p:cNvSpPr txBox="1"/>
          <p:nvPr/>
        </p:nvSpPr>
        <p:spPr>
          <a:xfrm>
            <a:off x="2553980" y="876300"/>
            <a:ext cx="13180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SETTING THE STAGE</a:t>
            </a:r>
            <a:endParaRPr sz="1400"/>
          </a:p>
        </p:txBody>
      </p:sp>
      <p:grpSp>
        <p:nvGrpSpPr>
          <p:cNvPr id="135" name="Google Shape;135;p1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36" name="Google Shape;136;p1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37" name="Google Shape;137;p1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50" lIns="91450" spcFirstLastPara="1" rIns="91450" wrap="square" tIns="914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1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9" name="Google Shape;139;p1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1400">
                <a:solidFill>
                  <a:schemeClr val="lt1"/>
                </a:solidFill>
              </a:endParaRPr>
            </a:p>
          </p:txBody>
        </p:sp>
      </p:grpSp>
      <p:sp>
        <p:nvSpPr>
          <p:cNvPr id="140" name="Google Shape;140;p15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41" name="Google Shape;14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31827" y="2248775"/>
            <a:ext cx="6196799" cy="504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5"/>
          <p:cNvSpPr txBox="1"/>
          <p:nvPr/>
        </p:nvSpPr>
        <p:spPr>
          <a:xfrm>
            <a:off x="11131825" y="7374400"/>
            <a:ext cx="61968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Source: Unknown Photographer, “</a:t>
            </a:r>
            <a:r>
              <a:rPr lang="en-US" sz="16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British Prime Minister Winston Churchill, President Harry S. Truman, and Soviet leader Josef Stalin in the garden of Cecilienhof Palace before meeting for the Potsdam Conference in Potsdam, Germany</a:t>
            </a:r>
            <a:r>
              <a:rPr lang="en-US" sz="16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,” July 25, 1945. Public Domain</a:t>
            </a:r>
            <a:endParaRPr sz="16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/>
          <p:nvPr/>
        </p:nvSpPr>
        <p:spPr>
          <a:xfrm>
            <a:off x="1028700" y="876300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“THE IRON CURTAIN”</a:t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148" name="Google Shape;148;p16"/>
          <p:cNvGrpSpPr/>
          <p:nvPr/>
        </p:nvGrpSpPr>
        <p:grpSpPr>
          <a:xfrm>
            <a:off x="15784730" y="9"/>
            <a:ext cx="1562625" cy="1771271"/>
            <a:chOff x="0" y="-130721"/>
            <a:chExt cx="2083500" cy="2361695"/>
          </a:xfrm>
        </p:grpSpPr>
        <p:grpSp>
          <p:nvGrpSpPr>
            <p:cNvPr id="149" name="Google Shape;149;p1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50" name="Google Shape;150;p1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1" name="Google Shape;151;p1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2" name="Google Shape;152;p1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b="1" sz="5575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sp>
        <p:nvSpPr>
          <p:cNvPr id="153" name="Google Shape;153;p16"/>
          <p:cNvSpPr/>
          <p:nvPr/>
        </p:nvSpPr>
        <p:spPr>
          <a:xfrm>
            <a:off x="1564423" y="-175792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4" name="Google Shape;154;p16"/>
          <p:cNvGrpSpPr/>
          <p:nvPr/>
        </p:nvGrpSpPr>
        <p:grpSpPr>
          <a:xfrm>
            <a:off x="185402" y="-144662"/>
            <a:ext cx="937455" cy="10431728"/>
            <a:chOff x="0" y="-38100"/>
            <a:chExt cx="246900" cy="2747433"/>
          </a:xfrm>
        </p:grpSpPr>
        <p:sp>
          <p:nvSpPr>
            <p:cNvPr id="155" name="Google Shape;155;p16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156" name="Google Shape;156;p16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7" name="Google Shape;157;p16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/>
          </a:p>
        </p:txBody>
      </p:sp>
      <p:cxnSp>
        <p:nvCxnSpPr>
          <p:cNvPr id="158" name="Google Shape;158;p16"/>
          <p:cNvCxnSpPr/>
          <p:nvPr/>
        </p:nvCxnSpPr>
        <p:spPr>
          <a:xfrm rot="10800000">
            <a:off x="648533" y="-1046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6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0" name="Google Shape;160;p16"/>
          <p:cNvSpPr txBox="1"/>
          <p:nvPr/>
        </p:nvSpPr>
        <p:spPr>
          <a:xfrm>
            <a:off x="1564425" y="2492675"/>
            <a:ext cx="8584500" cy="72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term became widely known after Winston Churchill’s used it in a speech in Missouri</a:t>
            </a:r>
            <a:endParaRPr b="1"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"/>
              <a:buChar char="○"/>
            </a:pPr>
            <a:r>
              <a:rPr b="1"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Iron Curtain</a:t>
            </a: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: Winston Churchill’s metaphor for the division of Europe.</a:t>
            </a:r>
            <a:endParaRPr sz="2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Soviet influence was expanding in Poland, East Germany, and Czechoslovakia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Term was metaphorical to start, but the Berlin Wall (built in 1961) symbolized the physical separation the Eastern and Western Blocs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Eastern Bloc: unofficial coalition of communist states aligned with the USSR</a:t>
            </a:r>
            <a:endParaRPr sz="2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Western Bloc: unofficial coalition of countries allied with the United States in support of capitalism</a:t>
            </a:r>
            <a:endParaRPr sz="2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61" name="Google Shape;161;p16"/>
          <p:cNvPicPr preferRelativeResize="0"/>
          <p:nvPr/>
        </p:nvPicPr>
        <p:blipFill rotWithShape="1">
          <a:blip r:embed="rId4">
            <a:alphaModFix/>
          </a:blip>
          <a:srcRect b="16100" l="22972" r="31538" t="0"/>
          <a:stretch/>
        </p:blipFill>
        <p:spPr>
          <a:xfrm>
            <a:off x="11799876" y="2413200"/>
            <a:ext cx="5660376" cy="5992563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6"/>
          <p:cNvSpPr txBox="1"/>
          <p:nvPr/>
        </p:nvSpPr>
        <p:spPr>
          <a:xfrm>
            <a:off x="11799875" y="8507975"/>
            <a:ext cx="5760000" cy="13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42424"/>
                </a:solidFill>
                <a:latin typeface="Inter"/>
                <a:ea typeface="Inter"/>
                <a:cs typeface="Inter"/>
                <a:sym typeface="Inter"/>
              </a:rPr>
              <a:t>Source: Carol Highsmith, “</a:t>
            </a:r>
            <a:r>
              <a:rPr lang="en-US">
                <a:solidFill>
                  <a:srgbClr val="242424"/>
                </a:solidFill>
                <a:latin typeface="Inter"/>
                <a:ea typeface="Inter"/>
                <a:cs typeface="Inter"/>
                <a:sym typeface="Inter"/>
              </a:rPr>
              <a:t>Statue of Winston Churchill located on the campus of Westminster College in Fulton, Missouri,” photo taken March 19, 2021. Library of Congress</a:t>
            </a:r>
            <a:endParaRPr>
              <a:solidFill>
                <a:srgbClr val="242424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242424"/>
              </a:buClr>
              <a:buSzPts val="1050"/>
              <a:buNone/>
            </a:pPr>
            <a:r>
              <a:t/>
            </a:r>
            <a:endParaRPr sz="1050">
              <a:solidFill>
                <a:srgbClr val="242424"/>
              </a:solidFill>
              <a:highlight>
                <a:srgbClr val="FFFFFF"/>
              </a:highlight>
            </a:endParaRPr>
          </a:p>
        </p:txBody>
      </p:sp>
      <p:sp>
        <p:nvSpPr>
          <p:cNvPr id="163" name="Google Shape;163;p16"/>
          <p:cNvSpPr/>
          <p:nvPr/>
        </p:nvSpPr>
        <p:spPr>
          <a:xfrm>
            <a:off x="9797950" y="5282300"/>
            <a:ext cx="4662300" cy="1687800"/>
          </a:xfrm>
          <a:prstGeom prst="rect">
            <a:avLst/>
          </a:prstGeom>
          <a:solidFill>
            <a:srgbClr val="38E0A4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Inter"/>
                <a:ea typeface="Inter"/>
                <a:cs typeface="Inter"/>
                <a:sym typeface="Inter"/>
              </a:rPr>
              <a:t>Monument Text: 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Inter"/>
                <a:ea typeface="Inter"/>
                <a:cs typeface="Inter"/>
                <a:sym typeface="Inter"/>
              </a:rPr>
              <a:t>With a dramatic gesture, WINSTON CHURCHILL warned the world — “An IRON CURTAIN HAS DESCENDED ACROSS THE CONTINENT”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Inter"/>
                <a:ea typeface="Inter"/>
                <a:cs typeface="Inter"/>
                <a:sym typeface="Inter"/>
              </a:rPr>
              <a:t>March 5, 1946 Fulton, Missouri</a:t>
            </a:r>
            <a:endParaRPr sz="16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7"/>
          <p:cNvSpPr txBox="1"/>
          <p:nvPr/>
        </p:nvSpPr>
        <p:spPr>
          <a:xfrm>
            <a:off x="580950" y="2459500"/>
            <a:ext cx="10203000" cy="67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660400" lvl="0" marL="914400" rtl="0" algn="l">
              <a:spcBef>
                <a:spcPts val="0"/>
              </a:spcBef>
              <a:spcAft>
                <a:spcPts val="0"/>
              </a:spcAft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U.S. adopted a policy of 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containment</a:t>
            </a: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to stop the spread of communism.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35000" lvl="1" marL="1828800" rtl="0" algn="l">
              <a:spcBef>
                <a:spcPts val="2000"/>
              </a:spcBef>
              <a:spcAft>
                <a:spcPts val="0"/>
              </a:spcAft>
              <a:buSzPts val="2800"/>
              <a:buFont typeface="Inter"/>
              <a:buChar char="○"/>
            </a:pPr>
            <a:r>
              <a:rPr b="1"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Truman Doctrine </a:t>
            </a:r>
            <a:r>
              <a:rPr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(1947): Promised U.S. economic and military support to countries resisting communism.</a:t>
            </a:r>
            <a:endParaRPr sz="2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35000" lvl="1" marL="1828800" rtl="0" algn="l">
              <a:spcBef>
                <a:spcPts val="2000"/>
              </a:spcBef>
              <a:spcAft>
                <a:spcPts val="0"/>
              </a:spcAft>
              <a:buSzPts val="2800"/>
              <a:buFont typeface="Inter"/>
              <a:buChar char="○"/>
            </a:pPr>
            <a:r>
              <a:rPr b="1"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Marshall Plan</a:t>
            </a:r>
            <a:r>
              <a:rPr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(1947): Gave over $12 billion in aid to rebuild Western Europe.</a:t>
            </a:r>
            <a:endParaRPr sz="2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35000" lvl="1" marL="1828800" rtl="0" algn="l">
              <a:spcBef>
                <a:spcPts val="2000"/>
              </a:spcBef>
              <a:spcAft>
                <a:spcPts val="0"/>
              </a:spcAft>
              <a:buSzPts val="2800"/>
              <a:buFont typeface="Inter"/>
              <a:buChar char="○"/>
            </a:pPr>
            <a:r>
              <a:rPr b="1"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NATO</a:t>
            </a:r>
            <a:r>
              <a:rPr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(1949): North Atlantic Treaty Organization- a military alliance of Western democracies</a:t>
            </a:r>
            <a:endParaRPr sz="2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660400" lvl="0" marL="914400" rtl="0" algn="l">
              <a:spcBef>
                <a:spcPts val="2000"/>
              </a:spcBef>
              <a:spcAft>
                <a:spcPts val="0"/>
              </a:spcAft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Goal: Prevent economic instability and communist influence.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17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0" name="Google Shape;170;p1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71" name="Google Shape;171;p1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2" name="Google Shape;172;p1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3" name="Google Shape;173;p1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4" name="Google Shape;174;p1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1400"/>
            </a:p>
          </p:txBody>
        </p:sp>
        <p:cxnSp>
          <p:nvCxnSpPr>
            <p:cNvPr id="175" name="Google Shape;175;p1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6" name="Google Shape;176;p1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77" name="Google Shape;177;p1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78" name="Google Shape;178;p1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9" name="Google Shape;179;p1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50" lIns="91450" spcFirstLastPara="1" rIns="91450" wrap="square" tIns="914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1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1" name="Google Shape;181;p1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1400">
                <a:solidFill>
                  <a:schemeClr val="lt1"/>
                </a:solidFill>
              </a:endParaRPr>
            </a:p>
          </p:txBody>
        </p:sp>
      </p:grpSp>
      <p:sp>
        <p:nvSpPr>
          <p:cNvPr id="182" name="Google Shape;182;p1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17"/>
          <p:cNvSpPr txBox="1"/>
          <p:nvPr/>
        </p:nvSpPr>
        <p:spPr>
          <a:xfrm>
            <a:off x="10648850" y="7878600"/>
            <a:ext cx="8181000" cy="6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E. 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Spreekmeester</a:t>
            </a: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“Whatever the weather, We only reach welfare together,” created by the Economic Cooperation Administration, 1950.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" name="Google Shape;184;p17"/>
          <p:cNvSpPr txBox="1"/>
          <p:nvPr/>
        </p:nvSpPr>
        <p:spPr>
          <a:xfrm>
            <a:off x="2553980" y="876300"/>
            <a:ext cx="13180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CONTAINMENT POLICIES</a:t>
            </a:r>
            <a:endParaRPr sz="1400"/>
          </a:p>
        </p:txBody>
      </p:sp>
      <p:pic>
        <p:nvPicPr>
          <p:cNvPr id="185" name="Google Shape;18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77225" y="2093100"/>
            <a:ext cx="4310226" cy="589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8"/>
          <p:cNvSpPr txBox="1"/>
          <p:nvPr/>
        </p:nvSpPr>
        <p:spPr>
          <a:xfrm>
            <a:off x="580950" y="2078500"/>
            <a:ext cx="9489000" cy="61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After WWII, civil war resumed between: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"/>
              <a:buChar char="○"/>
            </a:pPr>
            <a:r>
              <a:rPr b="1"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Nationalists</a:t>
            </a: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(Chiang Kai-shek):</a:t>
            </a: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Anti-communist, Supported capitalism, Supported by wealthy Chinese, Allied with the United States after WWII</a:t>
            </a:r>
            <a:endParaRPr sz="2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"/>
              <a:buChar char="○"/>
            </a:pPr>
            <a:r>
              <a:rPr b="1"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Communists</a:t>
            </a: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(Mao Zedong): Communist, S</a:t>
            </a:r>
            <a:r>
              <a:rPr lang="en-US" sz="2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upported by the peasants and poor, Supported by the USSR</a:t>
            </a:r>
            <a:endParaRPr sz="2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1949</a:t>
            </a: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Mao declared the 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People’s Republic of China</a:t>
            </a: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a communist state.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U.S. saw this as a major loss in the global struggle against communism.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318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Inter"/>
              <a:buChar char="●"/>
            </a:pP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term 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“Bamboo Curtain”</a:t>
            </a:r>
            <a:r>
              <a:rPr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described China's separation from the capitalist West.</a:t>
            </a:r>
            <a:endParaRPr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18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2" name="Google Shape;192;p1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93" name="Google Shape;193;p1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94" name="Google Shape;194;p1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95" name="Google Shape;195;p1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6" name="Google Shape;196;p1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1400"/>
            </a:p>
          </p:txBody>
        </p:sp>
        <p:cxnSp>
          <p:nvCxnSpPr>
            <p:cNvPr id="197" name="Google Shape;197;p1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8" name="Google Shape;198;p1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99" name="Google Shape;199;p1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00" name="Google Shape;200;p1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1" name="Google Shape;201;p1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50" lIns="91450" spcFirstLastPara="1" rIns="91450" wrap="square" tIns="914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1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3" name="Google Shape;203;p1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1400">
                <a:solidFill>
                  <a:schemeClr val="lt1"/>
                </a:solidFill>
              </a:endParaRPr>
            </a:p>
          </p:txBody>
        </p:sp>
      </p:grpSp>
      <p:sp>
        <p:nvSpPr>
          <p:cNvPr id="204" name="Google Shape;204;p18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5" name="Google Shape;205;p18"/>
          <p:cNvSpPr txBox="1"/>
          <p:nvPr/>
        </p:nvSpPr>
        <p:spPr>
          <a:xfrm>
            <a:off x="2553980" y="342900"/>
            <a:ext cx="13180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“THE BAMBOO CURTAIN”</a:t>
            </a:r>
            <a:endParaRPr sz="1400"/>
          </a:p>
        </p:txBody>
      </p:sp>
      <p:pic>
        <p:nvPicPr>
          <p:cNvPr id="206" name="Google Shape;206;p18"/>
          <p:cNvPicPr preferRelativeResize="0"/>
          <p:nvPr/>
        </p:nvPicPr>
        <p:blipFill rotWithShape="1">
          <a:blip r:embed="rId4">
            <a:alphaModFix/>
          </a:blip>
          <a:srcRect b="9846" l="13669" r="6997" t="3625"/>
          <a:stretch/>
        </p:blipFill>
        <p:spPr>
          <a:xfrm>
            <a:off x="10303336" y="2795300"/>
            <a:ext cx="3031825" cy="41952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8"/>
          <p:cNvSpPr txBox="1"/>
          <p:nvPr/>
        </p:nvSpPr>
        <p:spPr>
          <a:xfrm>
            <a:off x="9826225" y="7198800"/>
            <a:ext cx="3840600" cy="6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photographer, “Chiang Kai-shek,” c. October 1943. Public Domain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8" name="Google Shape;208;p18"/>
          <p:cNvSpPr txBox="1"/>
          <p:nvPr/>
        </p:nvSpPr>
        <p:spPr>
          <a:xfrm>
            <a:off x="14245825" y="7198800"/>
            <a:ext cx="3840600" cy="6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photographer, “Mao Zedong,” February 27, 1957. Public Domain</a:t>
            </a:r>
            <a:endParaRPr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9" name="Google Shape;20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245825" y="2795300"/>
            <a:ext cx="3142305" cy="4195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