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0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</p:sldIdLst>
  <p:sldSz cy="5143500" cx="9144000"/>
  <p:notesSz cx="6858000" cy="9144000"/>
  <p:embeddedFontLst>
    <p:embeddedFont>
      <p:font typeface="Halant"/>
      <p:regular r:id="rId28"/>
      <p:bold r:id="rId29"/>
    </p:embeddedFont>
    <p:embeddedFont>
      <p:font typeface="Inter"/>
      <p:regular r:id="rId30"/>
      <p:bold r:id="rId31"/>
      <p:italic r:id="rId32"/>
      <p:boldItalic r:id="rId3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font" Target="fonts/Halant-regular.fntdata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font" Target="fonts/Halant-bold.fntdata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font" Target="fonts/Inter-bold.fntdata"/><Relationship Id="rId30" Type="http://schemas.openxmlformats.org/officeDocument/2006/relationships/font" Target="fonts/Inter-regular.fntdata"/><Relationship Id="rId11" Type="http://schemas.openxmlformats.org/officeDocument/2006/relationships/slide" Target="slides/slide6.xml"/><Relationship Id="rId33" Type="http://schemas.openxmlformats.org/officeDocument/2006/relationships/font" Target="fonts/Inter-boldItalic.fntdata"/><Relationship Id="rId10" Type="http://schemas.openxmlformats.org/officeDocument/2006/relationships/slide" Target="slides/slide5.xml"/><Relationship Id="rId32" Type="http://schemas.openxmlformats.org/officeDocument/2006/relationships/font" Target="fonts/Inter-italic.fntdata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2771586e835_0_13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2771586e835_0_1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2771586e835_0_4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g2771586e835_0_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g2771586e835_0_4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" name="Google Shape;126;g2771586e835_0_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2771586e835_0_1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" name="Google Shape;133;g2771586e835_0_1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2771586e835_0_5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" name="Google Shape;138;g2771586e835_0_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2771586e835_0_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Google Shape;144;g2771586e835_0_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2771586e835_0_6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0" name="Google Shape;150;g2771586e835_0_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2771586e835_0_6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6" name="Google Shape;156;g2771586e835_0_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g2771586e835_0_7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2" name="Google Shape;162;g2771586e835_0_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2771586e835_0_7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8" name="Google Shape;168;g2771586e835_0_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2771586e835_0_9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4" name="Google Shape;174;g2771586e835_0_9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g2771586e835_0_9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0" name="Google Shape;180;g2771586e835_0_9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g2771586e835_0_10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6" name="Google Shape;186;g2771586e835_0_10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g2771586e835_0_1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2" name="Google Shape;192;g2771586e835_0_1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2771586e835_0_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2771586e835_0_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2771586e835_0_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2771586e835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2771586e835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g2771586e835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2771586e835_0_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Google Shape;91;g2771586e835_0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2771586e835_0_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Google Shape;98;g2771586e835_0_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2771586e835_0_3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Google Shape;105;g2771586e835_0_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2771586e835_0_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2771586e835_0_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>
  <p:cSld name="SECTION_HEADER_1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23888" y="1282304"/>
            <a:ext cx="7886700" cy="21396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b="0" i="0" sz="4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 sz="1400"/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23888" y="3442097"/>
            <a:ext cx="7886700" cy="1125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888888"/>
              </a:buClr>
              <a:buSzPts val="1500"/>
              <a:buFont typeface="Arial"/>
              <a:buNone/>
              <a:defRPr b="0" i="0" sz="15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Clr>
                <a:srgbClr val="888888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4" name="Google Shape;54;p13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5" name="Google Shape;55;p13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indent="0" lvl="0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9.png"/><Relationship Id="rId4" Type="http://schemas.openxmlformats.org/officeDocument/2006/relationships/image" Target="../media/image22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7.png"/><Relationship Id="rId4" Type="http://schemas.openxmlformats.org/officeDocument/2006/relationships/image" Target="../media/image10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.png"/><Relationship Id="rId4" Type="http://schemas.openxmlformats.org/officeDocument/2006/relationships/hyperlink" Target="https://americanindian.si.edu/collections-search/object/NMAI_25814" TargetMode="Externa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0.png"/><Relationship Id="rId4" Type="http://schemas.openxmlformats.org/officeDocument/2006/relationships/hyperlink" Target="https://americanindian.si.edu/collections-search/object/NMAI_135683" TargetMode="Externa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6.png"/><Relationship Id="rId4" Type="http://schemas.openxmlformats.org/officeDocument/2006/relationships/hyperlink" Target="https://americanindian.si.edu/collections-search/object/ark:/65665/ws6c7343bedc2554c83b06e7a07a3d4d694" TargetMode="Externa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3.png"/><Relationship Id="rId4" Type="http://schemas.openxmlformats.org/officeDocument/2006/relationships/hyperlink" Target="https://americanindian.si.edu/collections-search/object/ark:/65665/ws683f193a2812645ca9344a2b85f78b18c" TargetMode="Externa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1.png"/><Relationship Id="rId4" Type="http://schemas.openxmlformats.org/officeDocument/2006/relationships/hyperlink" Target="https://americanindian.si.edu/collections-search/object/ark:/65665/ws68919e0da92c74ace8a5ba8314c114b75" TargetMode="Externa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8.png"/><Relationship Id="rId4" Type="http://schemas.openxmlformats.org/officeDocument/2006/relationships/hyperlink" Target="https://americanindian.si.edu/collections-search/object/ark:/65665/ws6b19b6c74ab614fdda2d235dd66ea63e6" TargetMode="Externa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hyperlink" Target="https://americanindian.si.edu/collections-search/object/ark:/65665/ws6b9f83ab13674419cbede4a83175caf97" TargetMode="External"/><Relationship Id="rId4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hyperlink" Target="https://americanindian.si.edu/collections-search/object/ark:/65665/ws6202e38a09e97461d9158456d2819a2cf" TargetMode="External"/><Relationship Id="rId4" Type="http://schemas.openxmlformats.org/officeDocument/2006/relationships/hyperlink" Target="https://americanindian.si.edu/collections-search/object/ark:/65665/ws6202e38a09e97461d9158456d2819a2cf" TargetMode="External"/><Relationship Id="rId5" Type="http://schemas.openxmlformats.org/officeDocument/2006/relationships/image" Target="../media/image12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Relationship Id="rId3" Type="http://schemas.openxmlformats.org/officeDocument/2006/relationships/hyperlink" Target="https://americanindian.si.edu/collections-search/object/ark:/65665/ws661c8af79dd244478a0d0e3d5fefc8e6c" TargetMode="External"/><Relationship Id="rId4" Type="http://schemas.openxmlformats.org/officeDocument/2006/relationships/image" Target="../media/image19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Relationship Id="rId3" Type="http://schemas.openxmlformats.org/officeDocument/2006/relationships/hyperlink" Target="https://americanindian.si.edu/collections-search/object/ark:/65665/ws67e890dd5847c4f4abe71961624a8311f" TargetMode="External"/><Relationship Id="rId4" Type="http://schemas.openxmlformats.org/officeDocument/2006/relationships/image" Target="../media/image7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0.png"/><Relationship Id="rId4" Type="http://schemas.openxmlformats.org/officeDocument/2006/relationships/image" Target="../media/image2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6.png"/><Relationship Id="rId4" Type="http://schemas.openxmlformats.org/officeDocument/2006/relationships/image" Target="../media/image9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3.png"/><Relationship Id="rId4" Type="http://schemas.openxmlformats.org/officeDocument/2006/relationships/image" Target="../media/image1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1.png"/><Relationship Id="rId4" Type="http://schemas.openxmlformats.org/officeDocument/2006/relationships/image" Target="../media/image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png"/><Relationship Id="rId4" Type="http://schemas.openxmlformats.org/officeDocument/2006/relationships/image" Target="../media/image6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2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/>
          <p:nvPr>
            <p:ph type="ctrTitle"/>
          </p:nvPr>
        </p:nvSpPr>
        <p:spPr>
          <a:xfrm>
            <a:off x="311700" y="2047050"/>
            <a:ext cx="8520600" cy="1049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Halant"/>
                <a:ea typeface="Halant"/>
                <a:cs typeface="Halant"/>
                <a:sym typeface="Halant"/>
              </a:rPr>
              <a:t>Gallery Walk Images</a:t>
            </a:r>
            <a:endParaRPr b="1">
              <a:latin typeface="Halant"/>
              <a:ea typeface="Halant"/>
              <a:cs typeface="Halant"/>
              <a:sym typeface="Halan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" name="Google Shape;121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24150" y="460200"/>
            <a:ext cx="5641545" cy="4223099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122" name="Google Shape;122;p23"/>
          <p:cNvSpPr txBox="1"/>
          <p:nvPr/>
        </p:nvSpPr>
        <p:spPr>
          <a:xfrm>
            <a:off x="152400" y="509675"/>
            <a:ext cx="2866200" cy="200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Object 9</a:t>
            </a:r>
            <a:endParaRPr b="1" sz="30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Date Created: </a:t>
            </a:r>
            <a:endParaRPr b="1"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AD 500-1200</a:t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Media/Materials: </a:t>
            </a:r>
            <a:endParaRPr b="1"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Stone</a:t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Place:</a:t>
            </a:r>
            <a:endParaRPr b="1"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23" name="Google Shape;123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2976275"/>
            <a:ext cx="2857500" cy="1771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" name="Google Shape;128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06700" y="423275"/>
            <a:ext cx="5641545" cy="4223099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129" name="Google Shape;129;p24"/>
          <p:cNvSpPr txBox="1"/>
          <p:nvPr/>
        </p:nvSpPr>
        <p:spPr>
          <a:xfrm>
            <a:off x="152400" y="509675"/>
            <a:ext cx="2866200" cy="200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Object 10</a:t>
            </a:r>
            <a:endParaRPr b="1" sz="30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Date Created: </a:t>
            </a:r>
            <a:endParaRPr b="1"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AD 1600-1680</a:t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Media/Materials: </a:t>
            </a:r>
            <a:endParaRPr b="1"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Shell</a:t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Place:</a:t>
            </a:r>
            <a:endParaRPr b="1"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30" name="Google Shape;130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2976275"/>
            <a:ext cx="2857500" cy="1771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5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Halant"/>
                <a:ea typeface="Halant"/>
                <a:cs typeface="Halant"/>
                <a:sym typeface="Halant"/>
              </a:rPr>
              <a:t>Teacher Key</a:t>
            </a:r>
            <a:endParaRPr b="1">
              <a:latin typeface="Halant"/>
              <a:ea typeface="Halant"/>
              <a:cs typeface="Halant"/>
              <a:sym typeface="Halan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Google Shape;140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5575" y="695163"/>
            <a:ext cx="5686625" cy="3753175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141" name="Google Shape;141;p26"/>
          <p:cNvSpPr txBox="1"/>
          <p:nvPr/>
        </p:nvSpPr>
        <p:spPr>
          <a:xfrm>
            <a:off x="5953850" y="198075"/>
            <a:ext cx="2866200" cy="477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 u="sng">
                <a:solidFill>
                  <a:schemeClr val="hlink"/>
                </a:solidFill>
                <a:latin typeface="Halant"/>
                <a:ea typeface="Halant"/>
                <a:cs typeface="Halant"/>
                <a:sym typeface="Halant"/>
                <a:hlinkClick r:id="rId4"/>
              </a:rPr>
              <a:t>Figure</a:t>
            </a:r>
            <a:endParaRPr b="1" sz="24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Date Created: AD 1200-1600</a:t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Culture/People: Possibly Thule Tradition</a:t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Place: Banks Island, Inuvialuit Settlement Region, Northwest Territories, Canada</a:t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Object Type: Sculpture, Carving, Figures</a:t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Media/Materials: Ivory</a:t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46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4300" y="459488"/>
            <a:ext cx="5643451" cy="4224525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147" name="Google Shape;147;p27"/>
          <p:cNvSpPr txBox="1"/>
          <p:nvPr/>
        </p:nvSpPr>
        <p:spPr>
          <a:xfrm>
            <a:off x="5953850" y="198075"/>
            <a:ext cx="2866200" cy="477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 u="sng">
                <a:solidFill>
                  <a:schemeClr val="hlink"/>
                </a:solidFill>
                <a:latin typeface="Halant"/>
                <a:ea typeface="Halant"/>
                <a:cs typeface="Halant"/>
                <a:sym typeface="Halant"/>
                <a:hlinkClick r:id="rId4"/>
              </a:rPr>
              <a:t>Corn Scraper</a:t>
            </a:r>
            <a:endParaRPr b="1" sz="24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Date Created: AD 1000-1650 (Early to Late Oneota period)</a:t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Culture/People: Possibly Oneota</a:t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Place: Near Just north of Omaha, Douglas County, Nebraska, USA</a:t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Object Type: Food Gathering and Preparation</a:t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Media/Materials: Deer bones, Deer teeth</a:t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" name="Google Shape;152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7101" y="745973"/>
            <a:ext cx="5508850" cy="3651550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153" name="Google Shape;153;p28"/>
          <p:cNvSpPr txBox="1"/>
          <p:nvPr/>
        </p:nvSpPr>
        <p:spPr>
          <a:xfrm>
            <a:off x="5953850" y="198075"/>
            <a:ext cx="2866200" cy="477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 u="sng">
                <a:solidFill>
                  <a:schemeClr val="hlink"/>
                </a:solidFill>
                <a:latin typeface="Halant"/>
                <a:ea typeface="Halant"/>
                <a:cs typeface="Halant"/>
                <a:sym typeface="Halant"/>
                <a:hlinkClick r:id="rId4"/>
              </a:rPr>
              <a:t>Jar</a:t>
            </a:r>
            <a:endParaRPr b="1" sz="24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Date Created: AD 1150-1450 (Classic Period)</a:t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Culture/People: Probably Hohokam Tradition</a:t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Place: Maricopa County, Arizona, USA</a:t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Object Type: Containers and Vessels</a:t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Media/Materials: Pottery</a:t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" name="Google Shape;158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1025" y="639438"/>
            <a:ext cx="5855500" cy="3864625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159" name="Google Shape;159;p29"/>
          <p:cNvSpPr txBox="1"/>
          <p:nvPr/>
        </p:nvSpPr>
        <p:spPr>
          <a:xfrm>
            <a:off x="6137350" y="186150"/>
            <a:ext cx="2866200" cy="477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 u="sng">
                <a:solidFill>
                  <a:schemeClr val="hlink"/>
                </a:solidFill>
                <a:latin typeface="Halant"/>
                <a:ea typeface="Halant"/>
                <a:cs typeface="Halant"/>
                <a:sym typeface="Halant"/>
                <a:hlinkClick r:id="rId4"/>
              </a:rPr>
              <a:t>Seat in the Form of a Turtle</a:t>
            </a:r>
            <a:endParaRPr b="1" sz="24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Date Created: AD 1200-1500</a:t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Culture/People: Possibly Chican Ostionoid</a:t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Place: Dominguito, Arecibo Municipality, Puerto Rico</a:t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Object Type: Furnishings (Home)</a:t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Media/Materials: Stone</a:t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Google Shape;164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5675" y="472125"/>
            <a:ext cx="5641545" cy="4223099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165" name="Google Shape;165;p30"/>
          <p:cNvSpPr txBox="1"/>
          <p:nvPr/>
        </p:nvSpPr>
        <p:spPr>
          <a:xfrm>
            <a:off x="6106250" y="198075"/>
            <a:ext cx="2866200" cy="477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 u="sng">
                <a:solidFill>
                  <a:schemeClr val="hlink"/>
                </a:solidFill>
                <a:latin typeface="Halant"/>
                <a:ea typeface="Halant"/>
                <a:cs typeface="Halant"/>
                <a:sym typeface="Halant"/>
                <a:hlinkClick r:id="rId4"/>
              </a:rPr>
              <a:t>Seal Scratcher</a:t>
            </a:r>
            <a:endParaRPr b="1" sz="24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Date Created: AD 1600-1850</a:t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Culture/People: Possibly </a:t>
            </a:r>
            <a:r>
              <a:rPr lang="en" sz="1500">
                <a:solidFill>
                  <a:schemeClr val="dk1"/>
                </a:solidFill>
                <a:highlight>
                  <a:srgbClr val="FFFFFF"/>
                </a:highlight>
                <a:latin typeface="Inter"/>
                <a:ea typeface="Inter"/>
                <a:cs typeface="Inter"/>
                <a:sym typeface="Inter"/>
              </a:rPr>
              <a:t>Iñupiaq</a:t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Place: Near Point Barrow, Alaska, USA</a:t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Object Type: Hunting/Fishing/Warfare</a:t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Media/Materials: Antler</a:t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0" name="Google Shape;170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9900" y="460200"/>
            <a:ext cx="5641545" cy="4223099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171" name="Google Shape;171;p31"/>
          <p:cNvSpPr txBox="1"/>
          <p:nvPr/>
        </p:nvSpPr>
        <p:spPr>
          <a:xfrm>
            <a:off x="5953850" y="198075"/>
            <a:ext cx="2866200" cy="477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 u="sng">
                <a:solidFill>
                  <a:schemeClr val="hlink"/>
                </a:solidFill>
                <a:latin typeface="Halant"/>
                <a:ea typeface="Halant"/>
                <a:cs typeface="Halant"/>
                <a:sym typeface="Halant"/>
                <a:hlinkClick r:id="rId4"/>
              </a:rPr>
              <a:t>Beads</a:t>
            </a:r>
            <a:endParaRPr b="1" sz="24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Date Created: 1000 BC-AD 1600 (Early to Late Woodland Period)</a:t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Culture/People: Possibly Woodland Tradition</a:t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Place: Near Williamsport, Washington County, Maryland, USA</a:t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Object Type: Adornment/Jewelry</a:t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Media/Materials: Steatite/Soapstone</a:t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32"/>
          <p:cNvSpPr txBox="1"/>
          <p:nvPr/>
        </p:nvSpPr>
        <p:spPr>
          <a:xfrm>
            <a:off x="5953850" y="198075"/>
            <a:ext cx="2866200" cy="477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 u="sng">
                <a:solidFill>
                  <a:schemeClr val="hlink"/>
                </a:solidFill>
                <a:latin typeface="Halant"/>
                <a:ea typeface="Halant"/>
                <a:cs typeface="Halant"/>
                <a:sym typeface="Halant"/>
                <a:hlinkClick r:id="rId3"/>
              </a:rPr>
              <a:t>Celt</a:t>
            </a:r>
            <a:endParaRPr b="1" sz="24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Date Created: 1000 BC-AD 1600 (Early to Late Woodland Period)</a:t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Culture/People: Possibly Woodland Tradition</a:t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Place: Washington County, Maryland, USA</a:t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Object Type: Woodworking Tools</a:t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Media/Materials: Stone</a:t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77" name="Google Shape;177;p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87350" y="469313"/>
            <a:ext cx="5649051" cy="4228718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Google Shape;65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84300" y="509663"/>
            <a:ext cx="6248749" cy="4124175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66" name="Google Shape;66;p15"/>
          <p:cNvSpPr txBox="1"/>
          <p:nvPr/>
        </p:nvSpPr>
        <p:spPr>
          <a:xfrm>
            <a:off x="152400" y="509675"/>
            <a:ext cx="2866200" cy="200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Object 1</a:t>
            </a:r>
            <a:endParaRPr b="1" sz="30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Date Created: </a:t>
            </a:r>
            <a:endParaRPr b="1"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AD 1200-1600</a:t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Media/Materials: </a:t>
            </a:r>
            <a:endParaRPr b="1"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Ivory</a:t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Place:</a:t>
            </a:r>
            <a:endParaRPr b="1"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67" name="Google Shape;67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55175" y="2900091"/>
            <a:ext cx="2312224" cy="1500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33"/>
          <p:cNvSpPr txBox="1"/>
          <p:nvPr/>
        </p:nvSpPr>
        <p:spPr>
          <a:xfrm>
            <a:off x="5953850" y="198075"/>
            <a:ext cx="2866200" cy="477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 u="sng">
                <a:solidFill>
                  <a:schemeClr val="hlink"/>
                </a:solidFill>
                <a:latin typeface="Halant"/>
                <a:ea typeface="Halant"/>
                <a:cs typeface="Halant"/>
                <a:sym typeface="Halant"/>
                <a:hlinkClick r:id="rId3"/>
              </a:rPr>
              <a:t>Bifacial Tool/</a:t>
            </a:r>
            <a:endParaRPr b="1" sz="24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 u="sng">
                <a:solidFill>
                  <a:schemeClr val="hlink"/>
                </a:solidFill>
                <a:latin typeface="Halant"/>
                <a:ea typeface="Halant"/>
                <a:cs typeface="Halant"/>
                <a:sym typeface="Halant"/>
                <a:hlinkClick r:id="rId4"/>
              </a:rPr>
              <a:t>Projectile Point</a:t>
            </a:r>
            <a:endParaRPr b="1" sz="24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Date Created: 1000 BC-AD 1600 (Early to Late Woodland Period)</a:t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Culture/People: Probably Woodland Tradition</a:t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Place: Newark, Wirt County, West Virginia, USA</a:t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Object Type: Tools and Equipment</a:t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Media/Materials: Chert, Chalcedony</a:t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83" name="Google Shape;183;p3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61125" y="457388"/>
            <a:ext cx="5649051" cy="4228718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34"/>
          <p:cNvSpPr txBox="1"/>
          <p:nvPr/>
        </p:nvSpPr>
        <p:spPr>
          <a:xfrm>
            <a:off x="5953850" y="198075"/>
            <a:ext cx="2866200" cy="477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 u="sng">
                <a:solidFill>
                  <a:schemeClr val="hlink"/>
                </a:solidFill>
                <a:latin typeface="Halant"/>
                <a:ea typeface="Halant"/>
                <a:cs typeface="Halant"/>
                <a:sym typeface="Halant"/>
                <a:hlinkClick r:id="rId3"/>
              </a:rPr>
              <a:t>Pipe Bowl</a:t>
            </a:r>
            <a:endParaRPr b="1" sz="24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Date Created: AD 500-1200 (Middle to Late Woodland Period)</a:t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Culture/People: Probably Woodland Tradition</a:t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Place: Allegheny County, Pennsylvania, USA</a:t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Object Type: Pipes and Smoking</a:t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Media/Materials: Stone</a:t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89" name="Google Shape;189;p3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457388"/>
            <a:ext cx="5649051" cy="4228718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35"/>
          <p:cNvSpPr txBox="1"/>
          <p:nvPr/>
        </p:nvSpPr>
        <p:spPr>
          <a:xfrm>
            <a:off x="5953850" y="198075"/>
            <a:ext cx="2866200" cy="477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 u="sng">
                <a:solidFill>
                  <a:schemeClr val="hlink"/>
                </a:solidFill>
                <a:latin typeface="Halant"/>
                <a:ea typeface="Halant"/>
                <a:cs typeface="Halant"/>
                <a:sym typeface="Halant"/>
                <a:hlinkClick r:id="rId3"/>
              </a:rPr>
              <a:t>Pendant</a:t>
            </a:r>
            <a:endParaRPr b="1" sz="24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Date Created: AD 1600-1680</a:t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Culture/People: Probably Cayuga</a:t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Place: Great Gully, Cayuga County, New York, USA</a:t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Object Type: Adornment/Jewelry</a:t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Media/Materials: Shell</a:t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95" name="Google Shape;195;p3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43650" y="469313"/>
            <a:ext cx="5649051" cy="4228718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Google Shape;72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93750" y="459488"/>
            <a:ext cx="5643451" cy="4224525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73" name="Google Shape;73;p16"/>
          <p:cNvSpPr txBox="1"/>
          <p:nvPr/>
        </p:nvSpPr>
        <p:spPr>
          <a:xfrm>
            <a:off x="152400" y="509675"/>
            <a:ext cx="2866200" cy="200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Object 2</a:t>
            </a:r>
            <a:endParaRPr b="1" sz="30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Date Created: </a:t>
            </a:r>
            <a:endParaRPr b="1"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AD 1000-1650</a:t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Media/Materials: </a:t>
            </a:r>
            <a:endParaRPr b="1"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Deer Bones, Deer Teeth</a:t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Place:</a:t>
            </a:r>
            <a:endParaRPr b="1"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74" name="Google Shape;74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6750" y="2951100"/>
            <a:ext cx="2857500" cy="1771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oogle Shape;79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19035" y="487588"/>
            <a:ext cx="6288450" cy="4168325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80" name="Google Shape;80;p17"/>
          <p:cNvSpPr txBox="1"/>
          <p:nvPr/>
        </p:nvSpPr>
        <p:spPr>
          <a:xfrm>
            <a:off x="152400" y="509675"/>
            <a:ext cx="2866200" cy="200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Object 3</a:t>
            </a:r>
            <a:endParaRPr b="1" sz="30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Date Created: </a:t>
            </a:r>
            <a:endParaRPr b="1"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AD 1150-1450</a:t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Media/Materials: </a:t>
            </a:r>
            <a:endParaRPr b="1"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Pottery</a:t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Place:</a:t>
            </a:r>
            <a:endParaRPr b="1"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81" name="Google Shape;81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6750" y="2996700"/>
            <a:ext cx="2307775" cy="1430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Google Shape;86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32659" y="551368"/>
            <a:ext cx="6122400" cy="4040774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87" name="Google Shape;87;p18"/>
          <p:cNvSpPr txBox="1"/>
          <p:nvPr/>
        </p:nvSpPr>
        <p:spPr>
          <a:xfrm>
            <a:off x="152400" y="509675"/>
            <a:ext cx="2866200" cy="200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Object 4</a:t>
            </a:r>
            <a:endParaRPr b="1" sz="30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Date Created: </a:t>
            </a:r>
            <a:endParaRPr b="1"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AD 1200-1500</a:t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Media/Materials: </a:t>
            </a:r>
            <a:endParaRPr b="1"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Stone</a:t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Place:</a:t>
            </a:r>
            <a:endParaRPr b="1"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88" name="Google Shape;88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2976275"/>
            <a:ext cx="2427858" cy="179718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" name="Google Shape;93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71700" y="460200"/>
            <a:ext cx="5641545" cy="4223099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94" name="Google Shape;94;p19"/>
          <p:cNvSpPr txBox="1"/>
          <p:nvPr/>
        </p:nvSpPr>
        <p:spPr>
          <a:xfrm>
            <a:off x="152400" y="509675"/>
            <a:ext cx="2866200" cy="200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Object 5</a:t>
            </a:r>
            <a:endParaRPr b="1" sz="30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Date Created: </a:t>
            </a:r>
            <a:endParaRPr b="1"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AD 1600-1850</a:t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Media/Materials: </a:t>
            </a:r>
            <a:endParaRPr b="1"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Antler</a:t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Place:</a:t>
            </a:r>
            <a:endParaRPr b="1"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95" name="Google Shape;95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2976275"/>
            <a:ext cx="2966901" cy="19769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Google Shape;100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15425" y="460200"/>
            <a:ext cx="5641545" cy="4223099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101" name="Google Shape;101;p20"/>
          <p:cNvSpPr txBox="1"/>
          <p:nvPr/>
        </p:nvSpPr>
        <p:spPr>
          <a:xfrm>
            <a:off x="152400" y="509675"/>
            <a:ext cx="2866200" cy="200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Object 6</a:t>
            </a:r>
            <a:endParaRPr b="1" sz="30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Date Created: </a:t>
            </a:r>
            <a:endParaRPr b="1"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1000 BC-</a:t>
            </a:r>
            <a:r>
              <a:rPr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AD 1600</a:t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Media/Materials: </a:t>
            </a:r>
            <a:endParaRPr b="1"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Steatite/Soapstone</a:t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Place:</a:t>
            </a:r>
            <a:endParaRPr b="1"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02" name="Google Shape;102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2976275"/>
            <a:ext cx="2857500" cy="1771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Google Shape;107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11875" y="457388"/>
            <a:ext cx="5649051" cy="4228718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108" name="Google Shape;108;p21"/>
          <p:cNvSpPr txBox="1"/>
          <p:nvPr/>
        </p:nvSpPr>
        <p:spPr>
          <a:xfrm>
            <a:off x="152400" y="509675"/>
            <a:ext cx="2866200" cy="200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Object 7</a:t>
            </a:r>
            <a:endParaRPr b="1" sz="30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Date Created: </a:t>
            </a:r>
            <a:endParaRPr b="1"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1000 BC-AD 1600</a:t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Media/Materials: </a:t>
            </a:r>
            <a:endParaRPr b="1"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Stone</a:t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Place:</a:t>
            </a:r>
            <a:endParaRPr b="1"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09" name="Google Shape;109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2976275"/>
            <a:ext cx="2857500" cy="1771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94050" y="460200"/>
            <a:ext cx="5641545" cy="4223099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115" name="Google Shape;115;p22"/>
          <p:cNvSpPr txBox="1"/>
          <p:nvPr/>
        </p:nvSpPr>
        <p:spPr>
          <a:xfrm>
            <a:off x="152400" y="509675"/>
            <a:ext cx="2866200" cy="200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Object 8</a:t>
            </a:r>
            <a:endParaRPr b="1" sz="30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Date Created: </a:t>
            </a:r>
            <a:endParaRPr b="1"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1000 BC-AD 1600</a:t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Media/Materials: </a:t>
            </a:r>
            <a:endParaRPr b="1"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Chert, Chalcedony</a:t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Place:</a:t>
            </a:r>
            <a:endParaRPr b="1"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16" name="Google Shape;116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2976275"/>
            <a:ext cx="2857500" cy="1771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