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Lst>
  <p:sldSz cy="10058400" cx="7772400"/>
  <p:notesSz cx="6858000" cy="9144000"/>
  <p:embeddedFontLst>
    <p:embeddedFont>
      <p:font typeface="Halant"/>
      <p:regular r:id="rId37"/>
      <p:bold r:id="rId38"/>
    </p:embeddedFont>
    <p:embeddedFont>
      <p:font typeface="Inter"/>
      <p:regular r:id="rId39"/>
      <p:bold r:id="rId40"/>
      <p:italic r:id="rId41"/>
      <p:boldItalic r:id="rId42"/>
    </p:embeddedFont>
    <p:embeddedFont>
      <p:font typeface="Plus Jakarta Sans Medium"/>
      <p:regular r:id="rId43"/>
      <p:bold r:id="rId44"/>
      <p:italic r:id="rId45"/>
      <p:boldItalic r:id="rId4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59952897-2EAB-497E-8CD0-B7CAED7C5D95}">
  <a:tblStyle styleId="{59952897-2EAB-497E-8CD0-B7CAED7C5D95}"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Inter-bold.fntdata"/><Relationship Id="rId20" Type="http://schemas.openxmlformats.org/officeDocument/2006/relationships/slide" Target="slides/slide14.xml"/><Relationship Id="rId42" Type="http://schemas.openxmlformats.org/officeDocument/2006/relationships/font" Target="fonts/Inter-boldItalic.fntdata"/><Relationship Id="rId41" Type="http://schemas.openxmlformats.org/officeDocument/2006/relationships/font" Target="fonts/Inter-italic.fntdata"/><Relationship Id="rId22" Type="http://schemas.openxmlformats.org/officeDocument/2006/relationships/slide" Target="slides/slide16.xml"/><Relationship Id="rId44" Type="http://schemas.openxmlformats.org/officeDocument/2006/relationships/font" Target="fonts/PlusJakartaSansMedium-bold.fntdata"/><Relationship Id="rId21" Type="http://schemas.openxmlformats.org/officeDocument/2006/relationships/slide" Target="slides/slide15.xml"/><Relationship Id="rId43" Type="http://schemas.openxmlformats.org/officeDocument/2006/relationships/font" Target="fonts/PlusJakartaSansMedium-regular.fntdata"/><Relationship Id="rId24" Type="http://schemas.openxmlformats.org/officeDocument/2006/relationships/slide" Target="slides/slide18.xml"/><Relationship Id="rId46" Type="http://schemas.openxmlformats.org/officeDocument/2006/relationships/font" Target="fonts/PlusJakartaSansMedium-boldItalic.fntdata"/><Relationship Id="rId23" Type="http://schemas.openxmlformats.org/officeDocument/2006/relationships/slide" Target="slides/slide17.xml"/><Relationship Id="rId45" Type="http://schemas.openxmlformats.org/officeDocument/2006/relationships/font" Target="fonts/PlusJakartaSansMedium-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slide" Target="slides/slide27.xml"/><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slide" Target="slides/slide29.xml"/><Relationship Id="rId12" Type="http://schemas.openxmlformats.org/officeDocument/2006/relationships/slide" Target="slides/slide6.xml"/><Relationship Id="rId34" Type="http://schemas.openxmlformats.org/officeDocument/2006/relationships/slide" Target="slides/slide28.xml"/><Relationship Id="rId15" Type="http://schemas.openxmlformats.org/officeDocument/2006/relationships/slide" Target="slides/slide9.xml"/><Relationship Id="rId37" Type="http://schemas.openxmlformats.org/officeDocument/2006/relationships/font" Target="fonts/Halant-regular.fntdata"/><Relationship Id="rId14" Type="http://schemas.openxmlformats.org/officeDocument/2006/relationships/slide" Target="slides/slide8.xml"/><Relationship Id="rId36" Type="http://schemas.openxmlformats.org/officeDocument/2006/relationships/slide" Target="slides/slide30.xml"/><Relationship Id="rId17" Type="http://schemas.openxmlformats.org/officeDocument/2006/relationships/slide" Target="slides/slide11.xml"/><Relationship Id="rId39" Type="http://schemas.openxmlformats.org/officeDocument/2006/relationships/font" Target="fonts/Inter-regular.fntdata"/><Relationship Id="rId16" Type="http://schemas.openxmlformats.org/officeDocument/2006/relationships/slide" Target="slides/slide10.xml"/><Relationship Id="rId38" Type="http://schemas.openxmlformats.org/officeDocument/2006/relationships/font" Target="fonts/Halant-bold.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24570435182_0_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24570435182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2eb4b8a92c3_0_10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2eb4b8a92c3_0_1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2eb4b8a92c3_0_11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77" name="Google Shape;177;g2eb4b8a92c3_0_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g2eb4b8a92c3_0_12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89" name="Google Shape;189;g2eb4b8a92c3_0_1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g2eb4b8a92c3_0_13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02" name="Google Shape;202;g2eb4b8a92c3_0_1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g2eb4b8a92c3_0_14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14" name="Google Shape;214;g2eb4b8a92c3_0_1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g2eb4b8a92c3_0_16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27" name="Google Shape;227;g2eb4b8a92c3_0_1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2eb4b8a92c3_0_17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39" name="Google Shape;239;g2eb4b8a92c3_0_1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g2ed17ede754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52" name="Google Shape;252;g2ed17ede75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g2ed17ede754_0_1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64" name="Google Shape;264;g2ed17ede754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g2ed17ede754_0_2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77" name="Google Shape;277;g2ed17ede754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g2eb4b8a92c3_0_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64" name="Google Shape;64;g2eb4b8a92c3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7" name="Shape 287"/>
        <p:cNvGrpSpPr/>
        <p:nvPr/>
      </p:nvGrpSpPr>
      <p:grpSpPr>
        <a:xfrm>
          <a:off x="0" y="0"/>
          <a:ext cx="0" cy="0"/>
          <a:chOff x="0" y="0"/>
          <a:chExt cx="0" cy="0"/>
        </a:xfrm>
      </p:grpSpPr>
      <p:sp>
        <p:nvSpPr>
          <p:cNvPr id="288" name="Google Shape;288;g2ed17ede754_0_3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89" name="Google Shape;289;g2ed17ede754_0_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g28166b11373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302" name="Google Shape;302;g28166b1137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g28166b11373_0_1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315" name="Google Shape;315;g28166b11373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6" name="Shape 326"/>
        <p:cNvGrpSpPr/>
        <p:nvPr/>
      </p:nvGrpSpPr>
      <p:grpSpPr>
        <a:xfrm>
          <a:off x="0" y="0"/>
          <a:ext cx="0" cy="0"/>
          <a:chOff x="0" y="0"/>
          <a:chExt cx="0" cy="0"/>
        </a:xfrm>
      </p:grpSpPr>
      <p:sp>
        <p:nvSpPr>
          <p:cNvPr id="327" name="Google Shape;327;g28166b11373_0_2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328" name="Google Shape;328;g28166b11373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 name="Shape 339"/>
        <p:cNvGrpSpPr/>
        <p:nvPr/>
      </p:nvGrpSpPr>
      <p:grpSpPr>
        <a:xfrm>
          <a:off x="0" y="0"/>
          <a:ext cx="0" cy="0"/>
          <a:chOff x="0" y="0"/>
          <a:chExt cx="0" cy="0"/>
        </a:xfrm>
      </p:grpSpPr>
      <p:sp>
        <p:nvSpPr>
          <p:cNvPr id="340" name="Google Shape;340;g28166b11373_0_3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341" name="Google Shape;341;g28166b11373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g28166b11373_0_4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354" name="Google Shape;354;g28166b11373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5" name="Shape 365"/>
        <p:cNvGrpSpPr/>
        <p:nvPr/>
      </p:nvGrpSpPr>
      <p:grpSpPr>
        <a:xfrm>
          <a:off x="0" y="0"/>
          <a:ext cx="0" cy="0"/>
          <a:chOff x="0" y="0"/>
          <a:chExt cx="0" cy="0"/>
        </a:xfrm>
      </p:grpSpPr>
      <p:sp>
        <p:nvSpPr>
          <p:cNvPr id="366" name="Google Shape;366;g28166b11373_0_6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367" name="Google Shape;367;g28166b11373_0_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8" name="Shape 378"/>
        <p:cNvGrpSpPr/>
        <p:nvPr/>
      </p:nvGrpSpPr>
      <p:grpSpPr>
        <a:xfrm>
          <a:off x="0" y="0"/>
          <a:ext cx="0" cy="0"/>
          <a:chOff x="0" y="0"/>
          <a:chExt cx="0" cy="0"/>
        </a:xfrm>
      </p:grpSpPr>
      <p:sp>
        <p:nvSpPr>
          <p:cNvPr id="379" name="Google Shape;379;g28166b11373_0_7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380" name="Google Shape;380;g28166b11373_0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1" name="Shape 391"/>
        <p:cNvGrpSpPr/>
        <p:nvPr/>
      </p:nvGrpSpPr>
      <p:grpSpPr>
        <a:xfrm>
          <a:off x="0" y="0"/>
          <a:ext cx="0" cy="0"/>
          <a:chOff x="0" y="0"/>
          <a:chExt cx="0" cy="0"/>
        </a:xfrm>
      </p:grpSpPr>
      <p:sp>
        <p:nvSpPr>
          <p:cNvPr id="392" name="Google Shape;392;g28166b11373_0_8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393" name="Google Shape;393;g28166b11373_0_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4" name="Shape 404"/>
        <p:cNvGrpSpPr/>
        <p:nvPr/>
      </p:nvGrpSpPr>
      <p:grpSpPr>
        <a:xfrm>
          <a:off x="0" y="0"/>
          <a:ext cx="0" cy="0"/>
          <a:chOff x="0" y="0"/>
          <a:chExt cx="0" cy="0"/>
        </a:xfrm>
      </p:grpSpPr>
      <p:sp>
        <p:nvSpPr>
          <p:cNvPr id="405" name="Google Shape;405;g28166b11373_0_9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406" name="Google Shape;406;g28166b11373_0_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g2eb4b8a92c3_0_1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77" name="Google Shape;77;g2eb4b8a92c3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7" name="Shape 417"/>
        <p:cNvGrpSpPr/>
        <p:nvPr/>
      </p:nvGrpSpPr>
      <p:grpSpPr>
        <a:xfrm>
          <a:off x="0" y="0"/>
          <a:ext cx="0" cy="0"/>
          <a:chOff x="0" y="0"/>
          <a:chExt cx="0" cy="0"/>
        </a:xfrm>
      </p:grpSpPr>
      <p:sp>
        <p:nvSpPr>
          <p:cNvPr id="418" name="Google Shape;418;g28166b11373_0_10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419" name="Google Shape;419;g28166b11373_0_1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g2eb4b8a92c3_0_2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89" name="Google Shape;89;g2eb4b8a92c3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2eb4b8a92c3_0_4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2eb4b8a92c3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2eb4b8a92c3_0_5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14" name="Google Shape;114;g2eb4b8a92c3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2eb4b8a92c3_0_65: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7" name="Google Shape;127;g2eb4b8a92c3_0_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2eb4b8a92c3_0_7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2eb4b8a92c3_0_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2eb4b8a92c3_0_8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52" name="Google Shape;152;g2eb4b8a92c3_0_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2" name="Google Shape;12;p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47" name="Google Shape;47;p1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 name="Google Shape;15;p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9" name="Google Shape;19;p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4" name="Google Shape;24;p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31" name="Google Shape;31;p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34" name="Google Shape;34;p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40" name="Google Shape;40;p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43" name="Google Shape;43;p1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8" name="Google Shape;8;p1"/>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0.png"/><Relationship Id="rId4" Type="http://schemas.openxmlformats.org/officeDocument/2006/relationships/image" Target="../media/image1.png"/><Relationship Id="rId5" Type="http://schemas.openxmlformats.org/officeDocument/2006/relationships/image" Target="../media/image2.png"/><Relationship Id="rId6" Type="http://schemas.openxmlformats.org/officeDocument/2006/relationships/hyperlink" Target="https://drive.google.com/file/d/1bGz1usrqYj5PeyuBKnFrgC6Jv_zCC0pd/view?usp=sharing"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5.png"/><Relationship Id="rId6"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hyperlink" Target="https://drive.google.com/file/d/1_WJruIUlfQijV6441o4LMs2ET_GsJLbE/view?usp=sharing" TargetMode="External"/><Relationship Id="rId6"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7.png"/><Relationship Id="rId6"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hyperlink" Target="https://drive.google.com/file/d/1NQqujC0ujbblen4lHiV4f-Ui8NwvcY06/view?usp=sharing" TargetMode="External"/><Relationship Id="rId6" Type="http://schemas.openxmlformats.org/officeDocument/2006/relationships/image" Target="../media/image1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8.png"/><Relationship Id="rId6"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10.png"/><Relationship Id="rId4" Type="http://schemas.openxmlformats.org/officeDocument/2006/relationships/image" Target="../media/image1.png"/><Relationship Id="rId5" Type="http://schemas.openxmlformats.org/officeDocument/2006/relationships/image" Target="../media/image2.png"/><Relationship Id="rId6" Type="http://schemas.openxmlformats.org/officeDocument/2006/relationships/hyperlink" Target="https://drive.google.com/file/d/1SoGA5bVu5okMH_q6k-CQRgcfRXbtZ0RN/view?usp=sharing"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11.png"/><Relationship Id="rId6" Type="http://schemas.openxmlformats.org/officeDocument/2006/relationships/image" Target="../media/image1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10.png"/><Relationship Id="rId4" Type="http://schemas.openxmlformats.org/officeDocument/2006/relationships/image" Target="../media/image1.png"/><Relationship Id="rId5" Type="http://schemas.openxmlformats.org/officeDocument/2006/relationships/image" Target="../media/image2.png"/><Relationship Id="rId6" Type="http://schemas.openxmlformats.org/officeDocument/2006/relationships/hyperlink" Target="https://drive.google.com/file/d/1hVMIwFNGrCSisCEYl19tastlW0qTe1Zo/view?usp=sharing"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12.png"/><Relationship Id="rId6" Type="http://schemas.openxmlformats.org/officeDocument/2006/relationships/image" Target="../media/image1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hyperlink" Target="https://drive.google.com/file/d/1H4PUoZqYAoKJQO4glyNdWTViT0D9mjzh/view?usp=sharing" TargetMode="External"/><Relationship Id="rId6"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4.png"/><Relationship Id="rId6" Type="http://schemas.openxmlformats.org/officeDocument/2006/relationships/image" Target="../media/image10.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13.png"/><Relationship Id="rId4" Type="http://schemas.openxmlformats.org/officeDocument/2006/relationships/image" Target="../media/image1.png"/><Relationship Id="rId5" Type="http://schemas.openxmlformats.org/officeDocument/2006/relationships/image" Target="../media/image2.png"/><Relationship Id="rId6" Type="http://schemas.openxmlformats.org/officeDocument/2006/relationships/image" Target="../media/image1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4.png"/><Relationship Id="rId6" Type="http://schemas.openxmlformats.org/officeDocument/2006/relationships/image" Target="../media/image1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1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9.png"/><Relationship Id="rId6" Type="http://schemas.openxmlformats.org/officeDocument/2006/relationships/image" Target="../media/image1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6.png"/><Relationship Id="rId6" Type="http://schemas.openxmlformats.org/officeDocument/2006/relationships/image" Target="../media/image1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5.png"/><Relationship Id="rId6" Type="http://schemas.openxmlformats.org/officeDocument/2006/relationships/image" Target="../media/image1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7.png"/><Relationship Id="rId6" Type="http://schemas.openxmlformats.org/officeDocument/2006/relationships/image" Target="../media/image1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8.png"/><Relationship Id="rId6" Type="http://schemas.openxmlformats.org/officeDocument/2006/relationships/image" Target="../media/image1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11.png"/><Relationship Id="rId6" Type="http://schemas.openxmlformats.org/officeDocument/2006/relationships/image" Target="../media/image1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12.png"/><Relationship Id="rId6" Type="http://schemas.openxmlformats.org/officeDocument/2006/relationships/image" Target="../media/image1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hyperlink" Target="https://drive.google.com/file/d/1yCZtK_x6pVszppTww8WgefPO-G7ZxCgX/view?usp=sharing" TargetMode="External"/><Relationship Id="rId6" Type="http://schemas.openxmlformats.org/officeDocument/2006/relationships/image" Target="../media/image10.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13.png"/><Relationship Id="rId4" Type="http://schemas.openxmlformats.org/officeDocument/2006/relationships/image" Target="../media/image1.png"/><Relationship Id="rId5" Type="http://schemas.openxmlformats.org/officeDocument/2006/relationships/image" Target="../media/image2.png"/><Relationship Id="rId6"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hyperlink" Target="https://drive.google.com/file/d/1KIDyFUK7Ss84DpZh-ZRVm8KhMe53l8yF/view?usp=sharing" TargetMode="External"/><Relationship Id="rId6"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9.png"/><Relationship Id="rId6"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hyperlink" Target="https://drive.google.com/file/d/1qwT9e8kJdemGFz1Av0S6L72M8C71RUFo/view?usp=sharing" TargetMode="External"/><Relationship Id="rId6"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6.png"/><Relationship Id="rId6"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hyperlink" Target="https://drive.google.com/file/d/1xuatxCRXWfs0i6WyxUGC8u4hMOyXc0UD/view?usp=sharing" TargetMode="External"/><Relationship Id="rId6"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53"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694375" y="1713072"/>
            <a:ext cx="1183725" cy="1183725"/>
          </a:xfrm>
          <a:prstGeom prst="rect">
            <a:avLst/>
          </a:prstGeom>
          <a:noFill/>
          <a:ln>
            <a:noFill/>
          </a:ln>
        </p:spPr>
      </p:pic>
      <p:pic>
        <p:nvPicPr>
          <p:cNvPr id="55" name="Google Shape;55;p13"/>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56" name="Google Shape;56;p13"/>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700">
                <a:latin typeface="Halant"/>
                <a:ea typeface="Halant"/>
                <a:cs typeface="Halant"/>
                <a:sym typeface="Halant"/>
              </a:rPr>
              <a:t>Evaluating Evidence</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2500">
                <a:latin typeface="Plus Jakarta Sans Medium"/>
                <a:ea typeface="Plus Jakarta Sans Medium"/>
                <a:cs typeface="Plus Jakarta Sans Medium"/>
                <a:sym typeface="Plus Jakarta Sans Medium"/>
              </a:rPr>
              <a:t>Indigenous Creation Stories: Osage</a:t>
            </a:r>
            <a:endParaRPr sz="1500">
              <a:solidFill>
                <a:srgbClr val="000000"/>
              </a:solidFill>
              <a:latin typeface="Plus Jakarta Sans Medium"/>
              <a:ea typeface="Plus Jakarta Sans Medium"/>
              <a:cs typeface="Plus Jakarta Sans Medium"/>
              <a:sym typeface="Plus Jakarta Sans Medium"/>
            </a:endParaRPr>
          </a:p>
        </p:txBody>
      </p:sp>
      <p:pic>
        <p:nvPicPr>
          <p:cNvPr id="57" name="Google Shape;57;p13"/>
          <p:cNvPicPr preferRelativeResize="0"/>
          <p:nvPr/>
        </p:nvPicPr>
        <p:blipFill>
          <a:blip r:embed="rId5">
            <a:alphaModFix/>
          </a:blip>
          <a:stretch>
            <a:fillRect/>
          </a:stretch>
        </p:blipFill>
        <p:spPr>
          <a:xfrm>
            <a:off x="216272" y="230997"/>
            <a:ext cx="1056536" cy="438114"/>
          </a:xfrm>
          <a:prstGeom prst="rect">
            <a:avLst/>
          </a:prstGeom>
          <a:noFill/>
          <a:ln>
            <a:noFill/>
          </a:ln>
        </p:spPr>
      </p:pic>
      <p:sp>
        <p:nvSpPr>
          <p:cNvPr id="58" name="Google Shape;58;p1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a:t>
            </a:r>
            <a:r>
              <a:rPr lang="en" sz="1100">
                <a:solidFill>
                  <a:srgbClr val="666666"/>
                </a:solidFill>
                <a:latin typeface="Inter"/>
                <a:ea typeface="Inter"/>
                <a:cs typeface="Inter"/>
                <a:sym typeface="Inter"/>
              </a:rPr>
              <a:t>2025</a:t>
            </a:r>
            <a:r>
              <a:rPr lang="en" sz="1100">
                <a:solidFill>
                  <a:srgbClr val="666666"/>
                </a:solidFill>
                <a:latin typeface="Inter"/>
                <a:ea typeface="Inter"/>
                <a:cs typeface="Inter"/>
                <a:sym typeface="Inter"/>
              </a:rPr>
              <a:t>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59" name="Google Shape;59;p1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60" name="Google Shape;60;p13"/>
          <p:cNvGraphicFramePr/>
          <p:nvPr/>
        </p:nvGraphicFramePr>
        <p:xfrm>
          <a:off x="455300" y="2959275"/>
          <a:ext cx="3000000" cy="3000000"/>
        </p:xfrm>
        <a:graphic>
          <a:graphicData uri="http://schemas.openxmlformats.org/drawingml/2006/table">
            <a:tbl>
              <a:tblPr>
                <a:noFill/>
                <a:tableStyleId>{59952897-2EAB-497E-8CD0-B7CAED7C5D95}</a:tableStyleId>
              </a:tblPr>
              <a:tblGrid>
                <a:gridCol w="1372350"/>
                <a:gridCol w="1372350"/>
                <a:gridCol w="1372350"/>
                <a:gridCol w="1372350"/>
                <a:gridCol w="1372350"/>
              </a:tblGrid>
              <a:tr h="5376625">
                <a:tc gridSpan="5">
                  <a:txBody>
                    <a:bodyPr/>
                    <a:lstStyle/>
                    <a:p>
                      <a:pPr indent="0" lvl="0" marL="0" rtl="0" algn="l">
                        <a:spcBef>
                          <a:spcPts val="0"/>
                        </a:spcBef>
                        <a:spcAft>
                          <a:spcPts val="0"/>
                        </a:spcAft>
                        <a:buNone/>
                      </a:pPr>
                      <a:r>
                        <a:rPr b="1" lang="en" sz="1300">
                          <a:latin typeface="Halant"/>
                          <a:ea typeface="Halant"/>
                          <a:cs typeface="Halant"/>
                          <a:sym typeface="Halant"/>
                        </a:rPr>
                        <a:t>Children of the Middle Waters (Osage) </a:t>
                      </a:r>
                      <a:r>
                        <a:rPr b="1" lang="en" sz="1300" u="sng">
                          <a:solidFill>
                            <a:schemeClr val="hlink"/>
                          </a:solidFill>
                          <a:latin typeface="Halant"/>
                          <a:ea typeface="Halant"/>
                          <a:cs typeface="Halant"/>
                          <a:sym typeface="Halant"/>
                          <a:hlinkClick r:id="rId6"/>
                        </a:rPr>
                        <a:t>Click for audio reading.</a:t>
                      </a:r>
                      <a:endParaRPr b="1" sz="1300">
                        <a:latin typeface="Halant"/>
                        <a:ea typeface="Halant"/>
                        <a:cs typeface="Halant"/>
                        <a:sym typeface="Halant"/>
                      </a:endParaRPr>
                    </a:p>
                    <a:p>
                      <a:pPr indent="0" lvl="0" marL="0" rtl="0" algn="l">
                        <a:lnSpc>
                          <a:spcPct val="100000"/>
                        </a:lnSpc>
                        <a:spcBef>
                          <a:spcPts val="1100"/>
                        </a:spcBef>
                        <a:spcAft>
                          <a:spcPts val="0"/>
                        </a:spcAft>
                        <a:buClr>
                          <a:schemeClr val="dk1"/>
                        </a:buClr>
                        <a:buSzPts val="1100"/>
                        <a:buFont typeface="Arial"/>
                        <a:buNone/>
                      </a:pPr>
                      <a:r>
                        <a:rPr lang="en" sz="1100">
                          <a:solidFill>
                            <a:schemeClr val="dk1"/>
                          </a:solidFill>
                          <a:latin typeface="Inter"/>
                          <a:ea typeface="Inter"/>
                          <a:cs typeface="Inter"/>
                          <a:sym typeface="Inter"/>
                        </a:rPr>
                        <a:t>Acco</a:t>
                      </a:r>
                      <a:r>
                        <a:rPr lang="en" sz="1100">
                          <a:solidFill>
                            <a:schemeClr val="dk1"/>
                          </a:solidFill>
                          <a:latin typeface="Inter"/>
                          <a:ea typeface="Inter"/>
                          <a:cs typeface="Inter"/>
                          <a:sym typeface="Inter"/>
                        </a:rPr>
                        <a:t>rding t</a:t>
                      </a:r>
                      <a:r>
                        <a:rPr lang="en" sz="1100">
                          <a:solidFill>
                            <a:schemeClr val="dk1"/>
                          </a:solidFill>
                          <a:latin typeface="Inter"/>
                          <a:ea typeface="Inter"/>
                          <a:cs typeface="Inter"/>
                          <a:sym typeface="Inter"/>
                        </a:rPr>
                        <a:t>o the Osages, in the beginning the ancestors lived in the sky. When they asked Sun and Moon who their parents were, Sun said he was their father, and Moon said she was their mother. Then Moon said it was time for them to go down to the earth. As they descended, the people came upon water but no land. They floated in the air, calling for help, but no one came. Finally Elk, one of the animals floating down to earth with the people, came to everyone’s assistance by falling into the water. As he sank he called on the four winds to blow away the waters. A muddy surface appeared as the mist flew off. Then Elk rolled in the mud and the loose hairs that remained in the soil grew into grass and trees. Now the people, called the Little Ones, could continue their descent to the Middle World. The Little Ones alighted like birds on a great oak tree, causing its acorns to rattle to the ground. Taking human form, the Little Ones climbed to the ground and began to explore the Earth’s surface. They divided into groups called the Water People, the Land People, and the Sky People. The Water People led as they wandered the Earth’s surface, learning about the seasons, and the plants and animals, and how to provide themselves with tools, weapons, clothing, and food. They came upon a river, and the spirit of the river told them how to be clean and pure. Then they came to the village of the Isolated Earth People. They were afraid to enter because the village was a place of death, decay, disease, and waste—what one might expect of Earth without the influence of the Sky. But the leader of the Isolated Earth People met with the leader of the Water People. They smoked the pipe and the Isolated Earth People leader said “I am of the Earth people and the red boulder is our symbol. It is red like the dawn and life everlasting. It is so strong that all things move aside for the red boulder.” The Water People leader said “Our bodies are of the red clay pipe we are smoking. We are Water People, and all things come to us for purification.” As they smoked, the two groups found kinship. The Water People gained strength, and the Isolated Earth People gained purification to know other things besides death and chaos. Two great divisions were formed out of all the people: The Sky People and the Earth People, the latter being further sub-divided into the Land and Water People. These became the two great divisions of the Children of the Middle Waters, symbolizing the universe of sky and earth and land and water.</a:t>
                      </a:r>
                      <a:endParaRPr sz="1100">
                        <a:solidFill>
                          <a:schemeClr val="dk1"/>
                        </a:solidFill>
                        <a:latin typeface="Inter"/>
                        <a:ea typeface="Inter"/>
                        <a:cs typeface="Inter"/>
                        <a:sym typeface="Inter"/>
                      </a:endParaRPr>
                    </a:p>
                    <a:p>
                      <a:pPr indent="0" lvl="0" marL="0" marR="495300" rtl="0" algn="l">
                        <a:lnSpc>
                          <a:spcPct val="100000"/>
                        </a:lnSpc>
                        <a:spcBef>
                          <a:spcPts val="1100"/>
                        </a:spcBef>
                        <a:spcAft>
                          <a:spcPts val="1100"/>
                        </a:spcAft>
                        <a:buNone/>
                      </a:pPr>
                      <a:r>
                        <a:rPr lang="en" sz="1100">
                          <a:solidFill>
                            <a:schemeClr val="dk1"/>
                          </a:solidFill>
                          <a:latin typeface="Inter"/>
                          <a:ea typeface="Inter"/>
                          <a:cs typeface="Inter"/>
                          <a:sym typeface="Inter"/>
                        </a:rPr>
                        <a:t>Source: Adapted from The Osages: Children of the Middle Waters by John Joseph Mathews (1961, University of Oklahoma Press).</a:t>
                      </a:r>
                      <a:endParaRPr sz="1100">
                        <a:latin typeface="Inter"/>
                        <a:ea typeface="Inter"/>
                        <a:cs typeface="Inter"/>
                        <a:sym typeface="Inter"/>
                      </a:endParaRPr>
                    </a:p>
                  </a:txBody>
                  <a:tcPr marT="91425" marB="91425" marR="91425" marL="91425"/>
                </a:tc>
                <a:tc hMerge="1"/>
                <a:tc hMerge="1"/>
                <a:tc hMerge="1"/>
                <a:tc hMerge="1"/>
              </a:tr>
            </a:tbl>
          </a:graphicData>
        </a:graphic>
      </p:graphicFrame>
      <p:sp>
        <p:nvSpPr>
          <p:cNvPr id="61" name="Google Shape;61;p13"/>
          <p:cNvSpPr txBox="1"/>
          <p:nvPr/>
        </p:nvSpPr>
        <p:spPr>
          <a:xfrm>
            <a:off x="1878100" y="1801384"/>
            <a:ext cx="5439000" cy="854700"/>
          </a:xfrm>
          <a:prstGeom prst="rect">
            <a:avLst/>
          </a:prstGeom>
          <a:noFill/>
          <a:ln>
            <a:noFill/>
          </a:ln>
        </p:spPr>
        <p:txBody>
          <a:bodyPr anchorCtr="0" anchor="t" bIns="116050" lIns="116050" spcFirstLastPara="1" rIns="116050" wrap="square" tIns="116050">
            <a:noAutofit/>
          </a:bodyPr>
          <a:lstStyle/>
          <a:p>
            <a:pPr indent="0" lvl="0" marL="0" rtl="0" algn="l">
              <a:spcBef>
                <a:spcPts val="0"/>
              </a:spcBef>
              <a:spcAft>
                <a:spcPts val="0"/>
              </a:spcAft>
              <a:buNone/>
            </a:pPr>
            <a:r>
              <a:rPr b="1" lang="en" sz="1300">
                <a:latin typeface="Halant"/>
                <a:ea typeface="Halant"/>
                <a:cs typeface="Halant"/>
                <a:sym typeface="Halant"/>
              </a:rPr>
              <a:t>Evaluating Evidence</a:t>
            </a:r>
            <a:endParaRPr b="1" sz="1300">
              <a:latin typeface="Halant"/>
              <a:ea typeface="Halant"/>
              <a:cs typeface="Halant"/>
              <a:sym typeface="Halant"/>
            </a:endParaRPr>
          </a:p>
          <a:p>
            <a:pPr indent="0" lvl="0" marL="0" rtl="0" algn="l">
              <a:spcBef>
                <a:spcPts val="0"/>
              </a:spcBef>
              <a:spcAft>
                <a:spcPts val="0"/>
              </a:spcAft>
              <a:buNone/>
            </a:pPr>
            <a:r>
              <a:t/>
            </a:r>
            <a:endParaRPr b="1" sz="1000">
              <a:latin typeface="Halant"/>
              <a:ea typeface="Halant"/>
              <a:cs typeface="Halant"/>
              <a:sym typeface="Halant"/>
            </a:endParaRPr>
          </a:p>
          <a:p>
            <a:pPr indent="0" lvl="0" marL="0" rtl="0" algn="l">
              <a:spcBef>
                <a:spcPts val="0"/>
              </a:spcBef>
              <a:spcAft>
                <a:spcPts val="0"/>
              </a:spcAft>
              <a:buNone/>
            </a:pPr>
            <a:r>
              <a:rPr lang="en" sz="1100">
                <a:solidFill>
                  <a:schemeClr val="dk1"/>
                </a:solidFill>
                <a:latin typeface="Inter"/>
                <a:ea typeface="Inter"/>
                <a:cs typeface="Inter"/>
                <a:sym typeface="Inter"/>
              </a:rPr>
              <a:t>Thinking historically means analyzing historical documents in order to make evidence-based claims about the past.</a:t>
            </a:r>
            <a:endParaRPr sz="1100">
              <a:latin typeface="Inter"/>
              <a:ea typeface="Inter"/>
              <a:cs typeface="Inter"/>
              <a:sym typeface="Inte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65" name="Shape 165"/>
        <p:cNvGrpSpPr/>
        <p:nvPr/>
      </p:nvGrpSpPr>
      <p:grpSpPr>
        <a:xfrm>
          <a:off x="0" y="0"/>
          <a:ext cx="0" cy="0"/>
          <a:chOff x="0" y="0"/>
          <a:chExt cx="0" cy="0"/>
        </a:xfrm>
      </p:grpSpPr>
      <p:pic>
        <p:nvPicPr>
          <p:cNvPr id="166" name="Google Shape;166;p22"/>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67" name="Google Shape;167;p22"/>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700">
                <a:latin typeface="Halant"/>
                <a:ea typeface="Halant"/>
                <a:cs typeface="Halant"/>
                <a:sym typeface="Halant"/>
              </a:rPr>
              <a:t>Evaluating Evidence</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2500">
                <a:latin typeface="Plus Jakarta Sans Medium"/>
                <a:ea typeface="Plus Jakarta Sans Medium"/>
                <a:cs typeface="Plus Jakarta Sans Medium"/>
                <a:sym typeface="Plus Jakarta Sans Medium"/>
              </a:rPr>
              <a:t>Indigenous Creation Stories: Tunica</a:t>
            </a:r>
            <a:endParaRPr sz="1500">
              <a:solidFill>
                <a:srgbClr val="000000"/>
              </a:solidFill>
              <a:latin typeface="Plus Jakarta Sans Medium"/>
              <a:ea typeface="Plus Jakarta Sans Medium"/>
              <a:cs typeface="Plus Jakarta Sans Medium"/>
              <a:sym typeface="Plus Jakarta Sans Medium"/>
            </a:endParaRPr>
          </a:p>
        </p:txBody>
      </p:sp>
      <p:pic>
        <p:nvPicPr>
          <p:cNvPr id="168" name="Google Shape;168;p22"/>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169" name="Google Shape;169;p22"/>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a:t>
            </a:r>
            <a:r>
              <a:rPr lang="en" sz="1100">
                <a:solidFill>
                  <a:srgbClr val="666666"/>
                </a:solidFill>
                <a:latin typeface="Inter"/>
                <a:ea typeface="Inter"/>
                <a:cs typeface="Inter"/>
                <a:sym typeface="Inter"/>
              </a:rPr>
              <a:t>2025</a:t>
            </a:r>
            <a:r>
              <a:rPr lang="en" sz="1100">
                <a:solidFill>
                  <a:srgbClr val="666666"/>
                </a:solidFill>
                <a:latin typeface="Inter"/>
                <a:ea typeface="Inter"/>
                <a:cs typeface="Inter"/>
                <a:sym typeface="Inter"/>
              </a:rPr>
              <a:t>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70" name="Google Shape;170;p22"/>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71" name="Google Shape;171;p22"/>
          <p:cNvPicPr preferRelativeResize="0"/>
          <p:nvPr/>
        </p:nvPicPr>
        <p:blipFill rotWithShape="1">
          <a:blip r:embed="rId5">
            <a:alphaModFix/>
          </a:blip>
          <a:srcRect b="0" l="0" r="0" t="26101"/>
          <a:stretch/>
        </p:blipFill>
        <p:spPr>
          <a:xfrm>
            <a:off x="4114800" y="2768600"/>
            <a:ext cx="2925398" cy="2792375"/>
          </a:xfrm>
          <a:prstGeom prst="rect">
            <a:avLst/>
          </a:prstGeom>
          <a:noFill/>
          <a:ln>
            <a:noFill/>
          </a:ln>
        </p:spPr>
      </p:pic>
      <p:sp>
        <p:nvSpPr>
          <p:cNvPr id="172" name="Google Shape;172;p22"/>
          <p:cNvSpPr txBox="1"/>
          <p:nvPr/>
        </p:nvSpPr>
        <p:spPr>
          <a:xfrm>
            <a:off x="436375" y="3949875"/>
            <a:ext cx="6880800" cy="5379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300">
                <a:solidFill>
                  <a:schemeClr val="dk1"/>
                </a:solidFill>
                <a:latin typeface="Halant"/>
                <a:ea typeface="Halant"/>
                <a:cs typeface="Halant"/>
                <a:sym typeface="Halant"/>
              </a:rPr>
              <a:t>Questions:</a:t>
            </a:r>
            <a:endParaRPr b="1" sz="1300">
              <a:solidFill>
                <a:schemeClr val="dk1"/>
              </a:solidFill>
              <a:latin typeface="Halant"/>
              <a:ea typeface="Halant"/>
              <a:cs typeface="Halant"/>
              <a:sym typeface="Halant"/>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Which of the following is the main </a:t>
            </a:r>
            <a:endParaRPr sz="1100">
              <a:solidFill>
                <a:schemeClr val="dk1"/>
              </a:solidFill>
              <a:latin typeface="Inter"/>
              <a:ea typeface="Inter"/>
              <a:cs typeface="Inter"/>
              <a:sym typeface="Inter"/>
            </a:endParaRPr>
          </a:p>
          <a:p>
            <a:pPr indent="0" lvl="0" marL="457200" rtl="0" algn="l">
              <a:spcBef>
                <a:spcPts val="0"/>
              </a:spcBef>
              <a:spcAft>
                <a:spcPts val="0"/>
              </a:spcAft>
              <a:buNone/>
            </a:pPr>
            <a:r>
              <a:rPr lang="en" sz="1100">
                <a:solidFill>
                  <a:schemeClr val="dk1"/>
                </a:solidFill>
                <a:latin typeface="Inter"/>
                <a:ea typeface="Inter"/>
                <a:cs typeface="Inter"/>
                <a:sym typeface="Inter"/>
              </a:rPr>
              <a:t>topic of the story? </a:t>
            </a:r>
            <a:endParaRPr sz="1100">
              <a:solidFill>
                <a:schemeClr val="dk1"/>
              </a:solidFill>
              <a:latin typeface="Inter"/>
              <a:ea typeface="Inter"/>
              <a:cs typeface="Inter"/>
              <a:sym typeface="Inter"/>
            </a:endParaRPr>
          </a:p>
          <a:p>
            <a:pPr indent="0" lvl="0" marL="457200" rtl="0" algn="l">
              <a:spcBef>
                <a:spcPts val="0"/>
              </a:spcBef>
              <a:spcAft>
                <a:spcPts val="0"/>
              </a:spcAft>
              <a:buNone/>
            </a:pPr>
            <a:r>
              <a:rPr lang="en" sz="1100">
                <a:solidFill>
                  <a:schemeClr val="dk1"/>
                </a:solidFill>
                <a:latin typeface="Inter"/>
                <a:ea typeface="Inter"/>
                <a:cs typeface="Inter"/>
                <a:sym typeface="Inter"/>
              </a:rPr>
              <a:t>(Circle your answer)</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457200" lvl="0" marL="457200" rtl="0" algn="l">
              <a:lnSpc>
                <a:spcPct val="150000"/>
              </a:lnSpc>
              <a:spcBef>
                <a:spcPts val="0"/>
              </a:spcBef>
              <a:spcAft>
                <a:spcPts val="0"/>
              </a:spcAft>
              <a:buNone/>
            </a:pPr>
            <a:r>
              <a:rPr lang="en" sz="1100">
                <a:solidFill>
                  <a:schemeClr val="dk1"/>
                </a:solidFill>
                <a:latin typeface="Inter"/>
                <a:ea typeface="Inter"/>
                <a:cs typeface="Inter"/>
                <a:sym typeface="Inter"/>
              </a:rPr>
              <a:t>Creation of the World	</a:t>
            </a:r>
            <a:endParaRPr sz="1100">
              <a:solidFill>
                <a:schemeClr val="dk1"/>
              </a:solidFill>
              <a:latin typeface="Inter"/>
              <a:ea typeface="Inter"/>
              <a:cs typeface="Inter"/>
              <a:sym typeface="Inter"/>
            </a:endParaRPr>
          </a:p>
          <a:p>
            <a:pPr indent="457200" lvl="0" marL="457200" rtl="0" algn="l">
              <a:lnSpc>
                <a:spcPct val="150000"/>
              </a:lnSpc>
              <a:spcBef>
                <a:spcPts val="0"/>
              </a:spcBef>
              <a:spcAft>
                <a:spcPts val="0"/>
              </a:spcAft>
              <a:buNone/>
            </a:pPr>
            <a:r>
              <a:rPr lang="en" sz="1100">
                <a:solidFill>
                  <a:schemeClr val="dk1"/>
                </a:solidFill>
                <a:latin typeface="Inter"/>
                <a:ea typeface="Inter"/>
                <a:cs typeface="Inter"/>
                <a:sym typeface="Inter"/>
              </a:rPr>
              <a:t>Creation of the Earth’s Inhabitants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Actions of Culture Heroes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Moral Lessons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Other: ____________________________</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Who are the main characters of the story and what are they doing?</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happens in the story? Explain the order of events and the results of those events?</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categories or qualities are shown by the characters and events of the story? (Examples include day and night, past and present, perseverance, loyalty, etc)</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themes or lessons are depicted in the story? (Examples include benefits of cooperation, perils of greed, etc)</a:t>
            </a:r>
            <a:endParaRPr sz="1100">
              <a:solidFill>
                <a:schemeClr val="dk1"/>
              </a:solidFill>
              <a:latin typeface="Inter"/>
              <a:ea typeface="Inter"/>
              <a:cs typeface="Inter"/>
              <a:sym typeface="Inter"/>
            </a:endParaRPr>
          </a:p>
        </p:txBody>
      </p:sp>
      <p:pic>
        <p:nvPicPr>
          <p:cNvPr id="173" name="Google Shape;173;p22"/>
          <p:cNvPicPr preferRelativeResize="0"/>
          <p:nvPr/>
        </p:nvPicPr>
        <p:blipFill>
          <a:blip r:embed="rId6">
            <a:alphaModFix/>
          </a:blip>
          <a:stretch>
            <a:fillRect/>
          </a:stretch>
        </p:blipFill>
        <p:spPr>
          <a:xfrm>
            <a:off x="694375" y="1713072"/>
            <a:ext cx="1183725" cy="1183725"/>
          </a:xfrm>
          <a:prstGeom prst="rect">
            <a:avLst/>
          </a:prstGeom>
          <a:noFill/>
          <a:ln>
            <a:noFill/>
          </a:ln>
        </p:spPr>
      </p:pic>
      <p:sp>
        <p:nvSpPr>
          <p:cNvPr id="174" name="Google Shape;174;p22"/>
          <p:cNvSpPr txBox="1"/>
          <p:nvPr/>
        </p:nvSpPr>
        <p:spPr>
          <a:xfrm>
            <a:off x="1878100" y="1801384"/>
            <a:ext cx="5439000" cy="854700"/>
          </a:xfrm>
          <a:prstGeom prst="rect">
            <a:avLst/>
          </a:prstGeom>
          <a:noFill/>
          <a:ln>
            <a:noFill/>
          </a:ln>
        </p:spPr>
        <p:txBody>
          <a:bodyPr anchorCtr="0" anchor="t" bIns="116050" lIns="116050" spcFirstLastPara="1" rIns="116050" wrap="square" tIns="116050">
            <a:noAutofit/>
          </a:bodyPr>
          <a:lstStyle/>
          <a:p>
            <a:pPr indent="0" lvl="0" marL="0" rtl="0" algn="l">
              <a:spcBef>
                <a:spcPts val="0"/>
              </a:spcBef>
              <a:spcAft>
                <a:spcPts val="0"/>
              </a:spcAft>
              <a:buNone/>
            </a:pPr>
            <a:r>
              <a:rPr b="1" lang="en" sz="1300">
                <a:latin typeface="Halant"/>
                <a:ea typeface="Halant"/>
                <a:cs typeface="Halant"/>
                <a:sym typeface="Halant"/>
              </a:rPr>
              <a:t>Evaluating Evidence</a:t>
            </a:r>
            <a:endParaRPr b="1" sz="1300">
              <a:latin typeface="Halant"/>
              <a:ea typeface="Halant"/>
              <a:cs typeface="Halant"/>
              <a:sym typeface="Halant"/>
            </a:endParaRPr>
          </a:p>
          <a:p>
            <a:pPr indent="0" lvl="0" marL="0" rtl="0" algn="l">
              <a:spcBef>
                <a:spcPts val="0"/>
              </a:spcBef>
              <a:spcAft>
                <a:spcPts val="0"/>
              </a:spcAft>
              <a:buNone/>
            </a:pPr>
            <a:r>
              <a:t/>
            </a:r>
            <a:endParaRPr b="1" sz="1000">
              <a:latin typeface="Halant"/>
              <a:ea typeface="Halant"/>
              <a:cs typeface="Halant"/>
              <a:sym typeface="Halant"/>
            </a:endParaRPr>
          </a:p>
          <a:p>
            <a:pPr indent="0" lvl="0" marL="0" rtl="0" algn="l">
              <a:spcBef>
                <a:spcPts val="0"/>
              </a:spcBef>
              <a:spcAft>
                <a:spcPts val="0"/>
              </a:spcAft>
              <a:buNone/>
            </a:pPr>
            <a:r>
              <a:rPr lang="en" sz="1100">
                <a:solidFill>
                  <a:schemeClr val="dk1"/>
                </a:solidFill>
                <a:latin typeface="Inter"/>
                <a:ea typeface="Inter"/>
                <a:cs typeface="Inter"/>
                <a:sym typeface="Inter"/>
              </a:rPr>
              <a:t>Thinking historically means analyzing historical documents in order to make evidence-based claims about the past.</a:t>
            </a:r>
            <a:endParaRPr sz="1100">
              <a:latin typeface="Inter"/>
              <a:ea typeface="Inter"/>
              <a:cs typeface="Inter"/>
              <a:sym typeface="Inte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78" name="Shape 178"/>
        <p:cNvGrpSpPr/>
        <p:nvPr/>
      </p:nvGrpSpPr>
      <p:grpSpPr>
        <a:xfrm>
          <a:off x="0" y="0"/>
          <a:ext cx="0" cy="0"/>
          <a:chOff x="0" y="0"/>
          <a:chExt cx="0" cy="0"/>
        </a:xfrm>
      </p:grpSpPr>
      <p:pic>
        <p:nvPicPr>
          <p:cNvPr id="179" name="Google Shape;179;p23"/>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80" name="Google Shape;180;p23"/>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700">
                <a:latin typeface="Halant"/>
                <a:ea typeface="Halant"/>
                <a:cs typeface="Halant"/>
                <a:sym typeface="Halant"/>
              </a:rPr>
              <a:t>Evaluating Evidence</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2500">
                <a:latin typeface="Plus Jakarta Sans Medium"/>
                <a:ea typeface="Plus Jakarta Sans Medium"/>
                <a:cs typeface="Plus Jakarta Sans Medium"/>
                <a:sym typeface="Plus Jakarta Sans Medium"/>
              </a:rPr>
              <a:t>Indigenous Creation Stories: Cherokee</a:t>
            </a:r>
            <a:endParaRPr sz="1500">
              <a:solidFill>
                <a:srgbClr val="000000"/>
              </a:solidFill>
              <a:latin typeface="Plus Jakarta Sans Medium"/>
              <a:ea typeface="Plus Jakarta Sans Medium"/>
              <a:cs typeface="Plus Jakarta Sans Medium"/>
              <a:sym typeface="Plus Jakarta Sans Medium"/>
            </a:endParaRPr>
          </a:p>
        </p:txBody>
      </p:sp>
      <p:pic>
        <p:nvPicPr>
          <p:cNvPr id="181" name="Google Shape;181;p23"/>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182" name="Google Shape;182;p2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a:t>
            </a:r>
            <a:r>
              <a:rPr lang="en" sz="1100">
                <a:solidFill>
                  <a:srgbClr val="666666"/>
                </a:solidFill>
                <a:latin typeface="Inter"/>
                <a:ea typeface="Inter"/>
                <a:cs typeface="Inter"/>
                <a:sym typeface="Inter"/>
              </a:rPr>
              <a:t>2025</a:t>
            </a:r>
            <a:r>
              <a:rPr lang="en" sz="1100">
                <a:solidFill>
                  <a:srgbClr val="666666"/>
                </a:solidFill>
                <a:latin typeface="Inter"/>
                <a:ea typeface="Inter"/>
                <a:cs typeface="Inter"/>
                <a:sym typeface="Inter"/>
              </a:rPr>
              <a:t>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83" name="Google Shape;183;p2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84" name="Google Shape;184;p23"/>
          <p:cNvGraphicFramePr/>
          <p:nvPr/>
        </p:nvGraphicFramePr>
        <p:xfrm>
          <a:off x="455300" y="2959275"/>
          <a:ext cx="3000000" cy="3000000"/>
        </p:xfrm>
        <a:graphic>
          <a:graphicData uri="http://schemas.openxmlformats.org/drawingml/2006/table">
            <a:tbl>
              <a:tblPr>
                <a:noFill/>
                <a:tableStyleId>{59952897-2EAB-497E-8CD0-B7CAED7C5D95}</a:tableStyleId>
              </a:tblPr>
              <a:tblGrid>
                <a:gridCol w="1372350"/>
                <a:gridCol w="1372350"/>
                <a:gridCol w="1372350"/>
                <a:gridCol w="1372350"/>
                <a:gridCol w="1372350"/>
              </a:tblGrid>
              <a:tr h="3414475">
                <a:tc gridSpan="5">
                  <a:txBody>
                    <a:bodyPr/>
                    <a:lstStyle/>
                    <a:p>
                      <a:pPr indent="0" lvl="0" marL="0" rtl="0" algn="l">
                        <a:spcBef>
                          <a:spcPts val="0"/>
                        </a:spcBef>
                        <a:spcAft>
                          <a:spcPts val="0"/>
                        </a:spcAft>
                        <a:buNone/>
                      </a:pPr>
                      <a:r>
                        <a:rPr b="1" lang="en" sz="1300">
                          <a:latin typeface="Halant"/>
                          <a:ea typeface="Halant"/>
                          <a:cs typeface="Halant"/>
                          <a:sym typeface="Halant"/>
                        </a:rPr>
                        <a:t>Origin of Fire</a:t>
                      </a:r>
                      <a:r>
                        <a:rPr b="1" lang="en" sz="1300">
                          <a:latin typeface="Halant"/>
                          <a:ea typeface="Halant"/>
                          <a:cs typeface="Halant"/>
                          <a:sym typeface="Halant"/>
                        </a:rPr>
                        <a:t> (Cherokee) </a:t>
                      </a:r>
                      <a:r>
                        <a:rPr b="1" lang="en" sz="1300" u="sng">
                          <a:solidFill>
                            <a:schemeClr val="hlink"/>
                          </a:solidFill>
                          <a:latin typeface="Halant"/>
                          <a:ea typeface="Halant"/>
                          <a:cs typeface="Halant"/>
                          <a:sym typeface="Halant"/>
                          <a:hlinkClick r:id="rId5"/>
                        </a:rPr>
                        <a:t>Click for audio reading.</a:t>
                      </a:r>
                      <a:endParaRPr b="1" sz="1300">
                        <a:latin typeface="Halant"/>
                        <a:ea typeface="Halant"/>
                        <a:cs typeface="Halant"/>
                        <a:sym typeface="Halant"/>
                      </a:endParaRPr>
                    </a:p>
                    <a:p>
                      <a:pPr indent="0" lvl="0" marL="0" rtl="0" algn="l">
                        <a:lnSpc>
                          <a:spcPct val="100000"/>
                        </a:lnSpc>
                        <a:spcBef>
                          <a:spcPts val="1100"/>
                        </a:spcBef>
                        <a:spcAft>
                          <a:spcPts val="0"/>
                        </a:spcAft>
                        <a:buNone/>
                      </a:pPr>
                      <a:r>
                        <a:rPr lang="en" sz="1100">
                          <a:solidFill>
                            <a:schemeClr val="dk1"/>
                          </a:solidFill>
                          <a:latin typeface="Inter"/>
                          <a:ea typeface="Inter"/>
                          <a:cs typeface="Inter"/>
                          <a:sym typeface="Inter"/>
                        </a:rPr>
                        <a:t>At first there was no fire and the world was cold. Then the Thunders, who live in the Above World, sent lightning to put fire in a great, hollow sycamore tree that grew on an island. The animals could see the smoke but they didn’t know how to get to the fire. They held a council to decide what to do. First, the council sent Raven, a strong flier who surely could succeed. Raven alighted on the sycamore tree but the heat scorched his feathers black so he flew back without any fire. Next, Screech Owl flew over, but when he looked down the hollow trunk a blast of hot air came up and nearly burned out his eyes—they are red to this day. Hoot Owl and Horned Owl were no more successful. The council then sent the snakes, but they choked on the smoke before they could retrieve any fire. At the next council, the rest of the animals came up with excuses why they could not go, so fearful had they become. Finally, little Water Spider volunteered. The other animals knew she could skitter over the water, but they doubted that she could bring back fire. “I’ll manage,” she said. Water Spider spun her thread into a small bowl on her back, then crossed to the island and its burning tree. She collected a little coal of fire in her basket and then crossed back to the other animals. The Middle World has had fire ever since.</a:t>
                      </a:r>
                      <a:endParaRPr sz="1100">
                        <a:solidFill>
                          <a:schemeClr val="dk1"/>
                        </a:solidFill>
                        <a:latin typeface="Inter"/>
                        <a:ea typeface="Inter"/>
                        <a:cs typeface="Inter"/>
                        <a:sym typeface="Inter"/>
                      </a:endParaRPr>
                    </a:p>
                    <a:p>
                      <a:pPr indent="0" lvl="0" marL="0" rtl="0" algn="l">
                        <a:lnSpc>
                          <a:spcPct val="100000"/>
                        </a:lnSpc>
                        <a:spcBef>
                          <a:spcPts val="1100"/>
                        </a:spcBef>
                        <a:spcAft>
                          <a:spcPts val="1100"/>
                        </a:spcAft>
                        <a:buNone/>
                      </a:pPr>
                      <a:r>
                        <a:rPr lang="en" sz="1100">
                          <a:solidFill>
                            <a:schemeClr val="dk1"/>
                          </a:solidFill>
                          <a:latin typeface="Inter"/>
                          <a:ea typeface="Inter"/>
                          <a:cs typeface="Inter"/>
                          <a:sym typeface="Inter"/>
                        </a:rPr>
                        <a:t>Source: Adapted from Myths of the Cherokees, by James Mooney (1900, Bureau of American Ethnology Annual Reports).</a:t>
                      </a:r>
                      <a:endParaRPr sz="1100">
                        <a:solidFill>
                          <a:schemeClr val="dk1"/>
                        </a:solidFill>
                        <a:latin typeface="Inter"/>
                        <a:ea typeface="Inter"/>
                        <a:cs typeface="Inter"/>
                        <a:sym typeface="Inter"/>
                      </a:endParaRPr>
                    </a:p>
                  </a:txBody>
                  <a:tcPr marT="91425" marB="91425" marR="91425" marL="91425"/>
                </a:tc>
                <a:tc hMerge="1"/>
                <a:tc hMerge="1"/>
                <a:tc hMerge="1"/>
                <a:tc hMerge="1"/>
              </a:tr>
            </a:tbl>
          </a:graphicData>
        </a:graphic>
      </p:graphicFrame>
      <p:pic>
        <p:nvPicPr>
          <p:cNvPr id="185" name="Google Shape;185;p23"/>
          <p:cNvPicPr preferRelativeResize="0"/>
          <p:nvPr/>
        </p:nvPicPr>
        <p:blipFill>
          <a:blip r:embed="rId6">
            <a:alphaModFix/>
          </a:blip>
          <a:stretch>
            <a:fillRect/>
          </a:stretch>
        </p:blipFill>
        <p:spPr>
          <a:xfrm>
            <a:off x="694375" y="1713072"/>
            <a:ext cx="1183725" cy="1183725"/>
          </a:xfrm>
          <a:prstGeom prst="rect">
            <a:avLst/>
          </a:prstGeom>
          <a:noFill/>
          <a:ln>
            <a:noFill/>
          </a:ln>
        </p:spPr>
      </p:pic>
      <p:sp>
        <p:nvSpPr>
          <p:cNvPr id="186" name="Google Shape;186;p23"/>
          <p:cNvSpPr txBox="1"/>
          <p:nvPr/>
        </p:nvSpPr>
        <p:spPr>
          <a:xfrm>
            <a:off x="1878100" y="1801384"/>
            <a:ext cx="5439000" cy="854700"/>
          </a:xfrm>
          <a:prstGeom prst="rect">
            <a:avLst/>
          </a:prstGeom>
          <a:noFill/>
          <a:ln>
            <a:noFill/>
          </a:ln>
        </p:spPr>
        <p:txBody>
          <a:bodyPr anchorCtr="0" anchor="t" bIns="116050" lIns="116050" spcFirstLastPara="1" rIns="116050" wrap="square" tIns="116050">
            <a:noAutofit/>
          </a:bodyPr>
          <a:lstStyle/>
          <a:p>
            <a:pPr indent="0" lvl="0" marL="0" rtl="0" algn="l">
              <a:spcBef>
                <a:spcPts val="0"/>
              </a:spcBef>
              <a:spcAft>
                <a:spcPts val="0"/>
              </a:spcAft>
              <a:buNone/>
            </a:pPr>
            <a:r>
              <a:rPr b="1" lang="en" sz="1300">
                <a:latin typeface="Halant"/>
                <a:ea typeface="Halant"/>
                <a:cs typeface="Halant"/>
                <a:sym typeface="Halant"/>
              </a:rPr>
              <a:t>Evaluating Evidence</a:t>
            </a:r>
            <a:endParaRPr b="1" sz="1300">
              <a:latin typeface="Halant"/>
              <a:ea typeface="Halant"/>
              <a:cs typeface="Halant"/>
              <a:sym typeface="Halant"/>
            </a:endParaRPr>
          </a:p>
          <a:p>
            <a:pPr indent="0" lvl="0" marL="0" rtl="0" algn="l">
              <a:spcBef>
                <a:spcPts val="0"/>
              </a:spcBef>
              <a:spcAft>
                <a:spcPts val="0"/>
              </a:spcAft>
              <a:buNone/>
            </a:pPr>
            <a:r>
              <a:t/>
            </a:r>
            <a:endParaRPr b="1" sz="1000">
              <a:latin typeface="Halant"/>
              <a:ea typeface="Halant"/>
              <a:cs typeface="Halant"/>
              <a:sym typeface="Halant"/>
            </a:endParaRPr>
          </a:p>
          <a:p>
            <a:pPr indent="0" lvl="0" marL="0" rtl="0" algn="l">
              <a:spcBef>
                <a:spcPts val="0"/>
              </a:spcBef>
              <a:spcAft>
                <a:spcPts val="0"/>
              </a:spcAft>
              <a:buNone/>
            </a:pPr>
            <a:r>
              <a:rPr lang="en" sz="1100">
                <a:solidFill>
                  <a:schemeClr val="dk1"/>
                </a:solidFill>
                <a:latin typeface="Inter"/>
                <a:ea typeface="Inter"/>
                <a:cs typeface="Inter"/>
                <a:sym typeface="Inter"/>
              </a:rPr>
              <a:t>Thinking historically means analyzing historical documents in order to make evidence-based claims about the past.</a:t>
            </a:r>
            <a:endParaRPr sz="1100">
              <a:latin typeface="Inter"/>
              <a:ea typeface="Inter"/>
              <a:cs typeface="Inter"/>
              <a:sym typeface="Inte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90" name="Shape 190"/>
        <p:cNvGrpSpPr/>
        <p:nvPr/>
      </p:nvGrpSpPr>
      <p:grpSpPr>
        <a:xfrm>
          <a:off x="0" y="0"/>
          <a:ext cx="0" cy="0"/>
          <a:chOff x="0" y="0"/>
          <a:chExt cx="0" cy="0"/>
        </a:xfrm>
      </p:grpSpPr>
      <p:pic>
        <p:nvPicPr>
          <p:cNvPr id="191" name="Google Shape;191;p2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92" name="Google Shape;192;p24"/>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700">
                <a:latin typeface="Halant"/>
                <a:ea typeface="Halant"/>
                <a:cs typeface="Halant"/>
                <a:sym typeface="Halant"/>
              </a:rPr>
              <a:t>Evaluating Evidence</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2500">
                <a:latin typeface="Plus Jakarta Sans Medium"/>
                <a:ea typeface="Plus Jakarta Sans Medium"/>
                <a:cs typeface="Plus Jakarta Sans Medium"/>
                <a:sym typeface="Plus Jakarta Sans Medium"/>
              </a:rPr>
              <a:t>Indigenous Creation Stories: Cherokee</a:t>
            </a:r>
            <a:endParaRPr sz="1500">
              <a:solidFill>
                <a:srgbClr val="000000"/>
              </a:solidFill>
              <a:latin typeface="Plus Jakarta Sans Medium"/>
              <a:ea typeface="Plus Jakarta Sans Medium"/>
              <a:cs typeface="Plus Jakarta Sans Medium"/>
              <a:sym typeface="Plus Jakarta Sans Medium"/>
            </a:endParaRPr>
          </a:p>
        </p:txBody>
      </p:sp>
      <p:pic>
        <p:nvPicPr>
          <p:cNvPr id="193" name="Google Shape;193;p24"/>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194" name="Google Shape;194;p2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a:t>
            </a:r>
            <a:r>
              <a:rPr lang="en" sz="1100">
                <a:solidFill>
                  <a:srgbClr val="666666"/>
                </a:solidFill>
                <a:latin typeface="Inter"/>
                <a:ea typeface="Inter"/>
                <a:cs typeface="Inter"/>
                <a:sym typeface="Inter"/>
              </a:rPr>
              <a:t>2025</a:t>
            </a:r>
            <a:r>
              <a:rPr lang="en" sz="1100">
                <a:solidFill>
                  <a:srgbClr val="666666"/>
                </a:solidFill>
                <a:latin typeface="Inter"/>
                <a:ea typeface="Inter"/>
                <a:cs typeface="Inter"/>
                <a:sym typeface="Inter"/>
              </a:rPr>
              <a:t>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95" name="Google Shape;195;p2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96" name="Google Shape;196;p24"/>
          <p:cNvPicPr preferRelativeResize="0"/>
          <p:nvPr/>
        </p:nvPicPr>
        <p:blipFill rotWithShape="1">
          <a:blip r:embed="rId5">
            <a:alphaModFix/>
          </a:blip>
          <a:srcRect b="30814" l="39728" r="15747" t="29810"/>
          <a:stretch/>
        </p:blipFill>
        <p:spPr>
          <a:xfrm>
            <a:off x="3441700" y="2805302"/>
            <a:ext cx="3385206" cy="1995299"/>
          </a:xfrm>
          <a:prstGeom prst="rect">
            <a:avLst/>
          </a:prstGeom>
          <a:noFill/>
          <a:ln>
            <a:noFill/>
          </a:ln>
        </p:spPr>
      </p:pic>
      <p:sp>
        <p:nvSpPr>
          <p:cNvPr id="197" name="Google Shape;197;p24"/>
          <p:cNvSpPr txBox="1"/>
          <p:nvPr/>
        </p:nvSpPr>
        <p:spPr>
          <a:xfrm>
            <a:off x="436375" y="3949875"/>
            <a:ext cx="6880800" cy="5379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300">
                <a:solidFill>
                  <a:schemeClr val="dk1"/>
                </a:solidFill>
                <a:latin typeface="Halant"/>
                <a:ea typeface="Halant"/>
                <a:cs typeface="Halant"/>
                <a:sym typeface="Halant"/>
              </a:rPr>
              <a:t>Questions:</a:t>
            </a:r>
            <a:endParaRPr b="1" sz="1300">
              <a:solidFill>
                <a:schemeClr val="dk1"/>
              </a:solidFill>
              <a:latin typeface="Halant"/>
              <a:ea typeface="Halant"/>
              <a:cs typeface="Halant"/>
              <a:sym typeface="Halant"/>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Which of the following is the main </a:t>
            </a:r>
            <a:endParaRPr sz="1100">
              <a:solidFill>
                <a:schemeClr val="dk1"/>
              </a:solidFill>
              <a:latin typeface="Inter"/>
              <a:ea typeface="Inter"/>
              <a:cs typeface="Inter"/>
              <a:sym typeface="Inter"/>
            </a:endParaRPr>
          </a:p>
          <a:p>
            <a:pPr indent="0" lvl="0" marL="457200" rtl="0" algn="l">
              <a:spcBef>
                <a:spcPts val="0"/>
              </a:spcBef>
              <a:spcAft>
                <a:spcPts val="0"/>
              </a:spcAft>
              <a:buNone/>
            </a:pPr>
            <a:r>
              <a:rPr lang="en" sz="1100">
                <a:solidFill>
                  <a:schemeClr val="dk1"/>
                </a:solidFill>
                <a:latin typeface="Inter"/>
                <a:ea typeface="Inter"/>
                <a:cs typeface="Inter"/>
                <a:sym typeface="Inter"/>
              </a:rPr>
              <a:t>topic of the story? </a:t>
            </a:r>
            <a:endParaRPr sz="1100">
              <a:solidFill>
                <a:schemeClr val="dk1"/>
              </a:solidFill>
              <a:latin typeface="Inter"/>
              <a:ea typeface="Inter"/>
              <a:cs typeface="Inter"/>
              <a:sym typeface="Inter"/>
            </a:endParaRPr>
          </a:p>
          <a:p>
            <a:pPr indent="0" lvl="0" marL="457200" rtl="0" algn="l">
              <a:spcBef>
                <a:spcPts val="0"/>
              </a:spcBef>
              <a:spcAft>
                <a:spcPts val="0"/>
              </a:spcAft>
              <a:buNone/>
            </a:pPr>
            <a:r>
              <a:rPr lang="en" sz="1100">
                <a:solidFill>
                  <a:schemeClr val="dk1"/>
                </a:solidFill>
                <a:latin typeface="Inter"/>
                <a:ea typeface="Inter"/>
                <a:cs typeface="Inter"/>
                <a:sym typeface="Inter"/>
              </a:rPr>
              <a:t>(Circle your answer)</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457200" lvl="0" marL="457200" rtl="0" algn="l">
              <a:lnSpc>
                <a:spcPct val="150000"/>
              </a:lnSpc>
              <a:spcBef>
                <a:spcPts val="0"/>
              </a:spcBef>
              <a:spcAft>
                <a:spcPts val="0"/>
              </a:spcAft>
              <a:buNone/>
            </a:pPr>
            <a:r>
              <a:rPr lang="en" sz="1100">
                <a:solidFill>
                  <a:schemeClr val="dk1"/>
                </a:solidFill>
                <a:latin typeface="Inter"/>
                <a:ea typeface="Inter"/>
                <a:cs typeface="Inter"/>
                <a:sym typeface="Inter"/>
              </a:rPr>
              <a:t>Creation of the World	</a:t>
            </a:r>
            <a:endParaRPr sz="1100">
              <a:solidFill>
                <a:schemeClr val="dk1"/>
              </a:solidFill>
              <a:latin typeface="Inter"/>
              <a:ea typeface="Inter"/>
              <a:cs typeface="Inter"/>
              <a:sym typeface="Inter"/>
            </a:endParaRPr>
          </a:p>
          <a:p>
            <a:pPr indent="457200" lvl="0" marL="457200" rtl="0" algn="l">
              <a:lnSpc>
                <a:spcPct val="150000"/>
              </a:lnSpc>
              <a:spcBef>
                <a:spcPts val="0"/>
              </a:spcBef>
              <a:spcAft>
                <a:spcPts val="0"/>
              </a:spcAft>
              <a:buNone/>
            </a:pPr>
            <a:r>
              <a:rPr lang="en" sz="1100">
                <a:solidFill>
                  <a:schemeClr val="dk1"/>
                </a:solidFill>
                <a:latin typeface="Inter"/>
                <a:ea typeface="Inter"/>
                <a:cs typeface="Inter"/>
                <a:sym typeface="Inter"/>
              </a:rPr>
              <a:t>Creation of the Earth’s Inhabitants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Actions of Culture Heroes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Moral Lessons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Other: ____________________________</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Who are the main characters of the story and what are they doing?</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happens in the story? Explain the order of events and the results of those events?</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categories or qualities are shown by the characters and events of the story? (Examples include day and night, past and present, perseverance, loyalty, etc)</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themes or lessons are depicted in the story? (Examples include benefits of cooperation, perils of greed, etc)</a:t>
            </a:r>
            <a:endParaRPr sz="1100">
              <a:solidFill>
                <a:schemeClr val="dk1"/>
              </a:solidFill>
              <a:latin typeface="Inter"/>
              <a:ea typeface="Inter"/>
              <a:cs typeface="Inter"/>
              <a:sym typeface="Inter"/>
            </a:endParaRPr>
          </a:p>
        </p:txBody>
      </p:sp>
      <p:pic>
        <p:nvPicPr>
          <p:cNvPr id="198" name="Google Shape;198;p24"/>
          <p:cNvPicPr preferRelativeResize="0"/>
          <p:nvPr/>
        </p:nvPicPr>
        <p:blipFill>
          <a:blip r:embed="rId6">
            <a:alphaModFix/>
          </a:blip>
          <a:stretch>
            <a:fillRect/>
          </a:stretch>
        </p:blipFill>
        <p:spPr>
          <a:xfrm>
            <a:off x="694375" y="1713072"/>
            <a:ext cx="1183725" cy="1183725"/>
          </a:xfrm>
          <a:prstGeom prst="rect">
            <a:avLst/>
          </a:prstGeom>
          <a:noFill/>
          <a:ln>
            <a:noFill/>
          </a:ln>
        </p:spPr>
      </p:pic>
      <p:sp>
        <p:nvSpPr>
          <p:cNvPr id="199" name="Google Shape;199;p24"/>
          <p:cNvSpPr txBox="1"/>
          <p:nvPr/>
        </p:nvSpPr>
        <p:spPr>
          <a:xfrm>
            <a:off x="1878100" y="1801384"/>
            <a:ext cx="5439000" cy="854700"/>
          </a:xfrm>
          <a:prstGeom prst="rect">
            <a:avLst/>
          </a:prstGeom>
          <a:noFill/>
          <a:ln>
            <a:noFill/>
          </a:ln>
        </p:spPr>
        <p:txBody>
          <a:bodyPr anchorCtr="0" anchor="t" bIns="116050" lIns="116050" spcFirstLastPara="1" rIns="116050" wrap="square" tIns="116050">
            <a:noAutofit/>
          </a:bodyPr>
          <a:lstStyle/>
          <a:p>
            <a:pPr indent="0" lvl="0" marL="0" rtl="0" algn="l">
              <a:spcBef>
                <a:spcPts val="0"/>
              </a:spcBef>
              <a:spcAft>
                <a:spcPts val="0"/>
              </a:spcAft>
              <a:buNone/>
            </a:pPr>
            <a:r>
              <a:rPr b="1" lang="en" sz="1300">
                <a:latin typeface="Halant"/>
                <a:ea typeface="Halant"/>
                <a:cs typeface="Halant"/>
                <a:sym typeface="Halant"/>
              </a:rPr>
              <a:t>Evaluating Evidence</a:t>
            </a:r>
            <a:endParaRPr b="1" sz="1300">
              <a:latin typeface="Halant"/>
              <a:ea typeface="Halant"/>
              <a:cs typeface="Halant"/>
              <a:sym typeface="Halant"/>
            </a:endParaRPr>
          </a:p>
          <a:p>
            <a:pPr indent="0" lvl="0" marL="0" rtl="0" algn="l">
              <a:spcBef>
                <a:spcPts val="0"/>
              </a:spcBef>
              <a:spcAft>
                <a:spcPts val="0"/>
              </a:spcAft>
              <a:buNone/>
            </a:pPr>
            <a:r>
              <a:t/>
            </a:r>
            <a:endParaRPr b="1" sz="1000">
              <a:latin typeface="Halant"/>
              <a:ea typeface="Halant"/>
              <a:cs typeface="Halant"/>
              <a:sym typeface="Halant"/>
            </a:endParaRPr>
          </a:p>
          <a:p>
            <a:pPr indent="0" lvl="0" marL="0" rtl="0" algn="l">
              <a:spcBef>
                <a:spcPts val="0"/>
              </a:spcBef>
              <a:spcAft>
                <a:spcPts val="0"/>
              </a:spcAft>
              <a:buNone/>
            </a:pPr>
            <a:r>
              <a:rPr lang="en" sz="1100">
                <a:solidFill>
                  <a:schemeClr val="dk1"/>
                </a:solidFill>
                <a:latin typeface="Inter"/>
                <a:ea typeface="Inter"/>
                <a:cs typeface="Inter"/>
                <a:sym typeface="Inter"/>
              </a:rPr>
              <a:t>Thinking historically means analyzing historical documents in order to make evidence-based claims about the past.</a:t>
            </a:r>
            <a:endParaRPr sz="1100">
              <a:latin typeface="Inter"/>
              <a:ea typeface="Inter"/>
              <a:cs typeface="Inter"/>
              <a:sym typeface="Inte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03" name="Shape 203"/>
        <p:cNvGrpSpPr/>
        <p:nvPr/>
      </p:nvGrpSpPr>
      <p:grpSpPr>
        <a:xfrm>
          <a:off x="0" y="0"/>
          <a:ext cx="0" cy="0"/>
          <a:chOff x="0" y="0"/>
          <a:chExt cx="0" cy="0"/>
        </a:xfrm>
      </p:grpSpPr>
      <p:pic>
        <p:nvPicPr>
          <p:cNvPr id="204" name="Google Shape;204;p2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05" name="Google Shape;205;p25"/>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700">
                <a:latin typeface="Halant"/>
                <a:ea typeface="Halant"/>
                <a:cs typeface="Halant"/>
                <a:sym typeface="Halant"/>
              </a:rPr>
              <a:t>Evaluating Evidence</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2500">
                <a:latin typeface="Plus Jakarta Sans Medium"/>
                <a:ea typeface="Plus Jakarta Sans Medium"/>
                <a:cs typeface="Plus Jakarta Sans Medium"/>
                <a:sym typeface="Plus Jakarta Sans Medium"/>
              </a:rPr>
              <a:t>Indigenous Creation Stories: Inca</a:t>
            </a:r>
            <a:endParaRPr sz="1500">
              <a:solidFill>
                <a:srgbClr val="000000"/>
              </a:solidFill>
              <a:latin typeface="Plus Jakarta Sans Medium"/>
              <a:ea typeface="Plus Jakarta Sans Medium"/>
              <a:cs typeface="Plus Jakarta Sans Medium"/>
              <a:sym typeface="Plus Jakarta Sans Medium"/>
            </a:endParaRPr>
          </a:p>
        </p:txBody>
      </p:sp>
      <p:pic>
        <p:nvPicPr>
          <p:cNvPr id="206" name="Google Shape;206;p25"/>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207" name="Google Shape;207;p2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a:t>
            </a:r>
            <a:r>
              <a:rPr lang="en" sz="1100">
                <a:solidFill>
                  <a:srgbClr val="666666"/>
                </a:solidFill>
                <a:latin typeface="Inter"/>
                <a:ea typeface="Inter"/>
                <a:cs typeface="Inter"/>
                <a:sym typeface="Inter"/>
              </a:rPr>
              <a:t>2025</a:t>
            </a:r>
            <a:r>
              <a:rPr lang="en" sz="1100">
                <a:solidFill>
                  <a:srgbClr val="666666"/>
                </a:solidFill>
                <a:latin typeface="Inter"/>
                <a:ea typeface="Inter"/>
                <a:cs typeface="Inter"/>
                <a:sym typeface="Inter"/>
              </a:rPr>
              <a:t>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08" name="Google Shape;208;p2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209" name="Google Shape;209;p25"/>
          <p:cNvGraphicFramePr/>
          <p:nvPr/>
        </p:nvGraphicFramePr>
        <p:xfrm>
          <a:off x="455300" y="2959275"/>
          <a:ext cx="3000000" cy="3000000"/>
        </p:xfrm>
        <a:graphic>
          <a:graphicData uri="http://schemas.openxmlformats.org/drawingml/2006/table">
            <a:tbl>
              <a:tblPr>
                <a:noFill/>
                <a:tableStyleId>{59952897-2EAB-497E-8CD0-B7CAED7C5D95}</a:tableStyleId>
              </a:tblPr>
              <a:tblGrid>
                <a:gridCol w="1372350"/>
                <a:gridCol w="1372350"/>
                <a:gridCol w="1372350"/>
                <a:gridCol w="1372350"/>
                <a:gridCol w="1372350"/>
              </a:tblGrid>
              <a:tr h="5376625">
                <a:tc gridSpan="5">
                  <a:txBody>
                    <a:bodyPr/>
                    <a:lstStyle/>
                    <a:p>
                      <a:pPr indent="0" lvl="0" marL="0" rtl="0" algn="l">
                        <a:spcBef>
                          <a:spcPts val="0"/>
                        </a:spcBef>
                        <a:spcAft>
                          <a:spcPts val="0"/>
                        </a:spcAft>
                        <a:buNone/>
                      </a:pPr>
                      <a:r>
                        <a:rPr b="1" lang="en" sz="1300">
                          <a:latin typeface="Halant"/>
                          <a:ea typeface="Halant"/>
                          <a:cs typeface="Halant"/>
                          <a:sym typeface="Halant"/>
                        </a:rPr>
                        <a:t>Creation</a:t>
                      </a:r>
                      <a:r>
                        <a:rPr b="1" lang="en" sz="1300">
                          <a:latin typeface="Halant"/>
                          <a:ea typeface="Halant"/>
                          <a:cs typeface="Halant"/>
                          <a:sym typeface="Halant"/>
                        </a:rPr>
                        <a:t> (Inca) </a:t>
                      </a:r>
                      <a:r>
                        <a:rPr b="1" lang="en" sz="1300" u="sng">
                          <a:solidFill>
                            <a:schemeClr val="hlink"/>
                          </a:solidFill>
                          <a:latin typeface="Halant"/>
                          <a:ea typeface="Halant"/>
                          <a:cs typeface="Halant"/>
                          <a:sym typeface="Halant"/>
                          <a:hlinkClick r:id="rId5"/>
                        </a:rPr>
                        <a:t>Click for audio reading.</a:t>
                      </a:r>
                      <a:endParaRPr b="1" sz="1300">
                        <a:latin typeface="Halant"/>
                        <a:ea typeface="Halant"/>
                        <a:cs typeface="Halant"/>
                        <a:sym typeface="Halant"/>
                      </a:endParaRPr>
                    </a:p>
                    <a:p>
                      <a:pPr indent="0" lvl="0" marL="0" rtl="0" algn="l">
                        <a:lnSpc>
                          <a:spcPct val="100000"/>
                        </a:lnSpc>
                        <a:spcBef>
                          <a:spcPts val="1100"/>
                        </a:spcBef>
                        <a:spcAft>
                          <a:spcPts val="0"/>
                        </a:spcAft>
                        <a:buNone/>
                      </a:pPr>
                      <a:r>
                        <a:rPr lang="en" sz="1100">
                          <a:solidFill>
                            <a:schemeClr val="dk1"/>
                          </a:solidFill>
                          <a:latin typeface="Inter"/>
                          <a:ea typeface="Inter"/>
                          <a:cs typeface="Inter"/>
                          <a:sym typeface="Inter"/>
                        </a:rPr>
                        <a:t>Viracocha, the Creator, made a dark world without sunlight. First, he created a population of giants by sculpturing huge stone figures and breathing life into them. Viracocha soon discovered that many of the giants were unhappy with their lives so he turned some back into stone and drowned the rest, except for two, in the great flood.</a:t>
                      </a:r>
                      <a:endParaRPr sz="1100">
                        <a:solidFill>
                          <a:schemeClr val="dk1"/>
                        </a:solidFill>
                        <a:latin typeface="Inter"/>
                        <a:ea typeface="Inter"/>
                        <a:cs typeface="Inter"/>
                        <a:sym typeface="Inter"/>
                      </a:endParaRPr>
                    </a:p>
                    <a:p>
                      <a:pPr indent="0" lvl="0" marL="0" rtl="0" algn="l">
                        <a:lnSpc>
                          <a:spcPct val="100000"/>
                        </a:lnSpc>
                        <a:spcBef>
                          <a:spcPts val="1100"/>
                        </a:spcBef>
                        <a:spcAft>
                          <a:spcPts val="0"/>
                        </a:spcAft>
                        <a:buNone/>
                      </a:pPr>
                      <a:r>
                        <a:rPr lang="en" sz="1100">
                          <a:solidFill>
                            <a:schemeClr val="dk1"/>
                          </a:solidFill>
                          <a:latin typeface="Inter"/>
                          <a:ea typeface="Inter"/>
                          <a:cs typeface="Inter"/>
                          <a:sym typeface="Inter"/>
                        </a:rPr>
                        <a:t>Before creating anything else he commanded the sun and the moon to leave the island of Titicaca and take their places in the sky.</a:t>
                      </a:r>
                      <a:endParaRPr sz="1100">
                        <a:solidFill>
                          <a:schemeClr val="dk1"/>
                        </a:solidFill>
                        <a:latin typeface="Inter"/>
                        <a:ea typeface="Inter"/>
                        <a:cs typeface="Inter"/>
                        <a:sym typeface="Inter"/>
                      </a:endParaRPr>
                    </a:p>
                    <a:p>
                      <a:pPr indent="0" lvl="0" marL="0" rtl="0" algn="l">
                        <a:lnSpc>
                          <a:spcPct val="100000"/>
                        </a:lnSpc>
                        <a:spcBef>
                          <a:spcPts val="1100"/>
                        </a:spcBef>
                        <a:spcAft>
                          <a:spcPts val="0"/>
                        </a:spcAft>
                        <a:buNone/>
                      </a:pPr>
                      <a:r>
                        <a:rPr lang="en" sz="1100">
                          <a:solidFill>
                            <a:schemeClr val="dk1"/>
                          </a:solidFill>
                          <a:latin typeface="Inter"/>
                          <a:ea typeface="Inter"/>
                          <a:cs typeface="Inter"/>
                          <a:sym typeface="Inter"/>
                        </a:rPr>
                        <a:t>Now, with both sunlight and moonlight in Tiahuanaco, he made clay figures of all the animals and people in the world. He dressed the people in their traditional costumes and gave them life. Viracocha taught the people their diverse languages, customs, ceremonies and songs. Then he sent them underground so that they could emerge in the places that would be their homes on earth.</a:t>
                      </a:r>
                      <a:endParaRPr sz="1100">
                        <a:solidFill>
                          <a:schemeClr val="dk1"/>
                        </a:solidFill>
                        <a:latin typeface="Inter"/>
                        <a:ea typeface="Inter"/>
                        <a:cs typeface="Inter"/>
                        <a:sym typeface="Inter"/>
                      </a:endParaRPr>
                    </a:p>
                    <a:p>
                      <a:pPr indent="0" lvl="0" marL="0" rtl="0" algn="l">
                        <a:lnSpc>
                          <a:spcPct val="100000"/>
                        </a:lnSpc>
                        <a:spcBef>
                          <a:spcPts val="1100"/>
                        </a:spcBef>
                        <a:spcAft>
                          <a:spcPts val="0"/>
                        </a:spcAft>
                        <a:buNone/>
                      </a:pPr>
                      <a:r>
                        <a:rPr lang="en" sz="1100">
                          <a:solidFill>
                            <a:schemeClr val="dk1"/>
                          </a:solidFill>
                          <a:latin typeface="Inter"/>
                          <a:ea typeface="Inter"/>
                          <a:cs typeface="Inter"/>
                          <a:sym typeface="Inter"/>
                        </a:rPr>
                        <a:t>Then one day, Viracocha and his helpers traveled north to see the results of his creation. He personally traveled the length of the mountain range; a helper, the coast, and another, the border of the western jungle. Few people recognized Viracocha because he was disguised as an old man. In some places they stoned him (an almost universal way of treating nearly all foreigners and enemies in those days.) Finally in Casha (a province of Canas) Viracocha became so offended by the reception the people gave him, that he causes a mountain of burning rock to set the countryside on fire. The terrorized citizens begged forgiveness and he put the fires out with a wave of his cane. Afterwards, the inhabitants built a sanctuary on the mountain, where many years later the Incas constructed a huge temple.</a:t>
                      </a:r>
                      <a:endParaRPr sz="1100">
                        <a:solidFill>
                          <a:schemeClr val="dk1"/>
                        </a:solidFill>
                        <a:latin typeface="Inter"/>
                        <a:ea typeface="Inter"/>
                        <a:cs typeface="Inter"/>
                        <a:sym typeface="Inter"/>
                      </a:endParaRPr>
                    </a:p>
                    <a:p>
                      <a:pPr indent="0" lvl="0" marL="0" rtl="0" algn="l">
                        <a:lnSpc>
                          <a:spcPct val="100000"/>
                        </a:lnSpc>
                        <a:spcBef>
                          <a:spcPts val="1100"/>
                        </a:spcBef>
                        <a:spcAft>
                          <a:spcPts val="0"/>
                        </a:spcAft>
                        <a:buNone/>
                      </a:pPr>
                      <a:r>
                        <a:rPr lang="en" sz="1100">
                          <a:solidFill>
                            <a:schemeClr val="dk1"/>
                          </a:solidFill>
                          <a:latin typeface="Inter"/>
                          <a:ea typeface="Inter"/>
                          <a:cs typeface="Inter"/>
                          <a:sym typeface="Inter"/>
                        </a:rPr>
                        <a:t>The creator went on to Urcos, a village close to Cuzco. There, he ordered a population to emerge from a mountain and in that spot they later built a sanctuary dedicated to him.</a:t>
                      </a:r>
                      <a:endParaRPr sz="1100">
                        <a:solidFill>
                          <a:schemeClr val="dk1"/>
                        </a:solidFill>
                        <a:latin typeface="Inter"/>
                        <a:ea typeface="Inter"/>
                        <a:cs typeface="Inter"/>
                        <a:sym typeface="Inter"/>
                      </a:endParaRPr>
                    </a:p>
                    <a:p>
                      <a:pPr indent="0" lvl="0" marL="0" rtl="0" algn="l">
                        <a:lnSpc>
                          <a:spcPct val="100000"/>
                        </a:lnSpc>
                        <a:spcBef>
                          <a:spcPts val="1100"/>
                        </a:spcBef>
                        <a:spcAft>
                          <a:spcPts val="0"/>
                        </a:spcAft>
                        <a:buNone/>
                      </a:pPr>
                      <a:r>
                        <a:rPr lang="en" sz="1100">
                          <a:solidFill>
                            <a:schemeClr val="dk1"/>
                          </a:solidFill>
                          <a:latin typeface="Inter"/>
                          <a:ea typeface="Inter"/>
                          <a:cs typeface="Inter"/>
                          <a:sym typeface="Inter"/>
                        </a:rPr>
                        <a:t>He visited Cuzco and continued north to Ecuador to the province of Costera de Manta. Then one day he said goodbye to a small village and walking the waves disappeared to the other side of the ocean.</a:t>
                      </a:r>
                      <a:endParaRPr sz="1100">
                        <a:solidFill>
                          <a:schemeClr val="dk1"/>
                        </a:solidFill>
                        <a:latin typeface="Inter"/>
                        <a:ea typeface="Inter"/>
                        <a:cs typeface="Inter"/>
                        <a:sym typeface="Inter"/>
                      </a:endParaRPr>
                    </a:p>
                    <a:p>
                      <a:pPr indent="0" lvl="0" marL="0" marR="495300" rtl="0" algn="l">
                        <a:lnSpc>
                          <a:spcPct val="100000"/>
                        </a:lnSpc>
                        <a:spcBef>
                          <a:spcPts val="1100"/>
                        </a:spcBef>
                        <a:spcAft>
                          <a:spcPts val="1100"/>
                        </a:spcAft>
                        <a:buNone/>
                      </a:pPr>
                      <a:r>
                        <a:rPr lang="en" sz="1100">
                          <a:solidFill>
                            <a:schemeClr val="dk1"/>
                          </a:solidFill>
                          <a:latin typeface="Inter"/>
                          <a:ea typeface="Inter"/>
                          <a:cs typeface="Inter"/>
                          <a:sym typeface="Inter"/>
                        </a:rPr>
                        <a:t>Source: Inca Creation Myth, University of Arizona</a:t>
                      </a:r>
                      <a:endParaRPr sz="1100">
                        <a:latin typeface="Inter"/>
                        <a:ea typeface="Inter"/>
                        <a:cs typeface="Inter"/>
                        <a:sym typeface="Inter"/>
                      </a:endParaRPr>
                    </a:p>
                  </a:txBody>
                  <a:tcPr marT="91425" marB="91425" marR="91425" marL="91425"/>
                </a:tc>
                <a:tc hMerge="1"/>
                <a:tc hMerge="1"/>
                <a:tc hMerge="1"/>
                <a:tc hMerge="1"/>
              </a:tr>
            </a:tbl>
          </a:graphicData>
        </a:graphic>
      </p:graphicFrame>
      <p:pic>
        <p:nvPicPr>
          <p:cNvPr id="210" name="Google Shape;210;p25"/>
          <p:cNvPicPr preferRelativeResize="0"/>
          <p:nvPr/>
        </p:nvPicPr>
        <p:blipFill>
          <a:blip r:embed="rId6">
            <a:alphaModFix/>
          </a:blip>
          <a:stretch>
            <a:fillRect/>
          </a:stretch>
        </p:blipFill>
        <p:spPr>
          <a:xfrm>
            <a:off x="694375" y="1713072"/>
            <a:ext cx="1183725" cy="1183725"/>
          </a:xfrm>
          <a:prstGeom prst="rect">
            <a:avLst/>
          </a:prstGeom>
          <a:noFill/>
          <a:ln>
            <a:noFill/>
          </a:ln>
        </p:spPr>
      </p:pic>
      <p:sp>
        <p:nvSpPr>
          <p:cNvPr id="211" name="Google Shape;211;p25"/>
          <p:cNvSpPr txBox="1"/>
          <p:nvPr/>
        </p:nvSpPr>
        <p:spPr>
          <a:xfrm>
            <a:off x="1878100" y="1801384"/>
            <a:ext cx="5439000" cy="854700"/>
          </a:xfrm>
          <a:prstGeom prst="rect">
            <a:avLst/>
          </a:prstGeom>
          <a:noFill/>
          <a:ln>
            <a:noFill/>
          </a:ln>
        </p:spPr>
        <p:txBody>
          <a:bodyPr anchorCtr="0" anchor="t" bIns="116050" lIns="116050" spcFirstLastPara="1" rIns="116050" wrap="square" tIns="116050">
            <a:noAutofit/>
          </a:bodyPr>
          <a:lstStyle/>
          <a:p>
            <a:pPr indent="0" lvl="0" marL="0" rtl="0" algn="l">
              <a:spcBef>
                <a:spcPts val="0"/>
              </a:spcBef>
              <a:spcAft>
                <a:spcPts val="0"/>
              </a:spcAft>
              <a:buNone/>
            </a:pPr>
            <a:r>
              <a:rPr b="1" lang="en" sz="1300">
                <a:latin typeface="Halant"/>
                <a:ea typeface="Halant"/>
                <a:cs typeface="Halant"/>
                <a:sym typeface="Halant"/>
              </a:rPr>
              <a:t>Evaluating Evidence</a:t>
            </a:r>
            <a:endParaRPr b="1" sz="1300">
              <a:latin typeface="Halant"/>
              <a:ea typeface="Halant"/>
              <a:cs typeface="Halant"/>
              <a:sym typeface="Halant"/>
            </a:endParaRPr>
          </a:p>
          <a:p>
            <a:pPr indent="0" lvl="0" marL="0" rtl="0" algn="l">
              <a:spcBef>
                <a:spcPts val="0"/>
              </a:spcBef>
              <a:spcAft>
                <a:spcPts val="0"/>
              </a:spcAft>
              <a:buNone/>
            </a:pPr>
            <a:r>
              <a:t/>
            </a:r>
            <a:endParaRPr b="1" sz="1000">
              <a:latin typeface="Halant"/>
              <a:ea typeface="Halant"/>
              <a:cs typeface="Halant"/>
              <a:sym typeface="Halant"/>
            </a:endParaRPr>
          </a:p>
          <a:p>
            <a:pPr indent="0" lvl="0" marL="0" rtl="0" algn="l">
              <a:spcBef>
                <a:spcPts val="0"/>
              </a:spcBef>
              <a:spcAft>
                <a:spcPts val="0"/>
              </a:spcAft>
              <a:buNone/>
            </a:pPr>
            <a:r>
              <a:rPr lang="en" sz="1100">
                <a:solidFill>
                  <a:schemeClr val="dk1"/>
                </a:solidFill>
                <a:latin typeface="Inter"/>
                <a:ea typeface="Inter"/>
                <a:cs typeface="Inter"/>
                <a:sym typeface="Inter"/>
              </a:rPr>
              <a:t>Thinking historically means analyzing historical documents in order to make evidence-based claims about the past.</a:t>
            </a:r>
            <a:endParaRPr sz="1100">
              <a:latin typeface="Inter"/>
              <a:ea typeface="Inter"/>
              <a:cs typeface="Inter"/>
              <a:sym typeface="Inte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15" name="Shape 215"/>
        <p:cNvGrpSpPr/>
        <p:nvPr/>
      </p:nvGrpSpPr>
      <p:grpSpPr>
        <a:xfrm>
          <a:off x="0" y="0"/>
          <a:ext cx="0" cy="0"/>
          <a:chOff x="0" y="0"/>
          <a:chExt cx="0" cy="0"/>
        </a:xfrm>
      </p:grpSpPr>
      <p:pic>
        <p:nvPicPr>
          <p:cNvPr id="216" name="Google Shape;216;p2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17" name="Google Shape;217;p26"/>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700">
                <a:latin typeface="Halant"/>
                <a:ea typeface="Halant"/>
                <a:cs typeface="Halant"/>
                <a:sym typeface="Halant"/>
              </a:rPr>
              <a:t>Evaluating Evidence</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2500">
                <a:latin typeface="Plus Jakarta Sans Medium"/>
                <a:ea typeface="Plus Jakarta Sans Medium"/>
                <a:cs typeface="Plus Jakarta Sans Medium"/>
                <a:sym typeface="Plus Jakarta Sans Medium"/>
              </a:rPr>
              <a:t>Indigenous Creation Stories: Inca</a:t>
            </a:r>
            <a:endParaRPr sz="1500">
              <a:solidFill>
                <a:srgbClr val="000000"/>
              </a:solidFill>
              <a:latin typeface="Plus Jakarta Sans Medium"/>
              <a:ea typeface="Plus Jakarta Sans Medium"/>
              <a:cs typeface="Plus Jakarta Sans Medium"/>
              <a:sym typeface="Plus Jakarta Sans Medium"/>
            </a:endParaRPr>
          </a:p>
        </p:txBody>
      </p:sp>
      <p:pic>
        <p:nvPicPr>
          <p:cNvPr id="218" name="Google Shape;218;p26"/>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219" name="Google Shape;219;p2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a:t>
            </a:r>
            <a:r>
              <a:rPr lang="en" sz="1100">
                <a:solidFill>
                  <a:srgbClr val="666666"/>
                </a:solidFill>
                <a:latin typeface="Inter"/>
                <a:ea typeface="Inter"/>
                <a:cs typeface="Inter"/>
                <a:sym typeface="Inter"/>
              </a:rPr>
              <a:t>2025</a:t>
            </a:r>
            <a:r>
              <a:rPr lang="en" sz="1100">
                <a:solidFill>
                  <a:srgbClr val="666666"/>
                </a:solidFill>
                <a:latin typeface="Inter"/>
                <a:ea typeface="Inter"/>
                <a:cs typeface="Inter"/>
                <a:sym typeface="Inter"/>
              </a:rPr>
              <a:t>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20" name="Google Shape;220;p2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21" name="Google Shape;221;p26"/>
          <p:cNvPicPr preferRelativeResize="0"/>
          <p:nvPr/>
        </p:nvPicPr>
        <p:blipFill>
          <a:blip r:embed="rId5">
            <a:alphaModFix/>
          </a:blip>
          <a:stretch>
            <a:fillRect/>
          </a:stretch>
        </p:blipFill>
        <p:spPr>
          <a:xfrm>
            <a:off x="4365661" y="2732276"/>
            <a:ext cx="2310941" cy="3481826"/>
          </a:xfrm>
          <a:prstGeom prst="rect">
            <a:avLst/>
          </a:prstGeom>
          <a:noFill/>
          <a:ln>
            <a:noFill/>
          </a:ln>
        </p:spPr>
      </p:pic>
      <p:sp>
        <p:nvSpPr>
          <p:cNvPr id="222" name="Google Shape;222;p26"/>
          <p:cNvSpPr txBox="1"/>
          <p:nvPr/>
        </p:nvSpPr>
        <p:spPr>
          <a:xfrm>
            <a:off x="436375" y="3949875"/>
            <a:ext cx="6880800" cy="5379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300">
                <a:solidFill>
                  <a:schemeClr val="dk1"/>
                </a:solidFill>
                <a:latin typeface="Halant"/>
                <a:ea typeface="Halant"/>
                <a:cs typeface="Halant"/>
                <a:sym typeface="Halant"/>
              </a:rPr>
              <a:t>Questions:</a:t>
            </a:r>
            <a:endParaRPr b="1" sz="1300">
              <a:solidFill>
                <a:schemeClr val="dk1"/>
              </a:solidFill>
              <a:latin typeface="Halant"/>
              <a:ea typeface="Halant"/>
              <a:cs typeface="Halant"/>
              <a:sym typeface="Halant"/>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Which of the following is the main </a:t>
            </a:r>
            <a:endParaRPr sz="1100">
              <a:solidFill>
                <a:schemeClr val="dk1"/>
              </a:solidFill>
              <a:latin typeface="Inter"/>
              <a:ea typeface="Inter"/>
              <a:cs typeface="Inter"/>
              <a:sym typeface="Inter"/>
            </a:endParaRPr>
          </a:p>
          <a:p>
            <a:pPr indent="0" lvl="0" marL="457200" rtl="0" algn="l">
              <a:spcBef>
                <a:spcPts val="0"/>
              </a:spcBef>
              <a:spcAft>
                <a:spcPts val="0"/>
              </a:spcAft>
              <a:buNone/>
            </a:pPr>
            <a:r>
              <a:rPr lang="en" sz="1100">
                <a:solidFill>
                  <a:schemeClr val="dk1"/>
                </a:solidFill>
                <a:latin typeface="Inter"/>
                <a:ea typeface="Inter"/>
                <a:cs typeface="Inter"/>
                <a:sym typeface="Inter"/>
              </a:rPr>
              <a:t>topic of the story? </a:t>
            </a:r>
            <a:endParaRPr sz="1100">
              <a:solidFill>
                <a:schemeClr val="dk1"/>
              </a:solidFill>
              <a:latin typeface="Inter"/>
              <a:ea typeface="Inter"/>
              <a:cs typeface="Inter"/>
              <a:sym typeface="Inter"/>
            </a:endParaRPr>
          </a:p>
          <a:p>
            <a:pPr indent="0" lvl="0" marL="457200" rtl="0" algn="l">
              <a:spcBef>
                <a:spcPts val="0"/>
              </a:spcBef>
              <a:spcAft>
                <a:spcPts val="0"/>
              </a:spcAft>
              <a:buNone/>
            </a:pPr>
            <a:r>
              <a:rPr lang="en" sz="1100">
                <a:solidFill>
                  <a:schemeClr val="dk1"/>
                </a:solidFill>
                <a:latin typeface="Inter"/>
                <a:ea typeface="Inter"/>
                <a:cs typeface="Inter"/>
                <a:sym typeface="Inter"/>
              </a:rPr>
              <a:t>(Circle your answer)</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457200" lvl="0" marL="457200" rtl="0" algn="l">
              <a:lnSpc>
                <a:spcPct val="150000"/>
              </a:lnSpc>
              <a:spcBef>
                <a:spcPts val="0"/>
              </a:spcBef>
              <a:spcAft>
                <a:spcPts val="0"/>
              </a:spcAft>
              <a:buNone/>
            </a:pPr>
            <a:r>
              <a:rPr lang="en" sz="1100">
                <a:solidFill>
                  <a:schemeClr val="dk1"/>
                </a:solidFill>
                <a:latin typeface="Inter"/>
                <a:ea typeface="Inter"/>
                <a:cs typeface="Inter"/>
                <a:sym typeface="Inter"/>
              </a:rPr>
              <a:t>Creation of the World	</a:t>
            </a:r>
            <a:endParaRPr sz="1100">
              <a:solidFill>
                <a:schemeClr val="dk1"/>
              </a:solidFill>
              <a:latin typeface="Inter"/>
              <a:ea typeface="Inter"/>
              <a:cs typeface="Inter"/>
              <a:sym typeface="Inter"/>
            </a:endParaRPr>
          </a:p>
          <a:p>
            <a:pPr indent="457200" lvl="0" marL="457200" rtl="0" algn="l">
              <a:lnSpc>
                <a:spcPct val="150000"/>
              </a:lnSpc>
              <a:spcBef>
                <a:spcPts val="0"/>
              </a:spcBef>
              <a:spcAft>
                <a:spcPts val="0"/>
              </a:spcAft>
              <a:buNone/>
            </a:pPr>
            <a:r>
              <a:rPr lang="en" sz="1100">
                <a:solidFill>
                  <a:schemeClr val="dk1"/>
                </a:solidFill>
                <a:latin typeface="Inter"/>
                <a:ea typeface="Inter"/>
                <a:cs typeface="Inter"/>
                <a:sym typeface="Inter"/>
              </a:rPr>
              <a:t>Creation of the Earth’s Inhabitants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Actions of Culture Heroes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Moral Lessons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Other: ____________________________</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Who are the main characters of the story and what are they doing?</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happens in the story? Explain the order of events and the results of those events?</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categories or qualities are shown by the characters and events of the story? (Examples include day and night, past and present, perseverance, loyalty, etc)</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themes or lessons are depicted in the story? (Examples include benefits of cooperation, perils of greed, etc)</a:t>
            </a:r>
            <a:endParaRPr sz="1100">
              <a:solidFill>
                <a:schemeClr val="dk1"/>
              </a:solidFill>
              <a:latin typeface="Inter"/>
              <a:ea typeface="Inter"/>
              <a:cs typeface="Inter"/>
              <a:sym typeface="Inter"/>
            </a:endParaRPr>
          </a:p>
        </p:txBody>
      </p:sp>
      <p:pic>
        <p:nvPicPr>
          <p:cNvPr id="223" name="Google Shape;223;p26"/>
          <p:cNvPicPr preferRelativeResize="0"/>
          <p:nvPr/>
        </p:nvPicPr>
        <p:blipFill>
          <a:blip r:embed="rId6">
            <a:alphaModFix/>
          </a:blip>
          <a:stretch>
            <a:fillRect/>
          </a:stretch>
        </p:blipFill>
        <p:spPr>
          <a:xfrm>
            <a:off x="694375" y="1713072"/>
            <a:ext cx="1183725" cy="1183725"/>
          </a:xfrm>
          <a:prstGeom prst="rect">
            <a:avLst/>
          </a:prstGeom>
          <a:noFill/>
          <a:ln>
            <a:noFill/>
          </a:ln>
        </p:spPr>
      </p:pic>
      <p:sp>
        <p:nvSpPr>
          <p:cNvPr id="224" name="Google Shape;224;p26"/>
          <p:cNvSpPr txBox="1"/>
          <p:nvPr/>
        </p:nvSpPr>
        <p:spPr>
          <a:xfrm>
            <a:off x="1878100" y="1801384"/>
            <a:ext cx="5439000" cy="854700"/>
          </a:xfrm>
          <a:prstGeom prst="rect">
            <a:avLst/>
          </a:prstGeom>
          <a:noFill/>
          <a:ln>
            <a:noFill/>
          </a:ln>
        </p:spPr>
        <p:txBody>
          <a:bodyPr anchorCtr="0" anchor="t" bIns="116050" lIns="116050" spcFirstLastPara="1" rIns="116050" wrap="square" tIns="116050">
            <a:noAutofit/>
          </a:bodyPr>
          <a:lstStyle/>
          <a:p>
            <a:pPr indent="0" lvl="0" marL="0" rtl="0" algn="l">
              <a:spcBef>
                <a:spcPts val="0"/>
              </a:spcBef>
              <a:spcAft>
                <a:spcPts val="0"/>
              </a:spcAft>
              <a:buNone/>
            </a:pPr>
            <a:r>
              <a:rPr b="1" lang="en" sz="1300">
                <a:latin typeface="Halant"/>
                <a:ea typeface="Halant"/>
                <a:cs typeface="Halant"/>
                <a:sym typeface="Halant"/>
              </a:rPr>
              <a:t>Evaluating Evidence</a:t>
            </a:r>
            <a:endParaRPr b="1" sz="1300">
              <a:latin typeface="Halant"/>
              <a:ea typeface="Halant"/>
              <a:cs typeface="Halant"/>
              <a:sym typeface="Halant"/>
            </a:endParaRPr>
          </a:p>
          <a:p>
            <a:pPr indent="0" lvl="0" marL="0" rtl="0" algn="l">
              <a:spcBef>
                <a:spcPts val="0"/>
              </a:spcBef>
              <a:spcAft>
                <a:spcPts val="0"/>
              </a:spcAft>
              <a:buNone/>
            </a:pPr>
            <a:r>
              <a:t/>
            </a:r>
            <a:endParaRPr b="1" sz="1000">
              <a:latin typeface="Halant"/>
              <a:ea typeface="Halant"/>
              <a:cs typeface="Halant"/>
              <a:sym typeface="Halant"/>
            </a:endParaRPr>
          </a:p>
          <a:p>
            <a:pPr indent="0" lvl="0" marL="0" rtl="0" algn="l">
              <a:spcBef>
                <a:spcPts val="0"/>
              </a:spcBef>
              <a:spcAft>
                <a:spcPts val="0"/>
              </a:spcAft>
              <a:buNone/>
            </a:pPr>
            <a:r>
              <a:rPr lang="en" sz="1100">
                <a:solidFill>
                  <a:schemeClr val="dk1"/>
                </a:solidFill>
                <a:latin typeface="Inter"/>
                <a:ea typeface="Inter"/>
                <a:cs typeface="Inter"/>
                <a:sym typeface="Inter"/>
              </a:rPr>
              <a:t>Thinking historically means analyzing historical documents in order to make evidence-based claims about the past.</a:t>
            </a:r>
            <a:endParaRPr sz="1100">
              <a:latin typeface="Inter"/>
              <a:ea typeface="Inter"/>
              <a:cs typeface="Inter"/>
              <a:sym typeface="Inte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28" name="Shape 228"/>
        <p:cNvGrpSpPr/>
        <p:nvPr/>
      </p:nvGrpSpPr>
      <p:grpSpPr>
        <a:xfrm>
          <a:off x="0" y="0"/>
          <a:ext cx="0" cy="0"/>
          <a:chOff x="0" y="0"/>
          <a:chExt cx="0" cy="0"/>
        </a:xfrm>
      </p:grpSpPr>
      <p:pic>
        <p:nvPicPr>
          <p:cNvPr id="229" name="Google Shape;229;p27"/>
          <p:cNvPicPr preferRelativeResize="0"/>
          <p:nvPr/>
        </p:nvPicPr>
        <p:blipFill>
          <a:blip r:embed="rId3">
            <a:alphaModFix/>
          </a:blip>
          <a:stretch>
            <a:fillRect/>
          </a:stretch>
        </p:blipFill>
        <p:spPr>
          <a:xfrm>
            <a:off x="694375" y="1713072"/>
            <a:ext cx="1183725" cy="1183725"/>
          </a:xfrm>
          <a:prstGeom prst="rect">
            <a:avLst/>
          </a:prstGeom>
          <a:noFill/>
          <a:ln>
            <a:noFill/>
          </a:ln>
        </p:spPr>
      </p:pic>
      <p:sp>
        <p:nvSpPr>
          <p:cNvPr id="230" name="Google Shape;230;p27"/>
          <p:cNvSpPr txBox="1"/>
          <p:nvPr/>
        </p:nvSpPr>
        <p:spPr>
          <a:xfrm>
            <a:off x="1878100" y="1801384"/>
            <a:ext cx="5439000" cy="854700"/>
          </a:xfrm>
          <a:prstGeom prst="rect">
            <a:avLst/>
          </a:prstGeom>
          <a:noFill/>
          <a:ln>
            <a:noFill/>
          </a:ln>
        </p:spPr>
        <p:txBody>
          <a:bodyPr anchorCtr="0" anchor="t" bIns="116050" lIns="116050" spcFirstLastPara="1" rIns="116050" wrap="square" tIns="116050">
            <a:noAutofit/>
          </a:bodyPr>
          <a:lstStyle/>
          <a:p>
            <a:pPr indent="0" lvl="0" marL="0" rtl="0" algn="l">
              <a:spcBef>
                <a:spcPts val="0"/>
              </a:spcBef>
              <a:spcAft>
                <a:spcPts val="0"/>
              </a:spcAft>
              <a:buNone/>
            </a:pPr>
            <a:r>
              <a:rPr b="1" lang="en" sz="1300">
                <a:latin typeface="Halant"/>
                <a:ea typeface="Halant"/>
                <a:cs typeface="Halant"/>
                <a:sym typeface="Halant"/>
              </a:rPr>
              <a:t>Evaluating Evidence</a:t>
            </a:r>
            <a:endParaRPr b="1" sz="1300">
              <a:latin typeface="Halant"/>
              <a:ea typeface="Halant"/>
              <a:cs typeface="Halant"/>
              <a:sym typeface="Halant"/>
            </a:endParaRPr>
          </a:p>
          <a:p>
            <a:pPr indent="0" lvl="0" marL="0" rtl="0" algn="l">
              <a:spcBef>
                <a:spcPts val="0"/>
              </a:spcBef>
              <a:spcAft>
                <a:spcPts val="0"/>
              </a:spcAft>
              <a:buNone/>
            </a:pPr>
            <a:r>
              <a:t/>
            </a:r>
            <a:endParaRPr b="1" sz="1000">
              <a:latin typeface="Halant"/>
              <a:ea typeface="Halant"/>
              <a:cs typeface="Halant"/>
              <a:sym typeface="Halant"/>
            </a:endParaRPr>
          </a:p>
          <a:p>
            <a:pPr indent="0" lvl="0" marL="0" rtl="0" algn="l">
              <a:spcBef>
                <a:spcPts val="0"/>
              </a:spcBef>
              <a:spcAft>
                <a:spcPts val="0"/>
              </a:spcAft>
              <a:buNone/>
            </a:pPr>
            <a:r>
              <a:rPr lang="en" sz="1100">
                <a:solidFill>
                  <a:schemeClr val="dk1"/>
                </a:solidFill>
                <a:latin typeface="Inter"/>
                <a:ea typeface="Inter"/>
                <a:cs typeface="Inter"/>
                <a:sym typeface="Inter"/>
              </a:rPr>
              <a:t>Thinking historically means analyzing historical documents in order to make evidence-based claims about the past.</a:t>
            </a:r>
            <a:endParaRPr sz="1100">
              <a:latin typeface="Inter"/>
              <a:ea typeface="Inter"/>
              <a:cs typeface="Inter"/>
              <a:sym typeface="Inter"/>
            </a:endParaRPr>
          </a:p>
        </p:txBody>
      </p:sp>
      <p:pic>
        <p:nvPicPr>
          <p:cNvPr id="231" name="Google Shape;231;p27"/>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232" name="Google Shape;232;p27"/>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700">
                <a:latin typeface="Halant"/>
                <a:ea typeface="Halant"/>
                <a:cs typeface="Halant"/>
                <a:sym typeface="Halant"/>
              </a:rPr>
              <a:t>Evaluating Evidence</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2500">
                <a:latin typeface="Plus Jakarta Sans Medium"/>
                <a:ea typeface="Plus Jakarta Sans Medium"/>
                <a:cs typeface="Plus Jakarta Sans Medium"/>
                <a:sym typeface="Plus Jakarta Sans Medium"/>
              </a:rPr>
              <a:t>Indigenous Creation Stories: Haudenosaunee</a:t>
            </a:r>
            <a:endParaRPr sz="1500">
              <a:solidFill>
                <a:srgbClr val="000000"/>
              </a:solidFill>
              <a:latin typeface="Plus Jakarta Sans Medium"/>
              <a:ea typeface="Plus Jakarta Sans Medium"/>
              <a:cs typeface="Plus Jakarta Sans Medium"/>
              <a:sym typeface="Plus Jakarta Sans Medium"/>
            </a:endParaRPr>
          </a:p>
        </p:txBody>
      </p:sp>
      <p:pic>
        <p:nvPicPr>
          <p:cNvPr id="233" name="Google Shape;233;p27"/>
          <p:cNvPicPr preferRelativeResize="0"/>
          <p:nvPr/>
        </p:nvPicPr>
        <p:blipFill>
          <a:blip r:embed="rId5">
            <a:alphaModFix/>
          </a:blip>
          <a:stretch>
            <a:fillRect/>
          </a:stretch>
        </p:blipFill>
        <p:spPr>
          <a:xfrm>
            <a:off x="216272" y="230997"/>
            <a:ext cx="1056536" cy="438114"/>
          </a:xfrm>
          <a:prstGeom prst="rect">
            <a:avLst/>
          </a:prstGeom>
          <a:noFill/>
          <a:ln>
            <a:noFill/>
          </a:ln>
        </p:spPr>
      </p:pic>
      <p:sp>
        <p:nvSpPr>
          <p:cNvPr id="234" name="Google Shape;234;p2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a:t>
            </a:r>
            <a:r>
              <a:rPr lang="en" sz="1100">
                <a:solidFill>
                  <a:srgbClr val="666666"/>
                </a:solidFill>
                <a:latin typeface="Inter"/>
                <a:ea typeface="Inter"/>
                <a:cs typeface="Inter"/>
                <a:sym typeface="Inter"/>
              </a:rPr>
              <a:t>2025</a:t>
            </a:r>
            <a:r>
              <a:rPr lang="en" sz="1100">
                <a:solidFill>
                  <a:srgbClr val="666666"/>
                </a:solidFill>
                <a:latin typeface="Inter"/>
                <a:ea typeface="Inter"/>
                <a:cs typeface="Inter"/>
                <a:sym typeface="Inter"/>
              </a:rPr>
              <a:t>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35" name="Google Shape;235;p2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236" name="Google Shape;236;p27"/>
          <p:cNvGraphicFramePr/>
          <p:nvPr/>
        </p:nvGraphicFramePr>
        <p:xfrm>
          <a:off x="455300" y="2806875"/>
          <a:ext cx="3000000" cy="3000000"/>
        </p:xfrm>
        <a:graphic>
          <a:graphicData uri="http://schemas.openxmlformats.org/drawingml/2006/table">
            <a:tbl>
              <a:tblPr>
                <a:noFill/>
                <a:tableStyleId>{59952897-2EAB-497E-8CD0-B7CAED7C5D95}</a:tableStyleId>
              </a:tblPr>
              <a:tblGrid>
                <a:gridCol w="1372350"/>
                <a:gridCol w="1372350"/>
                <a:gridCol w="1372350"/>
                <a:gridCol w="1372350"/>
                <a:gridCol w="1372350"/>
              </a:tblGrid>
              <a:tr h="5376625">
                <a:tc gridSpan="5">
                  <a:txBody>
                    <a:bodyPr/>
                    <a:lstStyle/>
                    <a:p>
                      <a:pPr indent="0" lvl="0" marL="0" rtl="0" algn="l">
                        <a:spcBef>
                          <a:spcPts val="0"/>
                        </a:spcBef>
                        <a:spcAft>
                          <a:spcPts val="0"/>
                        </a:spcAft>
                        <a:buNone/>
                      </a:pPr>
                      <a:r>
                        <a:rPr b="1" lang="en" sz="1300">
                          <a:latin typeface="Halant"/>
                          <a:ea typeface="Halant"/>
                          <a:cs typeface="Halant"/>
                          <a:sym typeface="Halant"/>
                        </a:rPr>
                        <a:t>Creation (Haudenosaunee) </a:t>
                      </a:r>
                      <a:r>
                        <a:rPr b="1" lang="en" sz="1300" u="sng">
                          <a:solidFill>
                            <a:schemeClr val="hlink"/>
                          </a:solidFill>
                          <a:latin typeface="Halant"/>
                          <a:ea typeface="Halant"/>
                          <a:cs typeface="Halant"/>
                          <a:sym typeface="Halant"/>
                          <a:hlinkClick r:id="rId6"/>
                        </a:rPr>
                        <a:t>Click for audio reading.</a:t>
                      </a:r>
                      <a:endParaRPr b="1" sz="1300">
                        <a:latin typeface="Halant"/>
                        <a:ea typeface="Halant"/>
                        <a:cs typeface="Halant"/>
                        <a:sym typeface="Halant"/>
                      </a:endParaRPr>
                    </a:p>
                    <a:p>
                      <a:pPr indent="0" lvl="0" marL="0" rtl="0" algn="l">
                        <a:lnSpc>
                          <a:spcPct val="100000"/>
                        </a:lnSpc>
                        <a:spcBef>
                          <a:spcPts val="0"/>
                        </a:spcBef>
                        <a:spcAft>
                          <a:spcPts val="0"/>
                        </a:spcAft>
                        <a:buNone/>
                      </a:pPr>
                      <a:r>
                        <a:rPr lang="en" sz="1100">
                          <a:solidFill>
                            <a:schemeClr val="dk1"/>
                          </a:solidFill>
                          <a:latin typeface="Inter"/>
                          <a:ea typeface="Inter"/>
                          <a:cs typeface="Inter"/>
                          <a:sym typeface="Inter"/>
                        </a:rPr>
                        <a:t>Long, long ago, the earth was deep beneath the water. There was a great darkness because no sun or moon or stars shone. The only creatures living in this dark world were water animals such as the beaver, muskrat, duck and loon. Far above the water-covered earth was the Land of the Happy Spirits, where the Great Spirit dwelled. In the center of this upper realm was a giant apple tree with roots that sank deep into the ground. One day the Great Spirit pulled the tree up from its roots creating a pit in the ground. The Great Spirit called to his daughter, who lived in the Upper World. He commanded her to look into the pit. The woman did as she was told and peered through the hole. In the distance, she saw the Lower World covered by water and clouds. The Great Spirit spoke to his daughter, telling her to go into the world of darkness. He then tenderly picked her up and dropped her into the hole. The woman – who would be called Sky Woman by those watching her fall – began to slowly float downward.</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100">
                          <a:solidFill>
                            <a:schemeClr val="dk1"/>
                          </a:solidFill>
                          <a:latin typeface="Inter"/>
                          <a:ea typeface="Inter"/>
                          <a:cs typeface="Inter"/>
                          <a:sym typeface="Inter"/>
                        </a:rPr>
                        <a:t>As Sky Woman continued her descent, the water animals looked up. Far above them they saw a great light that was Sky Woman. The animals were initially afraid because of the light emanating from her. In their fear, they dove deep beneath the water. The animals eventually conquered their fear and came back up to the surface. Now they were concerned about the woman, and what would happen to her when she reached the water. The beaver told the others that they must find a dry place for her to rest upon. The beaver plunged deep beneath the water in search of earth. He was unsuccessful. After a time, his dead body surfaced to the top of the water. The loon was the next creature to try to find some earth. He, too, was unsuccessful. Many others tried, but each animal failed. At last, the muskrat said he would try. When his dead body floated to the top, his little claws were clenched tight. The others opened his claws and found a little bit of earth. The water animals summoned a great turtle and patted the earth upon its back. At once the turtle grew and grew, as did the amount of earth. This earth became North America, a great island.</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100">
                          <a:solidFill>
                            <a:schemeClr val="dk1"/>
                          </a:solidFill>
                          <a:latin typeface="Inter"/>
                          <a:ea typeface="Inter"/>
                          <a:cs typeface="Inter"/>
                          <a:sym typeface="Inter"/>
                        </a:rPr>
                        <a:t>During all this time, Sky Woman continued her gentle fall. The leader of the swans grew concerned as Sky Woman’s approach grew imminent. He gathered a flock of swans that flew upward and allowed Sky Woman to rest upon their back. With great care, they placed her upon the newly formed earth. Soon after her arrival, Sky Woman gave birth to twins. The first born became known as the Good Spirit. The other twin caused his mother so much pain that she died during his birth. He was to be known as the Evil Spirit. The Good Spirit took his mother’s head and hung it in the sky, and it became the sun. The Good Spirit also fashioned the stars and moon from his mother’s body. He buried the remaining parts of Sky Woman under the earth. Thus, living things may always find nourishment from the soil for it springs from Mother Earth. While the Good Spirit provided light, the Evil Spirit created the darkness. </a:t>
                      </a:r>
                      <a:endParaRPr sz="1100">
                        <a:solidFill>
                          <a:schemeClr val="dk1"/>
                        </a:solidFill>
                        <a:latin typeface="Inter"/>
                        <a:ea typeface="Inter"/>
                        <a:cs typeface="Inter"/>
                        <a:sym typeface="Inter"/>
                      </a:endParaRPr>
                    </a:p>
                    <a:p>
                      <a:pPr indent="0" lvl="0" marL="0" marR="495300" rtl="0" algn="l">
                        <a:lnSpc>
                          <a:spcPct val="100000"/>
                        </a:lnSpc>
                        <a:spcBef>
                          <a:spcPts val="1100"/>
                        </a:spcBef>
                        <a:spcAft>
                          <a:spcPts val="0"/>
                        </a:spcAft>
                        <a:buNone/>
                      </a:pPr>
                      <a:r>
                        <a:rPr lang="en" sz="1100">
                          <a:solidFill>
                            <a:schemeClr val="dk1"/>
                          </a:solidFill>
                          <a:latin typeface="Inter"/>
                          <a:ea typeface="Inter"/>
                          <a:cs typeface="Inter"/>
                          <a:sym typeface="Inter"/>
                        </a:rPr>
                        <a:t>Source: Keller George, Wolf Clan Member of the Nation’s Council, Oneida Indian Nation</a:t>
                      </a:r>
                      <a:endParaRPr sz="1100">
                        <a:solidFill>
                          <a:schemeClr val="dk1"/>
                        </a:solidFill>
                        <a:latin typeface="Inter"/>
                        <a:ea typeface="Inter"/>
                        <a:cs typeface="Inter"/>
                        <a:sym typeface="Inter"/>
                      </a:endParaRPr>
                    </a:p>
                  </a:txBody>
                  <a:tcPr marT="91425" marB="91425" marR="91425" marL="91425"/>
                </a:tc>
                <a:tc hMerge="1"/>
                <a:tc hMerge="1"/>
                <a:tc hMerge="1"/>
                <a:tc hMerge="1"/>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40" name="Shape 240"/>
        <p:cNvGrpSpPr/>
        <p:nvPr/>
      </p:nvGrpSpPr>
      <p:grpSpPr>
        <a:xfrm>
          <a:off x="0" y="0"/>
          <a:ext cx="0" cy="0"/>
          <a:chOff x="0" y="0"/>
          <a:chExt cx="0" cy="0"/>
        </a:xfrm>
      </p:grpSpPr>
      <p:pic>
        <p:nvPicPr>
          <p:cNvPr id="241" name="Google Shape;241;p28"/>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42" name="Google Shape;242;p28"/>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700">
                <a:latin typeface="Halant"/>
                <a:ea typeface="Halant"/>
                <a:cs typeface="Halant"/>
                <a:sym typeface="Halant"/>
              </a:rPr>
              <a:t>Evaluating Evidence</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2500">
                <a:latin typeface="Plus Jakarta Sans Medium"/>
                <a:ea typeface="Plus Jakarta Sans Medium"/>
                <a:cs typeface="Plus Jakarta Sans Medium"/>
                <a:sym typeface="Plus Jakarta Sans Medium"/>
              </a:rPr>
              <a:t>Indigenous Creation Stories: Haudenosaunee</a:t>
            </a:r>
            <a:endParaRPr sz="1500">
              <a:solidFill>
                <a:srgbClr val="000000"/>
              </a:solidFill>
              <a:latin typeface="Plus Jakarta Sans Medium"/>
              <a:ea typeface="Plus Jakarta Sans Medium"/>
              <a:cs typeface="Plus Jakarta Sans Medium"/>
              <a:sym typeface="Plus Jakarta Sans Medium"/>
            </a:endParaRPr>
          </a:p>
        </p:txBody>
      </p:sp>
      <p:pic>
        <p:nvPicPr>
          <p:cNvPr id="243" name="Google Shape;243;p28"/>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244" name="Google Shape;244;p2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a:t>
            </a:r>
            <a:r>
              <a:rPr lang="en" sz="1100">
                <a:solidFill>
                  <a:srgbClr val="666666"/>
                </a:solidFill>
                <a:latin typeface="Inter"/>
                <a:ea typeface="Inter"/>
                <a:cs typeface="Inter"/>
                <a:sym typeface="Inter"/>
              </a:rPr>
              <a:t>2025</a:t>
            </a:r>
            <a:r>
              <a:rPr lang="en" sz="1100">
                <a:solidFill>
                  <a:srgbClr val="666666"/>
                </a:solidFill>
                <a:latin typeface="Inter"/>
                <a:ea typeface="Inter"/>
                <a:cs typeface="Inter"/>
                <a:sym typeface="Inter"/>
              </a:rPr>
              <a:t>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45" name="Google Shape;245;p2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46" name="Google Shape;246;p28"/>
          <p:cNvPicPr preferRelativeResize="0"/>
          <p:nvPr/>
        </p:nvPicPr>
        <p:blipFill rotWithShape="1">
          <a:blip r:embed="rId5">
            <a:alphaModFix/>
          </a:blip>
          <a:srcRect b="27800" l="39710" r="15630" t="32387"/>
          <a:stretch/>
        </p:blipFill>
        <p:spPr>
          <a:xfrm>
            <a:off x="3441425" y="2687500"/>
            <a:ext cx="3410130" cy="2026100"/>
          </a:xfrm>
          <a:prstGeom prst="rect">
            <a:avLst/>
          </a:prstGeom>
          <a:noFill/>
          <a:ln>
            <a:noFill/>
          </a:ln>
        </p:spPr>
      </p:pic>
      <p:sp>
        <p:nvSpPr>
          <p:cNvPr id="247" name="Google Shape;247;p28"/>
          <p:cNvSpPr txBox="1"/>
          <p:nvPr/>
        </p:nvSpPr>
        <p:spPr>
          <a:xfrm>
            <a:off x="436375" y="3949875"/>
            <a:ext cx="6880800" cy="5379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300">
                <a:solidFill>
                  <a:schemeClr val="dk1"/>
                </a:solidFill>
                <a:latin typeface="Halant"/>
                <a:ea typeface="Halant"/>
                <a:cs typeface="Halant"/>
                <a:sym typeface="Halant"/>
              </a:rPr>
              <a:t>Questions:</a:t>
            </a:r>
            <a:endParaRPr b="1" sz="1300">
              <a:solidFill>
                <a:schemeClr val="dk1"/>
              </a:solidFill>
              <a:latin typeface="Halant"/>
              <a:ea typeface="Halant"/>
              <a:cs typeface="Halant"/>
              <a:sym typeface="Halant"/>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Which of the following is the main </a:t>
            </a:r>
            <a:endParaRPr sz="1100">
              <a:solidFill>
                <a:schemeClr val="dk1"/>
              </a:solidFill>
              <a:latin typeface="Inter"/>
              <a:ea typeface="Inter"/>
              <a:cs typeface="Inter"/>
              <a:sym typeface="Inter"/>
            </a:endParaRPr>
          </a:p>
          <a:p>
            <a:pPr indent="0" lvl="0" marL="457200" rtl="0" algn="l">
              <a:spcBef>
                <a:spcPts val="0"/>
              </a:spcBef>
              <a:spcAft>
                <a:spcPts val="0"/>
              </a:spcAft>
              <a:buNone/>
            </a:pPr>
            <a:r>
              <a:rPr lang="en" sz="1100">
                <a:solidFill>
                  <a:schemeClr val="dk1"/>
                </a:solidFill>
                <a:latin typeface="Inter"/>
                <a:ea typeface="Inter"/>
                <a:cs typeface="Inter"/>
                <a:sym typeface="Inter"/>
              </a:rPr>
              <a:t>topic of the story? </a:t>
            </a:r>
            <a:endParaRPr sz="1100">
              <a:solidFill>
                <a:schemeClr val="dk1"/>
              </a:solidFill>
              <a:latin typeface="Inter"/>
              <a:ea typeface="Inter"/>
              <a:cs typeface="Inter"/>
              <a:sym typeface="Inter"/>
            </a:endParaRPr>
          </a:p>
          <a:p>
            <a:pPr indent="0" lvl="0" marL="457200" rtl="0" algn="l">
              <a:spcBef>
                <a:spcPts val="0"/>
              </a:spcBef>
              <a:spcAft>
                <a:spcPts val="0"/>
              </a:spcAft>
              <a:buNone/>
            </a:pPr>
            <a:r>
              <a:rPr lang="en" sz="1100">
                <a:solidFill>
                  <a:schemeClr val="dk1"/>
                </a:solidFill>
                <a:latin typeface="Inter"/>
                <a:ea typeface="Inter"/>
                <a:cs typeface="Inter"/>
                <a:sym typeface="Inter"/>
              </a:rPr>
              <a:t>(Circle your answer)</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457200" lvl="0" marL="457200" rtl="0" algn="l">
              <a:lnSpc>
                <a:spcPct val="150000"/>
              </a:lnSpc>
              <a:spcBef>
                <a:spcPts val="0"/>
              </a:spcBef>
              <a:spcAft>
                <a:spcPts val="0"/>
              </a:spcAft>
              <a:buNone/>
            </a:pPr>
            <a:r>
              <a:rPr lang="en" sz="1100">
                <a:solidFill>
                  <a:schemeClr val="dk1"/>
                </a:solidFill>
                <a:latin typeface="Inter"/>
                <a:ea typeface="Inter"/>
                <a:cs typeface="Inter"/>
                <a:sym typeface="Inter"/>
              </a:rPr>
              <a:t>Creation of the World	</a:t>
            </a:r>
            <a:endParaRPr sz="1100">
              <a:solidFill>
                <a:schemeClr val="dk1"/>
              </a:solidFill>
              <a:latin typeface="Inter"/>
              <a:ea typeface="Inter"/>
              <a:cs typeface="Inter"/>
              <a:sym typeface="Inter"/>
            </a:endParaRPr>
          </a:p>
          <a:p>
            <a:pPr indent="457200" lvl="0" marL="457200" rtl="0" algn="l">
              <a:lnSpc>
                <a:spcPct val="150000"/>
              </a:lnSpc>
              <a:spcBef>
                <a:spcPts val="0"/>
              </a:spcBef>
              <a:spcAft>
                <a:spcPts val="0"/>
              </a:spcAft>
              <a:buNone/>
            </a:pPr>
            <a:r>
              <a:rPr lang="en" sz="1100">
                <a:solidFill>
                  <a:schemeClr val="dk1"/>
                </a:solidFill>
                <a:latin typeface="Inter"/>
                <a:ea typeface="Inter"/>
                <a:cs typeface="Inter"/>
                <a:sym typeface="Inter"/>
              </a:rPr>
              <a:t>Creation of the Earth’s Inhabitants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Actions of Culture Heroes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Moral Lessons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Other: ____________________________</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Who are the main characters of the story and what are they doing?</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happens in the story? Explain the order of events and the results of those events?</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categories or qualities are shown by the characters and events of the story? (Examples include day and night, past and present, perseverance, loyalty, etc)</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themes or lessons are depicted in the story? (Examples include benefits of cooperation, perils of greed, etc)</a:t>
            </a:r>
            <a:endParaRPr sz="1100">
              <a:solidFill>
                <a:schemeClr val="dk1"/>
              </a:solidFill>
              <a:latin typeface="Inter"/>
              <a:ea typeface="Inter"/>
              <a:cs typeface="Inter"/>
              <a:sym typeface="Inter"/>
            </a:endParaRPr>
          </a:p>
        </p:txBody>
      </p:sp>
      <p:pic>
        <p:nvPicPr>
          <p:cNvPr id="248" name="Google Shape;248;p28"/>
          <p:cNvPicPr preferRelativeResize="0"/>
          <p:nvPr/>
        </p:nvPicPr>
        <p:blipFill>
          <a:blip r:embed="rId6">
            <a:alphaModFix/>
          </a:blip>
          <a:stretch>
            <a:fillRect/>
          </a:stretch>
        </p:blipFill>
        <p:spPr>
          <a:xfrm>
            <a:off x="694375" y="1713072"/>
            <a:ext cx="1183725" cy="1183725"/>
          </a:xfrm>
          <a:prstGeom prst="rect">
            <a:avLst/>
          </a:prstGeom>
          <a:noFill/>
          <a:ln>
            <a:noFill/>
          </a:ln>
        </p:spPr>
      </p:pic>
      <p:sp>
        <p:nvSpPr>
          <p:cNvPr id="249" name="Google Shape;249;p28"/>
          <p:cNvSpPr txBox="1"/>
          <p:nvPr/>
        </p:nvSpPr>
        <p:spPr>
          <a:xfrm>
            <a:off x="1878100" y="1801384"/>
            <a:ext cx="5439000" cy="854700"/>
          </a:xfrm>
          <a:prstGeom prst="rect">
            <a:avLst/>
          </a:prstGeom>
          <a:noFill/>
          <a:ln>
            <a:noFill/>
          </a:ln>
        </p:spPr>
        <p:txBody>
          <a:bodyPr anchorCtr="0" anchor="t" bIns="116050" lIns="116050" spcFirstLastPara="1" rIns="116050" wrap="square" tIns="116050">
            <a:noAutofit/>
          </a:bodyPr>
          <a:lstStyle/>
          <a:p>
            <a:pPr indent="0" lvl="0" marL="0" rtl="0" algn="l">
              <a:spcBef>
                <a:spcPts val="0"/>
              </a:spcBef>
              <a:spcAft>
                <a:spcPts val="0"/>
              </a:spcAft>
              <a:buNone/>
            </a:pPr>
            <a:r>
              <a:rPr b="1" lang="en" sz="1300">
                <a:latin typeface="Halant"/>
                <a:ea typeface="Halant"/>
                <a:cs typeface="Halant"/>
                <a:sym typeface="Halant"/>
              </a:rPr>
              <a:t>Evaluating Evidence</a:t>
            </a:r>
            <a:endParaRPr b="1" sz="1300">
              <a:latin typeface="Halant"/>
              <a:ea typeface="Halant"/>
              <a:cs typeface="Halant"/>
              <a:sym typeface="Halant"/>
            </a:endParaRPr>
          </a:p>
          <a:p>
            <a:pPr indent="0" lvl="0" marL="0" rtl="0" algn="l">
              <a:spcBef>
                <a:spcPts val="0"/>
              </a:spcBef>
              <a:spcAft>
                <a:spcPts val="0"/>
              </a:spcAft>
              <a:buNone/>
            </a:pPr>
            <a:r>
              <a:t/>
            </a:r>
            <a:endParaRPr b="1" sz="1000">
              <a:latin typeface="Halant"/>
              <a:ea typeface="Halant"/>
              <a:cs typeface="Halant"/>
              <a:sym typeface="Halant"/>
            </a:endParaRPr>
          </a:p>
          <a:p>
            <a:pPr indent="0" lvl="0" marL="0" rtl="0" algn="l">
              <a:spcBef>
                <a:spcPts val="0"/>
              </a:spcBef>
              <a:spcAft>
                <a:spcPts val="0"/>
              </a:spcAft>
              <a:buNone/>
            </a:pPr>
            <a:r>
              <a:rPr lang="en" sz="1100">
                <a:solidFill>
                  <a:schemeClr val="dk1"/>
                </a:solidFill>
                <a:latin typeface="Inter"/>
                <a:ea typeface="Inter"/>
                <a:cs typeface="Inter"/>
                <a:sym typeface="Inter"/>
              </a:rPr>
              <a:t>Thinking historically means analyzing historical documents in order to make evidence-based claims about the past.</a:t>
            </a:r>
            <a:endParaRPr sz="1100">
              <a:latin typeface="Inter"/>
              <a:ea typeface="Inter"/>
              <a:cs typeface="Inter"/>
              <a:sym typeface="Inte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53" name="Shape 253"/>
        <p:cNvGrpSpPr/>
        <p:nvPr/>
      </p:nvGrpSpPr>
      <p:grpSpPr>
        <a:xfrm>
          <a:off x="0" y="0"/>
          <a:ext cx="0" cy="0"/>
          <a:chOff x="0" y="0"/>
          <a:chExt cx="0" cy="0"/>
        </a:xfrm>
      </p:grpSpPr>
      <p:pic>
        <p:nvPicPr>
          <p:cNvPr id="254" name="Google Shape;254;p29"/>
          <p:cNvPicPr preferRelativeResize="0"/>
          <p:nvPr/>
        </p:nvPicPr>
        <p:blipFill>
          <a:blip r:embed="rId3">
            <a:alphaModFix/>
          </a:blip>
          <a:stretch>
            <a:fillRect/>
          </a:stretch>
        </p:blipFill>
        <p:spPr>
          <a:xfrm>
            <a:off x="694375" y="1713072"/>
            <a:ext cx="1183725" cy="1183725"/>
          </a:xfrm>
          <a:prstGeom prst="rect">
            <a:avLst/>
          </a:prstGeom>
          <a:noFill/>
          <a:ln>
            <a:noFill/>
          </a:ln>
        </p:spPr>
      </p:pic>
      <p:sp>
        <p:nvSpPr>
          <p:cNvPr id="255" name="Google Shape;255;p29"/>
          <p:cNvSpPr txBox="1"/>
          <p:nvPr/>
        </p:nvSpPr>
        <p:spPr>
          <a:xfrm>
            <a:off x="1878100" y="1801384"/>
            <a:ext cx="5439000" cy="854700"/>
          </a:xfrm>
          <a:prstGeom prst="rect">
            <a:avLst/>
          </a:prstGeom>
          <a:noFill/>
          <a:ln>
            <a:noFill/>
          </a:ln>
        </p:spPr>
        <p:txBody>
          <a:bodyPr anchorCtr="0" anchor="t" bIns="116050" lIns="116050" spcFirstLastPara="1" rIns="116050" wrap="square" tIns="116050">
            <a:noAutofit/>
          </a:bodyPr>
          <a:lstStyle/>
          <a:p>
            <a:pPr indent="0" lvl="0" marL="0" rtl="0" algn="l">
              <a:spcBef>
                <a:spcPts val="0"/>
              </a:spcBef>
              <a:spcAft>
                <a:spcPts val="0"/>
              </a:spcAft>
              <a:buNone/>
            </a:pPr>
            <a:r>
              <a:rPr b="1" lang="en" sz="1300">
                <a:latin typeface="Halant"/>
                <a:ea typeface="Halant"/>
                <a:cs typeface="Halant"/>
                <a:sym typeface="Halant"/>
              </a:rPr>
              <a:t>Evaluating Evidence</a:t>
            </a:r>
            <a:endParaRPr b="1" sz="1300">
              <a:latin typeface="Halant"/>
              <a:ea typeface="Halant"/>
              <a:cs typeface="Halant"/>
              <a:sym typeface="Halant"/>
            </a:endParaRPr>
          </a:p>
          <a:p>
            <a:pPr indent="0" lvl="0" marL="0" rtl="0" algn="l">
              <a:spcBef>
                <a:spcPts val="0"/>
              </a:spcBef>
              <a:spcAft>
                <a:spcPts val="0"/>
              </a:spcAft>
              <a:buNone/>
            </a:pPr>
            <a:r>
              <a:t/>
            </a:r>
            <a:endParaRPr b="1" sz="1000">
              <a:latin typeface="Halant"/>
              <a:ea typeface="Halant"/>
              <a:cs typeface="Halant"/>
              <a:sym typeface="Halant"/>
            </a:endParaRPr>
          </a:p>
          <a:p>
            <a:pPr indent="0" lvl="0" marL="0" rtl="0" algn="l">
              <a:spcBef>
                <a:spcPts val="0"/>
              </a:spcBef>
              <a:spcAft>
                <a:spcPts val="0"/>
              </a:spcAft>
              <a:buNone/>
            </a:pPr>
            <a:r>
              <a:rPr lang="en" sz="1100">
                <a:solidFill>
                  <a:schemeClr val="dk1"/>
                </a:solidFill>
                <a:latin typeface="Inter"/>
                <a:ea typeface="Inter"/>
                <a:cs typeface="Inter"/>
                <a:sym typeface="Inter"/>
              </a:rPr>
              <a:t>Thinking historically means analyzing historical documents in order to make evidence-based claims about the past.</a:t>
            </a:r>
            <a:endParaRPr sz="1100">
              <a:latin typeface="Inter"/>
              <a:ea typeface="Inter"/>
              <a:cs typeface="Inter"/>
              <a:sym typeface="Inter"/>
            </a:endParaRPr>
          </a:p>
        </p:txBody>
      </p:sp>
      <p:pic>
        <p:nvPicPr>
          <p:cNvPr id="256" name="Google Shape;256;p29"/>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257" name="Google Shape;257;p29"/>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700">
                <a:latin typeface="Halant"/>
                <a:ea typeface="Halant"/>
                <a:cs typeface="Halant"/>
                <a:sym typeface="Halant"/>
              </a:rPr>
              <a:t>Evaluating Evidence</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2500">
                <a:latin typeface="Plus Jakarta Sans Medium"/>
                <a:ea typeface="Plus Jakarta Sans Medium"/>
                <a:cs typeface="Plus Jakarta Sans Medium"/>
                <a:sym typeface="Plus Jakarta Sans Medium"/>
              </a:rPr>
              <a:t>Indigenous Creation Stories: Ojibwe</a:t>
            </a:r>
            <a:endParaRPr sz="1500">
              <a:solidFill>
                <a:srgbClr val="000000"/>
              </a:solidFill>
              <a:latin typeface="Plus Jakarta Sans Medium"/>
              <a:ea typeface="Plus Jakarta Sans Medium"/>
              <a:cs typeface="Plus Jakarta Sans Medium"/>
              <a:sym typeface="Plus Jakarta Sans Medium"/>
            </a:endParaRPr>
          </a:p>
        </p:txBody>
      </p:sp>
      <p:pic>
        <p:nvPicPr>
          <p:cNvPr id="258" name="Google Shape;258;p29"/>
          <p:cNvPicPr preferRelativeResize="0"/>
          <p:nvPr/>
        </p:nvPicPr>
        <p:blipFill>
          <a:blip r:embed="rId5">
            <a:alphaModFix/>
          </a:blip>
          <a:stretch>
            <a:fillRect/>
          </a:stretch>
        </p:blipFill>
        <p:spPr>
          <a:xfrm>
            <a:off x="216272" y="230997"/>
            <a:ext cx="1056536" cy="438114"/>
          </a:xfrm>
          <a:prstGeom prst="rect">
            <a:avLst/>
          </a:prstGeom>
          <a:noFill/>
          <a:ln>
            <a:noFill/>
          </a:ln>
        </p:spPr>
      </p:pic>
      <p:sp>
        <p:nvSpPr>
          <p:cNvPr id="259" name="Google Shape;259;p2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a:t>
            </a:r>
            <a:r>
              <a:rPr lang="en" sz="1100">
                <a:solidFill>
                  <a:srgbClr val="666666"/>
                </a:solidFill>
                <a:latin typeface="Inter"/>
                <a:ea typeface="Inter"/>
                <a:cs typeface="Inter"/>
                <a:sym typeface="Inter"/>
              </a:rPr>
              <a:t>2025</a:t>
            </a:r>
            <a:r>
              <a:rPr lang="en" sz="1100">
                <a:solidFill>
                  <a:srgbClr val="666666"/>
                </a:solidFill>
                <a:latin typeface="Inter"/>
                <a:ea typeface="Inter"/>
                <a:cs typeface="Inter"/>
                <a:sym typeface="Inter"/>
              </a:rPr>
              <a:t>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60" name="Google Shape;260;p2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261" name="Google Shape;261;p29"/>
          <p:cNvGraphicFramePr/>
          <p:nvPr/>
        </p:nvGraphicFramePr>
        <p:xfrm>
          <a:off x="455300" y="2806875"/>
          <a:ext cx="3000000" cy="3000000"/>
        </p:xfrm>
        <a:graphic>
          <a:graphicData uri="http://schemas.openxmlformats.org/drawingml/2006/table">
            <a:tbl>
              <a:tblPr>
                <a:noFill/>
                <a:tableStyleId>{59952897-2EAB-497E-8CD0-B7CAED7C5D95}</a:tableStyleId>
              </a:tblPr>
              <a:tblGrid>
                <a:gridCol w="1372350"/>
                <a:gridCol w="1372350"/>
                <a:gridCol w="1372350"/>
                <a:gridCol w="1372350"/>
                <a:gridCol w="1372350"/>
              </a:tblGrid>
              <a:tr h="5376625">
                <a:tc gridSpan="5">
                  <a:txBody>
                    <a:bodyPr/>
                    <a:lstStyle/>
                    <a:p>
                      <a:pPr indent="0" lvl="0" marL="0" rtl="0" algn="l">
                        <a:spcBef>
                          <a:spcPts val="0"/>
                        </a:spcBef>
                        <a:spcAft>
                          <a:spcPts val="0"/>
                        </a:spcAft>
                        <a:buNone/>
                      </a:pPr>
                      <a:r>
                        <a:rPr b="1" lang="en" sz="1300">
                          <a:latin typeface="Halant"/>
                          <a:ea typeface="Halant"/>
                          <a:cs typeface="Halant"/>
                          <a:sym typeface="Halant"/>
                        </a:rPr>
                        <a:t>Waynaboozhoo and the Great Flood</a:t>
                      </a:r>
                      <a:r>
                        <a:rPr b="1" lang="en" sz="1300">
                          <a:latin typeface="Halant"/>
                          <a:ea typeface="Halant"/>
                          <a:cs typeface="Halant"/>
                          <a:sym typeface="Halant"/>
                        </a:rPr>
                        <a:t> (Ojibwe) </a:t>
                      </a:r>
                      <a:r>
                        <a:rPr b="1" lang="en" sz="1300" u="sng">
                          <a:solidFill>
                            <a:schemeClr val="hlink"/>
                          </a:solidFill>
                          <a:latin typeface="Halant"/>
                          <a:ea typeface="Halant"/>
                          <a:cs typeface="Halant"/>
                          <a:sym typeface="Halant"/>
                          <a:hlinkClick r:id="rId6"/>
                        </a:rPr>
                        <a:t>Click for audio reading.</a:t>
                      </a:r>
                      <a:endParaRPr b="1" sz="1300">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Long ago the world was filled with evil. Men and women lost respect for each other. The Creator was unhappy about this and decided to cause a great flood to purify the earth. A man named Waynaboozhoo survived. He turned some floating sticks and a log into a raft for the animals and himself. They floated around for a full moon waiting for the water to go down. It didn't, so Waynaboozhoo decided to do something about it.</a:t>
                      </a:r>
                      <a:endParaRPr sz="10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0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000">
                          <a:solidFill>
                            <a:schemeClr val="dk1"/>
                          </a:solidFill>
                          <a:latin typeface="Inter"/>
                          <a:ea typeface="Inter"/>
                          <a:cs typeface="Inter"/>
                          <a:sym typeface="Inter"/>
                        </a:rPr>
                        <a:t>"Maang!" he called to the loon. "You are an excellent swimmer. See if you can dive down to the Old World and bring back a lump of mud in your bill. With mud, I will create a New World." Maang dove into the water and was gone a long time. When he finally did return, he said, "I could not reach the Old World. It was too far down." "Amik!" called Waynaboozhoo to the beaver. "You are an excellent swimmer. Will you try next?" Amik dove off and was gone even longer than Maang, but he too returned empty-handed. "Is there anyone else who'll try?" asked Waynaboozhoo. Just then a small coot, Aajigade, came swimming along and asked, "What's going on?" "Get away Aajigade," called one of the birds. "We do not have time for your nonsense." Now the animals began arguing loudly. Everyone had a different plan about how to get the mud, but no one could agree on whose plan they would use. For hours and hours they argued. By and by, someone noticed that the sun was beginning to go down. They would have to put off the planning until the next day. Everyone began to find his or her sleeping spot on the raft to rest for the night. Maang asked, "Whatever happened to that silly little Aajigade?" Suddenly, there was shouting on the other end of the raft. Someone had noticed a small body floating in the water. Water birds paddled hurriedly to investigate and found that it was Aajigade. They brought his body to the raft. Waynaboozhoo lifted him up, and looking in his small beak, he found a particle of mud. Little Aajigade had reached the Old World and got the mud! He had given his life to do this. </a:t>
                      </a:r>
                      <a:endParaRPr sz="10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0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000">
                          <a:solidFill>
                            <a:schemeClr val="dk1"/>
                          </a:solidFill>
                          <a:latin typeface="Inter"/>
                          <a:ea typeface="Inter"/>
                          <a:cs typeface="Inter"/>
                          <a:sym typeface="Inter"/>
                        </a:rPr>
                        <a:t>The other animals were ashamed of themselves for having made fun of little Aajigade. They hung their heads. They felt very sad. Waynaboozhoo took Aajigade's little body and softly blew life back into him. Waynaboozhoo held him closely to warm him and announced that from that day forward, Aajigade would always retain a place of honor among the animals. Waynaboozhoo set Aajigade down on the water and he swam off as though nothing had happened. Then Waynaboozhoo took Aajigade's mud in his hands and began to shape it. Next he commanded it to grow. As it grew, he needed a place to put it. Mikinaak (the snapping turtle) came forward and said, "I have a broad back. Place it here." Waynaboozhoo put it on Mikinaak's back so that it could grow larger. "Miigwetch, Mikinaak," said Waynaboozhoo. "From this day on, you shall have the ability to live in all the worlds, under the mud, in the water, and on land." The mud began to take the shape of land. Waynaboozhoo placed some tiny enigoonsags (ants) on it. This made it start to spin and grow more. It grew and grew, and more animals stepped onto it until finally it was large enough for moose to walk about. Now Waynaboozhoo sent benishiyag (the birds) to fly around to survey how large the land was. He said to them, "Return to me now and again to let me know how the land is doing. Send back your messages with songs. To this day, that is what the birds continue to do. That is also why they are called the singers. At last, Waynaboozhoo stepped onto the New World. It had become a home, a place for all the animals, insects and birds, a place for all living things to live in harmony.</a:t>
                      </a:r>
                      <a:endParaRPr sz="1000">
                        <a:solidFill>
                          <a:schemeClr val="dk1"/>
                        </a:solidFill>
                        <a:latin typeface="Inter"/>
                        <a:ea typeface="Inter"/>
                        <a:cs typeface="Inter"/>
                        <a:sym typeface="Inter"/>
                      </a:endParaRPr>
                    </a:p>
                    <a:p>
                      <a:pPr indent="0" lvl="0" marL="0" marR="495300" rtl="0" algn="l">
                        <a:lnSpc>
                          <a:spcPct val="100000"/>
                        </a:lnSpc>
                        <a:spcBef>
                          <a:spcPts val="1100"/>
                        </a:spcBef>
                        <a:spcAft>
                          <a:spcPts val="0"/>
                        </a:spcAft>
                        <a:buNone/>
                      </a:pPr>
                      <a:r>
                        <a:rPr lang="en" sz="1000">
                          <a:solidFill>
                            <a:schemeClr val="dk1"/>
                          </a:solidFill>
                          <a:latin typeface="Inter"/>
                          <a:ea typeface="Inter"/>
                          <a:cs typeface="Inter"/>
                          <a:sym typeface="Inter"/>
                        </a:rPr>
                        <a:t>Source: </a:t>
                      </a:r>
                      <a:r>
                        <a:rPr lang="en" sz="1000">
                          <a:solidFill>
                            <a:schemeClr val="dk1"/>
                          </a:solidFill>
                          <a:latin typeface="Inter"/>
                          <a:ea typeface="Inter"/>
                          <a:cs typeface="Inter"/>
                          <a:sym typeface="Inter"/>
                        </a:rPr>
                        <a:t>Valerie Conners, </a:t>
                      </a:r>
                      <a:r>
                        <a:rPr lang="en" sz="1000">
                          <a:solidFill>
                            <a:schemeClr val="dk1"/>
                          </a:solidFill>
                          <a:highlight>
                            <a:srgbClr val="FFFFFF"/>
                          </a:highlight>
                          <a:latin typeface="Inter"/>
                          <a:ea typeface="Inter"/>
                          <a:cs typeface="Inter"/>
                          <a:sym typeface="Inter"/>
                        </a:rPr>
                        <a:t>Anishinabe Teachers for Anishinabe Children Project, University of Wisconsin Oshkosh</a:t>
                      </a:r>
                      <a:endParaRPr sz="1000">
                        <a:solidFill>
                          <a:schemeClr val="dk1"/>
                        </a:solidFill>
                        <a:latin typeface="Inter"/>
                        <a:ea typeface="Inter"/>
                        <a:cs typeface="Inter"/>
                        <a:sym typeface="Inter"/>
                      </a:endParaRPr>
                    </a:p>
                  </a:txBody>
                  <a:tcPr marT="91425" marB="91425" marR="91425" marL="91425"/>
                </a:tc>
                <a:tc hMerge="1"/>
                <a:tc hMerge="1"/>
                <a:tc hMerge="1"/>
                <a:tc hMerge="1"/>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65" name="Shape 265"/>
        <p:cNvGrpSpPr/>
        <p:nvPr/>
      </p:nvGrpSpPr>
      <p:grpSpPr>
        <a:xfrm>
          <a:off x="0" y="0"/>
          <a:ext cx="0" cy="0"/>
          <a:chOff x="0" y="0"/>
          <a:chExt cx="0" cy="0"/>
        </a:xfrm>
      </p:grpSpPr>
      <p:pic>
        <p:nvPicPr>
          <p:cNvPr id="266" name="Google Shape;266;p30"/>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67" name="Google Shape;267;p30"/>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700">
                <a:latin typeface="Halant"/>
                <a:ea typeface="Halant"/>
                <a:cs typeface="Halant"/>
                <a:sym typeface="Halant"/>
              </a:rPr>
              <a:t>Evaluating Evidence</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2500">
                <a:latin typeface="Plus Jakarta Sans Medium"/>
                <a:ea typeface="Plus Jakarta Sans Medium"/>
                <a:cs typeface="Plus Jakarta Sans Medium"/>
                <a:sym typeface="Plus Jakarta Sans Medium"/>
              </a:rPr>
              <a:t>Indigenous Creation Stories: Ojibwe</a:t>
            </a:r>
            <a:endParaRPr sz="1500">
              <a:solidFill>
                <a:srgbClr val="000000"/>
              </a:solidFill>
              <a:latin typeface="Plus Jakarta Sans Medium"/>
              <a:ea typeface="Plus Jakarta Sans Medium"/>
              <a:cs typeface="Plus Jakarta Sans Medium"/>
              <a:sym typeface="Plus Jakarta Sans Medium"/>
            </a:endParaRPr>
          </a:p>
        </p:txBody>
      </p:sp>
      <p:pic>
        <p:nvPicPr>
          <p:cNvPr id="268" name="Google Shape;268;p30"/>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269" name="Google Shape;269;p3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a:t>
            </a:r>
            <a:r>
              <a:rPr lang="en" sz="1100">
                <a:solidFill>
                  <a:srgbClr val="666666"/>
                </a:solidFill>
                <a:latin typeface="Inter"/>
                <a:ea typeface="Inter"/>
                <a:cs typeface="Inter"/>
                <a:sym typeface="Inter"/>
              </a:rPr>
              <a:t>2025</a:t>
            </a:r>
            <a:r>
              <a:rPr lang="en" sz="1100">
                <a:solidFill>
                  <a:srgbClr val="666666"/>
                </a:solidFill>
                <a:latin typeface="Inter"/>
                <a:ea typeface="Inter"/>
                <a:cs typeface="Inter"/>
                <a:sym typeface="Inter"/>
              </a:rPr>
              <a:t>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70" name="Google Shape;270;p3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71" name="Google Shape;271;p30"/>
          <p:cNvPicPr preferRelativeResize="0"/>
          <p:nvPr/>
        </p:nvPicPr>
        <p:blipFill rotWithShape="1">
          <a:blip r:embed="rId5">
            <a:alphaModFix/>
          </a:blip>
          <a:srcRect b="28792" l="39745" r="15525" t="31306"/>
          <a:stretch/>
        </p:blipFill>
        <p:spPr>
          <a:xfrm>
            <a:off x="3331975" y="2763024"/>
            <a:ext cx="3476623" cy="2066924"/>
          </a:xfrm>
          <a:prstGeom prst="rect">
            <a:avLst/>
          </a:prstGeom>
          <a:noFill/>
          <a:ln>
            <a:noFill/>
          </a:ln>
        </p:spPr>
      </p:pic>
      <p:sp>
        <p:nvSpPr>
          <p:cNvPr id="272" name="Google Shape;272;p30"/>
          <p:cNvSpPr txBox="1"/>
          <p:nvPr/>
        </p:nvSpPr>
        <p:spPr>
          <a:xfrm>
            <a:off x="436375" y="3949875"/>
            <a:ext cx="6880800" cy="5379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300">
                <a:solidFill>
                  <a:schemeClr val="dk1"/>
                </a:solidFill>
                <a:latin typeface="Halant"/>
                <a:ea typeface="Halant"/>
                <a:cs typeface="Halant"/>
                <a:sym typeface="Halant"/>
              </a:rPr>
              <a:t>Questions:</a:t>
            </a:r>
            <a:endParaRPr b="1" sz="1300">
              <a:solidFill>
                <a:schemeClr val="dk1"/>
              </a:solidFill>
              <a:latin typeface="Halant"/>
              <a:ea typeface="Halant"/>
              <a:cs typeface="Halant"/>
              <a:sym typeface="Halant"/>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Which of the following is the main </a:t>
            </a:r>
            <a:endParaRPr sz="1100">
              <a:solidFill>
                <a:schemeClr val="dk1"/>
              </a:solidFill>
              <a:latin typeface="Inter"/>
              <a:ea typeface="Inter"/>
              <a:cs typeface="Inter"/>
              <a:sym typeface="Inter"/>
            </a:endParaRPr>
          </a:p>
          <a:p>
            <a:pPr indent="0" lvl="0" marL="457200" rtl="0" algn="l">
              <a:spcBef>
                <a:spcPts val="0"/>
              </a:spcBef>
              <a:spcAft>
                <a:spcPts val="0"/>
              </a:spcAft>
              <a:buNone/>
            </a:pPr>
            <a:r>
              <a:rPr lang="en" sz="1100">
                <a:solidFill>
                  <a:schemeClr val="dk1"/>
                </a:solidFill>
                <a:latin typeface="Inter"/>
                <a:ea typeface="Inter"/>
                <a:cs typeface="Inter"/>
                <a:sym typeface="Inter"/>
              </a:rPr>
              <a:t>topic of the story? </a:t>
            </a:r>
            <a:endParaRPr sz="1100">
              <a:solidFill>
                <a:schemeClr val="dk1"/>
              </a:solidFill>
              <a:latin typeface="Inter"/>
              <a:ea typeface="Inter"/>
              <a:cs typeface="Inter"/>
              <a:sym typeface="Inter"/>
            </a:endParaRPr>
          </a:p>
          <a:p>
            <a:pPr indent="0" lvl="0" marL="457200" rtl="0" algn="l">
              <a:spcBef>
                <a:spcPts val="0"/>
              </a:spcBef>
              <a:spcAft>
                <a:spcPts val="0"/>
              </a:spcAft>
              <a:buNone/>
            </a:pPr>
            <a:r>
              <a:rPr lang="en" sz="1100">
                <a:solidFill>
                  <a:schemeClr val="dk1"/>
                </a:solidFill>
                <a:latin typeface="Inter"/>
                <a:ea typeface="Inter"/>
                <a:cs typeface="Inter"/>
                <a:sym typeface="Inter"/>
              </a:rPr>
              <a:t>(Circle your answer)</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457200" lvl="0" marL="457200" rtl="0" algn="l">
              <a:lnSpc>
                <a:spcPct val="150000"/>
              </a:lnSpc>
              <a:spcBef>
                <a:spcPts val="0"/>
              </a:spcBef>
              <a:spcAft>
                <a:spcPts val="0"/>
              </a:spcAft>
              <a:buNone/>
            </a:pPr>
            <a:r>
              <a:rPr lang="en" sz="1100">
                <a:solidFill>
                  <a:schemeClr val="dk1"/>
                </a:solidFill>
                <a:latin typeface="Inter"/>
                <a:ea typeface="Inter"/>
                <a:cs typeface="Inter"/>
                <a:sym typeface="Inter"/>
              </a:rPr>
              <a:t>Creation of the World	</a:t>
            </a:r>
            <a:endParaRPr sz="1100">
              <a:solidFill>
                <a:schemeClr val="dk1"/>
              </a:solidFill>
              <a:latin typeface="Inter"/>
              <a:ea typeface="Inter"/>
              <a:cs typeface="Inter"/>
              <a:sym typeface="Inter"/>
            </a:endParaRPr>
          </a:p>
          <a:p>
            <a:pPr indent="457200" lvl="0" marL="457200" rtl="0" algn="l">
              <a:lnSpc>
                <a:spcPct val="150000"/>
              </a:lnSpc>
              <a:spcBef>
                <a:spcPts val="0"/>
              </a:spcBef>
              <a:spcAft>
                <a:spcPts val="0"/>
              </a:spcAft>
              <a:buNone/>
            </a:pPr>
            <a:r>
              <a:rPr lang="en" sz="1100">
                <a:solidFill>
                  <a:schemeClr val="dk1"/>
                </a:solidFill>
                <a:latin typeface="Inter"/>
                <a:ea typeface="Inter"/>
                <a:cs typeface="Inter"/>
                <a:sym typeface="Inter"/>
              </a:rPr>
              <a:t>Creation of the Earth’s Inhabitants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Actions of Culture Heroes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Moral Lessons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Other: ____________________________</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Who are the main characters of the story and what are they doing?</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happens in the story? Explain the order of events and the results of those events?</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categories or qualities are shown by the characters and events of the story? (Examples include day and night, past and present, perseverance, loyalty, etc)</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themes or lessons are depicted in the story? (Examples include benefits of cooperation, perils of greed, etc)</a:t>
            </a:r>
            <a:endParaRPr sz="1100">
              <a:solidFill>
                <a:schemeClr val="dk1"/>
              </a:solidFill>
              <a:latin typeface="Inter"/>
              <a:ea typeface="Inter"/>
              <a:cs typeface="Inter"/>
              <a:sym typeface="Inter"/>
            </a:endParaRPr>
          </a:p>
        </p:txBody>
      </p:sp>
      <p:pic>
        <p:nvPicPr>
          <p:cNvPr id="273" name="Google Shape;273;p30"/>
          <p:cNvPicPr preferRelativeResize="0"/>
          <p:nvPr/>
        </p:nvPicPr>
        <p:blipFill>
          <a:blip r:embed="rId6">
            <a:alphaModFix/>
          </a:blip>
          <a:stretch>
            <a:fillRect/>
          </a:stretch>
        </p:blipFill>
        <p:spPr>
          <a:xfrm>
            <a:off x="694375" y="1713072"/>
            <a:ext cx="1183725" cy="1183725"/>
          </a:xfrm>
          <a:prstGeom prst="rect">
            <a:avLst/>
          </a:prstGeom>
          <a:noFill/>
          <a:ln>
            <a:noFill/>
          </a:ln>
        </p:spPr>
      </p:pic>
      <p:sp>
        <p:nvSpPr>
          <p:cNvPr id="274" name="Google Shape;274;p30"/>
          <p:cNvSpPr txBox="1"/>
          <p:nvPr/>
        </p:nvSpPr>
        <p:spPr>
          <a:xfrm>
            <a:off x="1878100" y="1801384"/>
            <a:ext cx="5439000" cy="854700"/>
          </a:xfrm>
          <a:prstGeom prst="rect">
            <a:avLst/>
          </a:prstGeom>
          <a:noFill/>
          <a:ln>
            <a:noFill/>
          </a:ln>
        </p:spPr>
        <p:txBody>
          <a:bodyPr anchorCtr="0" anchor="t" bIns="116050" lIns="116050" spcFirstLastPara="1" rIns="116050" wrap="square" tIns="116050">
            <a:noAutofit/>
          </a:bodyPr>
          <a:lstStyle/>
          <a:p>
            <a:pPr indent="0" lvl="0" marL="0" rtl="0" algn="l">
              <a:spcBef>
                <a:spcPts val="0"/>
              </a:spcBef>
              <a:spcAft>
                <a:spcPts val="0"/>
              </a:spcAft>
              <a:buNone/>
            </a:pPr>
            <a:r>
              <a:rPr b="1" lang="en" sz="1300">
                <a:latin typeface="Halant"/>
                <a:ea typeface="Halant"/>
                <a:cs typeface="Halant"/>
                <a:sym typeface="Halant"/>
              </a:rPr>
              <a:t>Evaluating Evidence</a:t>
            </a:r>
            <a:endParaRPr b="1" sz="1300">
              <a:latin typeface="Halant"/>
              <a:ea typeface="Halant"/>
              <a:cs typeface="Halant"/>
              <a:sym typeface="Halant"/>
            </a:endParaRPr>
          </a:p>
          <a:p>
            <a:pPr indent="0" lvl="0" marL="0" rtl="0" algn="l">
              <a:spcBef>
                <a:spcPts val="0"/>
              </a:spcBef>
              <a:spcAft>
                <a:spcPts val="0"/>
              </a:spcAft>
              <a:buNone/>
            </a:pPr>
            <a:r>
              <a:t/>
            </a:r>
            <a:endParaRPr b="1" sz="1000">
              <a:latin typeface="Halant"/>
              <a:ea typeface="Halant"/>
              <a:cs typeface="Halant"/>
              <a:sym typeface="Halant"/>
            </a:endParaRPr>
          </a:p>
          <a:p>
            <a:pPr indent="0" lvl="0" marL="0" rtl="0" algn="l">
              <a:spcBef>
                <a:spcPts val="0"/>
              </a:spcBef>
              <a:spcAft>
                <a:spcPts val="0"/>
              </a:spcAft>
              <a:buNone/>
            </a:pPr>
            <a:r>
              <a:rPr lang="en" sz="1100">
                <a:solidFill>
                  <a:schemeClr val="dk1"/>
                </a:solidFill>
                <a:latin typeface="Inter"/>
                <a:ea typeface="Inter"/>
                <a:cs typeface="Inter"/>
                <a:sym typeface="Inter"/>
              </a:rPr>
              <a:t>Thinking historically means analyzing historical documents in order to make evidence-based claims about the past.</a:t>
            </a:r>
            <a:endParaRPr sz="1100">
              <a:latin typeface="Inter"/>
              <a:ea typeface="Inter"/>
              <a:cs typeface="Inter"/>
              <a:sym typeface="Inte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78" name="Shape 278"/>
        <p:cNvGrpSpPr/>
        <p:nvPr/>
      </p:nvGrpSpPr>
      <p:grpSpPr>
        <a:xfrm>
          <a:off x="0" y="0"/>
          <a:ext cx="0" cy="0"/>
          <a:chOff x="0" y="0"/>
          <a:chExt cx="0" cy="0"/>
        </a:xfrm>
      </p:grpSpPr>
      <p:pic>
        <p:nvPicPr>
          <p:cNvPr id="279" name="Google Shape;279;p31"/>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80" name="Google Shape;280;p31"/>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700">
                <a:latin typeface="Halant"/>
                <a:ea typeface="Halant"/>
                <a:cs typeface="Halant"/>
                <a:sym typeface="Halant"/>
              </a:rPr>
              <a:t>Evaluating Evidence</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2500">
                <a:latin typeface="Plus Jakarta Sans Medium"/>
                <a:ea typeface="Plus Jakarta Sans Medium"/>
                <a:cs typeface="Plus Jakarta Sans Medium"/>
                <a:sym typeface="Plus Jakarta Sans Medium"/>
              </a:rPr>
              <a:t>Indigenous Creation Stories: Cochiti</a:t>
            </a:r>
            <a:endParaRPr sz="1500">
              <a:solidFill>
                <a:srgbClr val="000000"/>
              </a:solidFill>
              <a:latin typeface="Plus Jakarta Sans Medium"/>
              <a:ea typeface="Plus Jakarta Sans Medium"/>
              <a:cs typeface="Plus Jakarta Sans Medium"/>
              <a:sym typeface="Plus Jakarta Sans Medium"/>
            </a:endParaRPr>
          </a:p>
        </p:txBody>
      </p:sp>
      <p:pic>
        <p:nvPicPr>
          <p:cNvPr id="281" name="Google Shape;281;p31"/>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282" name="Google Shape;282;p3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a:t>
            </a:r>
            <a:r>
              <a:rPr lang="en" sz="1100">
                <a:solidFill>
                  <a:srgbClr val="666666"/>
                </a:solidFill>
                <a:latin typeface="Inter"/>
                <a:ea typeface="Inter"/>
                <a:cs typeface="Inter"/>
                <a:sym typeface="Inter"/>
              </a:rPr>
              <a:t>2025</a:t>
            </a:r>
            <a:r>
              <a:rPr lang="en" sz="1100">
                <a:solidFill>
                  <a:srgbClr val="666666"/>
                </a:solidFill>
                <a:latin typeface="Inter"/>
                <a:ea typeface="Inter"/>
                <a:cs typeface="Inter"/>
                <a:sym typeface="Inter"/>
              </a:rPr>
              <a:t>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83" name="Google Shape;283;p31"/>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284" name="Google Shape;284;p31"/>
          <p:cNvGraphicFramePr/>
          <p:nvPr/>
        </p:nvGraphicFramePr>
        <p:xfrm>
          <a:off x="455300" y="2806875"/>
          <a:ext cx="3000000" cy="3000000"/>
        </p:xfrm>
        <a:graphic>
          <a:graphicData uri="http://schemas.openxmlformats.org/drawingml/2006/table">
            <a:tbl>
              <a:tblPr>
                <a:noFill/>
                <a:tableStyleId>{59952897-2EAB-497E-8CD0-B7CAED7C5D95}</a:tableStyleId>
              </a:tblPr>
              <a:tblGrid>
                <a:gridCol w="1372350"/>
                <a:gridCol w="1372350"/>
                <a:gridCol w="1372350"/>
                <a:gridCol w="1372350"/>
                <a:gridCol w="1372350"/>
              </a:tblGrid>
              <a:tr h="4157425">
                <a:tc gridSpan="5">
                  <a:txBody>
                    <a:bodyPr/>
                    <a:lstStyle/>
                    <a:p>
                      <a:pPr indent="0" lvl="0" marL="0" rtl="0" algn="l">
                        <a:spcBef>
                          <a:spcPts val="0"/>
                        </a:spcBef>
                        <a:spcAft>
                          <a:spcPts val="0"/>
                        </a:spcAft>
                        <a:buNone/>
                      </a:pPr>
                      <a:r>
                        <a:rPr b="1" lang="en" sz="1300">
                          <a:latin typeface="Halant"/>
                          <a:ea typeface="Halant"/>
                          <a:cs typeface="Halant"/>
                          <a:sym typeface="Halant"/>
                        </a:rPr>
                        <a:t>Kotcinmanyako Scatters the Stars</a:t>
                      </a:r>
                      <a:r>
                        <a:rPr b="1" lang="en" sz="1300">
                          <a:latin typeface="Halant"/>
                          <a:ea typeface="Halant"/>
                          <a:cs typeface="Halant"/>
                          <a:sym typeface="Halant"/>
                        </a:rPr>
                        <a:t> (</a:t>
                      </a:r>
                      <a:r>
                        <a:rPr b="1" lang="en" sz="1300">
                          <a:latin typeface="Halant"/>
                          <a:ea typeface="Halant"/>
                          <a:cs typeface="Halant"/>
                          <a:sym typeface="Halant"/>
                        </a:rPr>
                        <a:t>Cochiti) </a:t>
                      </a:r>
                      <a:r>
                        <a:rPr b="1" lang="en" sz="1300" u="sng">
                          <a:solidFill>
                            <a:schemeClr val="hlink"/>
                          </a:solidFill>
                          <a:latin typeface="Halant"/>
                          <a:ea typeface="Halant"/>
                          <a:cs typeface="Halant"/>
                          <a:sym typeface="Halant"/>
                          <a:hlinkClick r:id="rId5"/>
                        </a:rPr>
                        <a:t>Click for audio reading.</a:t>
                      </a:r>
                      <a:endParaRPr b="1" sz="1300">
                        <a:latin typeface="Halant"/>
                        <a:ea typeface="Halant"/>
                        <a:cs typeface="Halant"/>
                        <a:sym typeface="Halant"/>
                      </a:endParaRPr>
                    </a:p>
                    <a:p>
                      <a:pPr indent="0" lvl="0" marL="0" marR="495300" rtl="0" algn="l">
                        <a:lnSpc>
                          <a:spcPct val="100000"/>
                        </a:lnSpc>
                        <a:spcBef>
                          <a:spcPts val="1100"/>
                        </a:spcBef>
                        <a:spcAft>
                          <a:spcPts val="0"/>
                        </a:spcAft>
                        <a:buNone/>
                      </a:pPr>
                      <a:r>
                        <a:rPr lang="en" sz="1100">
                          <a:solidFill>
                            <a:schemeClr val="dk1"/>
                          </a:solidFill>
                          <a:latin typeface="Inter"/>
                          <a:ea typeface="Inter"/>
                          <a:cs typeface="Inter"/>
                          <a:sym typeface="Inter"/>
                        </a:rPr>
                        <a:t>Long, long ago, when everything began to live again after the flood, people came out (from Shipap) in the North. Our mother told the different peoples that they were brothers, and there was no separation between them. As they started south, a little girl was left behind. Our Mother called, “Kotcimanyako, come here,” and she gave here a little bag made of white hand-woven cotton to carry on her back. “Do not unwrap what is in this bag no matter what happens.” She promised she would keep it wrapped carefully. Kotcimanyako started off. “Be careful, little daughter; do not unwrap what is in your bag.” Again she promised not to uncover it. She did not know what she was carrying. As she went along she began to wonder why she couldn’t unwrap her bundle, why she was strictly forbidden to peek into it. At last Kotcimanyako thought she would peep in and see what she was carrying. She stopped. She put her bundle on the ground and stooped over. She came to the last knot. It was overflowing. She didn’t know what it was. She was frightened and tried to put them back in the bundle, but they all flew out into the sky and scattered all over the heave. They were all to have different names, and be put in special places, but now they were scattered. A few she succeeded in getting back into her bag, and when she came to the end of her journey, she unwrapped the few stars she still had in her bag and they were put in their right places. For this reason we know only a few stars by name: The Sling Shot Stars, the Pot-rest Stars, The Shield Stars (Dipper), and a few others— those are the only ones we have names for.</a:t>
                      </a:r>
                      <a:endParaRPr sz="1100">
                        <a:solidFill>
                          <a:schemeClr val="dk1"/>
                        </a:solidFill>
                        <a:latin typeface="Inter"/>
                        <a:ea typeface="Inter"/>
                        <a:cs typeface="Inter"/>
                        <a:sym typeface="Inter"/>
                      </a:endParaRPr>
                    </a:p>
                    <a:p>
                      <a:pPr indent="0" lvl="0" marL="0" marR="495300" rtl="0" algn="l">
                        <a:lnSpc>
                          <a:spcPct val="100000"/>
                        </a:lnSpc>
                        <a:spcBef>
                          <a:spcPts val="1100"/>
                        </a:spcBef>
                        <a:spcAft>
                          <a:spcPts val="0"/>
                        </a:spcAft>
                        <a:buNone/>
                      </a:pPr>
                      <a:r>
                        <a:t/>
                      </a:r>
                      <a:endParaRPr sz="1100">
                        <a:solidFill>
                          <a:schemeClr val="dk1"/>
                        </a:solidFill>
                        <a:latin typeface="Inter"/>
                        <a:ea typeface="Inter"/>
                        <a:cs typeface="Inter"/>
                        <a:sym typeface="Inter"/>
                      </a:endParaRPr>
                    </a:p>
                    <a:p>
                      <a:pPr indent="0" lvl="0" marL="0" marR="495300" rtl="0" algn="l">
                        <a:lnSpc>
                          <a:spcPct val="100000"/>
                        </a:lnSpc>
                        <a:spcBef>
                          <a:spcPts val="1100"/>
                        </a:spcBef>
                        <a:spcAft>
                          <a:spcPts val="0"/>
                        </a:spcAft>
                        <a:buNone/>
                      </a:pPr>
                      <a:r>
                        <a:rPr lang="en" sz="1100">
                          <a:solidFill>
                            <a:schemeClr val="dk1"/>
                          </a:solidFill>
                          <a:latin typeface="Inter"/>
                          <a:ea typeface="Inter"/>
                          <a:cs typeface="Inter"/>
                          <a:sym typeface="Inter"/>
                        </a:rPr>
                        <a:t>Source: Ruth Benedict, Tales of the Cochiti Indians, 1931.</a:t>
                      </a:r>
                      <a:endParaRPr sz="1100">
                        <a:solidFill>
                          <a:schemeClr val="dk1"/>
                        </a:solidFill>
                        <a:latin typeface="Inter"/>
                        <a:ea typeface="Inter"/>
                        <a:cs typeface="Inter"/>
                        <a:sym typeface="Inter"/>
                      </a:endParaRPr>
                    </a:p>
                  </a:txBody>
                  <a:tcPr marT="91425" marB="91425" marR="91425" marL="91425"/>
                </a:tc>
                <a:tc hMerge="1"/>
                <a:tc hMerge="1"/>
                <a:tc hMerge="1"/>
                <a:tc hMerge="1"/>
              </a:tr>
            </a:tbl>
          </a:graphicData>
        </a:graphic>
      </p:graphicFrame>
      <p:pic>
        <p:nvPicPr>
          <p:cNvPr id="285" name="Google Shape;285;p31"/>
          <p:cNvPicPr preferRelativeResize="0"/>
          <p:nvPr/>
        </p:nvPicPr>
        <p:blipFill>
          <a:blip r:embed="rId6">
            <a:alphaModFix/>
          </a:blip>
          <a:stretch>
            <a:fillRect/>
          </a:stretch>
        </p:blipFill>
        <p:spPr>
          <a:xfrm>
            <a:off x="694375" y="1713072"/>
            <a:ext cx="1183725" cy="1183725"/>
          </a:xfrm>
          <a:prstGeom prst="rect">
            <a:avLst/>
          </a:prstGeom>
          <a:noFill/>
          <a:ln>
            <a:noFill/>
          </a:ln>
        </p:spPr>
      </p:pic>
      <p:sp>
        <p:nvSpPr>
          <p:cNvPr id="286" name="Google Shape;286;p31"/>
          <p:cNvSpPr txBox="1"/>
          <p:nvPr/>
        </p:nvSpPr>
        <p:spPr>
          <a:xfrm>
            <a:off x="1878100" y="1801384"/>
            <a:ext cx="5439000" cy="854700"/>
          </a:xfrm>
          <a:prstGeom prst="rect">
            <a:avLst/>
          </a:prstGeom>
          <a:noFill/>
          <a:ln>
            <a:noFill/>
          </a:ln>
        </p:spPr>
        <p:txBody>
          <a:bodyPr anchorCtr="0" anchor="t" bIns="116050" lIns="116050" spcFirstLastPara="1" rIns="116050" wrap="square" tIns="116050">
            <a:noAutofit/>
          </a:bodyPr>
          <a:lstStyle/>
          <a:p>
            <a:pPr indent="0" lvl="0" marL="0" rtl="0" algn="l">
              <a:spcBef>
                <a:spcPts val="0"/>
              </a:spcBef>
              <a:spcAft>
                <a:spcPts val="0"/>
              </a:spcAft>
              <a:buNone/>
            </a:pPr>
            <a:r>
              <a:rPr b="1" lang="en" sz="1300">
                <a:latin typeface="Halant"/>
                <a:ea typeface="Halant"/>
                <a:cs typeface="Halant"/>
                <a:sym typeface="Halant"/>
              </a:rPr>
              <a:t>Evaluating Evidence</a:t>
            </a:r>
            <a:endParaRPr b="1" sz="1300">
              <a:latin typeface="Halant"/>
              <a:ea typeface="Halant"/>
              <a:cs typeface="Halant"/>
              <a:sym typeface="Halant"/>
            </a:endParaRPr>
          </a:p>
          <a:p>
            <a:pPr indent="0" lvl="0" marL="0" rtl="0" algn="l">
              <a:spcBef>
                <a:spcPts val="0"/>
              </a:spcBef>
              <a:spcAft>
                <a:spcPts val="0"/>
              </a:spcAft>
              <a:buNone/>
            </a:pPr>
            <a:r>
              <a:t/>
            </a:r>
            <a:endParaRPr b="1" sz="1000">
              <a:latin typeface="Halant"/>
              <a:ea typeface="Halant"/>
              <a:cs typeface="Halant"/>
              <a:sym typeface="Halant"/>
            </a:endParaRPr>
          </a:p>
          <a:p>
            <a:pPr indent="0" lvl="0" marL="0" rtl="0" algn="l">
              <a:spcBef>
                <a:spcPts val="0"/>
              </a:spcBef>
              <a:spcAft>
                <a:spcPts val="0"/>
              </a:spcAft>
              <a:buNone/>
            </a:pPr>
            <a:r>
              <a:rPr lang="en" sz="1100">
                <a:solidFill>
                  <a:schemeClr val="dk1"/>
                </a:solidFill>
                <a:latin typeface="Inter"/>
                <a:ea typeface="Inter"/>
                <a:cs typeface="Inter"/>
                <a:sym typeface="Inter"/>
              </a:rPr>
              <a:t>Thinking historically means analyzing historical documents in order to make evidence-based claims about the past.</a:t>
            </a:r>
            <a:endParaRPr sz="1100">
              <a:latin typeface="Inter"/>
              <a:ea typeface="Inter"/>
              <a:cs typeface="Inter"/>
              <a:sym typeface="Inte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65" name="Shape 65"/>
        <p:cNvGrpSpPr/>
        <p:nvPr/>
      </p:nvGrpSpPr>
      <p:grpSpPr>
        <a:xfrm>
          <a:off x="0" y="0"/>
          <a:ext cx="0" cy="0"/>
          <a:chOff x="0" y="0"/>
          <a:chExt cx="0" cy="0"/>
        </a:xfrm>
      </p:grpSpPr>
      <p:pic>
        <p:nvPicPr>
          <p:cNvPr id="66" name="Google Shape;66;p1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67" name="Google Shape;67;p14"/>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700">
                <a:latin typeface="Halant"/>
                <a:ea typeface="Halant"/>
                <a:cs typeface="Halant"/>
                <a:sym typeface="Halant"/>
              </a:rPr>
              <a:t>Evaluating Evidence</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2500">
                <a:latin typeface="Plus Jakarta Sans Medium"/>
                <a:ea typeface="Plus Jakarta Sans Medium"/>
                <a:cs typeface="Plus Jakarta Sans Medium"/>
                <a:sym typeface="Plus Jakarta Sans Medium"/>
              </a:rPr>
              <a:t>Indigenous Creation Stories: Osage</a:t>
            </a:r>
            <a:endParaRPr sz="1500">
              <a:solidFill>
                <a:srgbClr val="000000"/>
              </a:solidFill>
              <a:latin typeface="Plus Jakarta Sans Medium"/>
              <a:ea typeface="Plus Jakarta Sans Medium"/>
              <a:cs typeface="Plus Jakarta Sans Medium"/>
              <a:sym typeface="Plus Jakarta Sans Medium"/>
            </a:endParaRPr>
          </a:p>
        </p:txBody>
      </p:sp>
      <p:pic>
        <p:nvPicPr>
          <p:cNvPr id="68" name="Google Shape;68;p14"/>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69" name="Google Shape;69;p1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a:t>
            </a:r>
            <a:r>
              <a:rPr lang="en" sz="1100">
                <a:solidFill>
                  <a:srgbClr val="666666"/>
                </a:solidFill>
                <a:latin typeface="Inter"/>
                <a:ea typeface="Inter"/>
                <a:cs typeface="Inter"/>
                <a:sym typeface="Inter"/>
              </a:rPr>
              <a:t>2025</a:t>
            </a:r>
            <a:r>
              <a:rPr lang="en" sz="1100">
                <a:solidFill>
                  <a:srgbClr val="666666"/>
                </a:solidFill>
                <a:latin typeface="Inter"/>
                <a:ea typeface="Inter"/>
                <a:cs typeface="Inter"/>
                <a:sym typeface="Inter"/>
              </a:rPr>
              <a:t>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70" name="Google Shape;70;p1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71" name="Google Shape;71;p14"/>
          <p:cNvPicPr preferRelativeResize="0"/>
          <p:nvPr/>
        </p:nvPicPr>
        <p:blipFill rotWithShape="1">
          <a:blip r:embed="rId5">
            <a:alphaModFix/>
          </a:blip>
          <a:srcRect b="8994" l="18969" r="19443" t="21546"/>
          <a:stretch/>
        </p:blipFill>
        <p:spPr>
          <a:xfrm>
            <a:off x="3807900" y="2755900"/>
            <a:ext cx="3298847" cy="2479662"/>
          </a:xfrm>
          <a:prstGeom prst="rect">
            <a:avLst/>
          </a:prstGeom>
          <a:noFill/>
          <a:ln>
            <a:noFill/>
          </a:ln>
        </p:spPr>
      </p:pic>
      <p:sp>
        <p:nvSpPr>
          <p:cNvPr id="72" name="Google Shape;72;p14"/>
          <p:cNvSpPr txBox="1"/>
          <p:nvPr/>
        </p:nvSpPr>
        <p:spPr>
          <a:xfrm>
            <a:off x="436375" y="3949875"/>
            <a:ext cx="6880800" cy="5379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300">
                <a:solidFill>
                  <a:schemeClr val="dk1"/>
                </a:solidFill>
                <a:latin typeface="Halant"/>
                <a:ea typeface="Halant"/>
                <a:cs typeface="Halant"/>
                <a:sym typeface="Halant"/>
              </a:rPr>
              <a:t>Questions:</a:t>
            </a:r>
            <a:endParaRPr b="1" sz="1300">
              <a:solidFill>
                <a:schemeClr val="dk1"/>
              </a:solidFill>
              <a:latin typeface="Halant"/>
              <a:ea typeface="Halant"/>
              <a:cs typeface="Halant"/>
              <a:sym typeface="Halant"/>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Which of the following is the main </a:t>
            </a:r>
            <a:endParaRPr sz="1100">
              <a:solidFill>
                <a:schemeClr val="dk1"/>
              </a:solidFill>
              <a:latin typeface="Inter"/>
              <a:ea typeface="Inter"/>
              <a:cs typeface="Inter"/>
              <a:sym typeface="Inter"/>
            </a:endParaRPr>
          </a:p>
          <a:p>
            <a:pPr indent="0" lvl="0" marL="457200" rtl="0" algn="l">
              <a:spcBef>
                <a:spcPts val="0"/>
              </a:spcBef>
              <a:spcAft>
                <a:spcPts val="0"/>
              </a:spcAft>
              <a:buNone/>
            </a:pPr>
            <a:r>
              <a:rPr lang="en" sz="1100">
                <a:solidFill>
                  <a:schemeClr val="dk1"/>
                </a:solidFill>
                <a:latin typeface="Inter"/>
                <a:ea typeface="Inter"/>
                <a:cs typeface="Inter"/>
                <a:sym typeface="Inter"/>
              </a:rPr>
              <a:t>topic of the story? </a:t>
            </a:r>
            <a:endParaRPr sz="1100">
              <a:solidFill>
                <a:schemeClr val="dk1"/>
              </a:solidFill>
              <a:latin typeface="Inter"/>
              <a:ea typeface="Inter"/>
              <a:cs typeface="Inter"/>
              <a:sym typeface="Inter"/>
            </a:endParaRPr>
          </a:p>
          <a:p>
            <a:pPr indent="0" lvl="0" marL="457200" rtl="0" algn="l">
              <a:spcBef>
                <a:spcPts val="0"/>
              </a:spcBef>
              <a:spcAft>
                <a:spcPts val="0"/>
              </a:spcAft>
              <a:buNone/>
            </a:pPr>
            <a:r>
              <a:rPr lang="en" sz="1100">
                <a:solidFill>
                  <a:schemeClr val="dk1"/>
                </a:solidFill>
                <a:latin typeface="Inter"/>
                <a:ea typeface="Inter"/>
                <a:cs typeface="Inter"/>
                <a:sym typeface="Inter"/>
              </a:rPr>
              <a:t>(Circle your answer)</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457200" lvl="0" marL="457200" rtl="0" algn="l">
              <a:lnSpc>
                <a:spcPct val="150000"/>
              </a:lnSpc>
              <a:spcBef>
                <a:spcPts val="0"/>
              </a:spcBef>
              <a:spcAft>
                <a:spcPts val="0"/>
              </a:spcAft>
              <a:buNone/>
            </a:pPr>
            <a:r>
              <a:rPr lang="en" sz="1100">
                <a:solidFill>
                  <a:schemeClr val="dk1"/>
                </a:solidFill>
                <a:latin typeface="Inter"/>
                <a:ea typeface="Inter"/>
                <a:cs typeface="Inter"/>
                <a:sym typeface="Inter"/>
              </a:rPr>
              <a:t>Creation of the World	</a:t>
            </a:r>
            <a:endParaRPr sz="1100">
              <a:solidFill>
                <a:schemeClr val="dk1"/>
              </a:solidFill>
              <a:latin typeface="Inter"/>
              <a:ea typeface="Inter"/>
              <a:cs typeface="Inter"/>
              <a:sym typeface="Inter"/>
            </a:endParaRPr>
          </a:p>
          <a:p>
            <a:pPr indent="457200" lvl="0" marL="457200" rtl="0" algn="l">
              <a:lnSpc>
                <a:spcPct val="150000"/>
              </a:lnSpc>
              <a:spcBef>
                <a:spcPts val="0"/>
              </a:spcBef>
              <a:spcAft>
                <a:spcPts val="0"/>
              </a:spcAft>
              <a:buNone/>
            </a:pPr>
            <a:r>
              <a:rPr lang="en" sz="1100">
                <a:solidFill>
                  <a:schemeClr val="dk1"/>
                </a:solidFill>
                <a:latin typeface="Inter"/>
                <a:ea typeface="Inter"/>
                <a:cs typeface="Inter"/>
                <a:sym typeface="Inter"/>
              </a:rPr>
              <a:t>Creation of the Earth’s Inhabitants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Actions of Culture Heroes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Moral Lessons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Other: ____________________________</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Who are the main characters of the story and what are they doing?</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happens in the story? Explain the order of events and the results of those events?</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categories or qualities are shown by the characters and events of the story? (Examples include day and night, past and present, perseverance, loyalty, etc)</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themes or lessons are depicted in the story? (Examples include benefits of cooperation, perils of greed, etc)</a:t>
            </a:r>
            <a:endParaRPr sz="1100">
              <a:solidFill>
                <a:schemeClr val="dk1"/>
              </a:solidFill>
              <a:latin typeface="Inter"/>
              <a:ea typeface="Inter"/>
              <a:cs typeface="Inter"/>
              <a:sym typeface="Inter"/>
            </a:endParaRPr>
          </a:p>
        </p:txBody>
      </p:sp>
      <p:pic>
        <p:nvPicPr>
          <p:cNvPr id="73" name="Google Shape;73;p14"/>
          <p:cNvPicPr preferRelativeResize="0"/>
          <p:nvPr/>
        </p:nvPicPr>
        <p:blipFill>
          <a:blip r:embed="rId6">
            <a:alphaModFix/>
          </a:blip>
          <a:stretch>
            <a:fillRect/>
          </a:stretch>
        </p:blipFill>
        <p:spPr>
          <a:xfrm>
            <a:off x="694375" y="1713072"/>
            <a:ext cx="1183725" cy="1183725"/>
          </a:xfrm>
          <a:prstGeom prst="rect">
            <a:avLst/>
          </a:prstGeom>
          <a:noFill/>
          <a:ln>
            <a:noFill/>
          </a:ln>
        </p:spPr>
      </p:pic>
      <p:sp>
        <p:nvSpPr>
          <p:cNvPr id="74" name="Google Shape;74;p14"/>
          <p:cNvSpPr txBox="1"/>
          <p:nvPr/>
        </p:nvSpPr>
        <p:spPr>
          <a:xfrm>
            <a:off x="1878100" y="1801384"/>
            <a:ext cx="5439000" cy="854700"/>
          </a:xfrm>
          <a:prstGeom prst="rect">
            <a:avLst/>
          </a:prstGeom>
          <a:noFill/>
          <a:ln>
            <a:noFill/>
          </a:ln>
        </p:spPr>
        <p:txBody>
          <a:bodyPr anchorCtr="0" anchor="t" bIns="116050" lIns="116050" spcFirstLastPara="1" rIns="116050" wrap="square" tIns="116050">
            <a:noAutofit/>
          </a:bodyPr>
          <a:lstStyle/>
          <a:p>
            <a:pPr indent="0" lvl="0" marL="0" rtl="0" algn="l">
              <a:spcBef>
                <a:spcPts val="0"/>
              </a:spcBef>
              <a:spcAft>
                <a:spcPts val="0"/>
              </a:spcAft>
              <a:buNone/>
            </a:pPr>
            <a:r>
              <a:rPr b="1" lang="en" sz="1300">
                <a:latin typeface="Halant"/>
                <a:ea typeface="Halant"/>
                <a:cs typeface="Halant"/>
                <a:sym typeface="Halant"/>
              </a:rPr>
              <a:t>Evaluating Evidence</a:t>
            </a:r>
            <a:endParaRPr b="1" sz="1300">
              <a:latin typeface="Halant"/>
              <a:ea typeface="Halant"/>
              <a:cs typeface="Halant"/>
              <a:sym typeface="Halant"/>
            </a:endParaRPr>
          </a:p>
          <a:p>
            <a:pPr indent="0" lvl="0" marL="0" rtl="0" algn="l">
              <a:spcBef>
                <a:spcPts val="0"/>
              </a:spcBef>
              <a:spcAft>
                <a:spcPts val="0"/>
              </a:spcAft>
              <a:buNone/>
            </a:pPr>
            <a:r>
              <a:t/>
            </a:r>
            <a:endParaRPr b="1" sz="1000">
              <a:latin typeface="Halant"/>
              <a:ea typeface="Halant"/>
              <a:cs typeface="Halant"/>
              <a:sym typeface="Halant"/>
            </a:endParaRPr>
          </a:p>
          <a:p>
            <a:pPr indent="0" lvl="0" marL="0" rtl="0" algn="l">
              <a:spcBef>
                <a:spcPts val="0"/>
              </a:spcBef>
              <a:spcAft>
                <a:spcPts val="0"/>
              </a:spcAft>
              <a:buNone/>
            </a:pPr>
            <a:r>
              <a:rPr lang="en" sz="1100">
                <a:solidFill>
                  <a:schemeClr val="dk1"/>
                </a:solidFill>
                <a:latin typeface="Inter"/>
                <a:ea typeface="Inter"/>
                <a:cs typeface="Inter"/>
                <a:sym typeface="Inter"/>
              </a:rPr>
              <a:t>Thinking historically means analyzing historical documents in order to make evidence-based claims about the past.</a:t>
            </a:r>
            <a:endParaRPr sz="1100">
              <a:latin typeface="Inter"/>
              <a:ea typeface="Inter"/>
              <a:cs typeface="Inter"/>
              <a:sym typeface="Inte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90" name="Shape 290"/>
        <p:cNvGrpSpPr/>
        <p:nvPr/>
      </p:nvGrpSpPr>
      <p:grpSpPr>
        <a:xfrm>
          <a:off x="0" y="0"/>
          <a:ext cx="0" cy="0"/>
          <a:chOff x="0" y="0"/>
          <a:chExt cx="0" cy="0"/>
        </a:xfrm>
      </p:grpSpPr>
      <p:pic>
        <p:nvPicPr>
          <p:cNvPr id="291" name="Google Shape;291;p32"/>
          <p:cNvPicPr preferRelativeResize="0"/>
          <p:nvPr/>
        </p:nvPicPr>
        <p:blipFill rotWithShape="1">
          <a:blip r:embed="rId3">
            <a:alphaModFix/>
          </a:blip>
          <a:srcRect b="24873" l="39626" r="15642" t="35227"/>
          <a:stretch/>
        </p:blipFill>
        <p:spPr>
          <a:xfrm>
            <a:off x="3407950" y="2656075"/>
            <a:ext cx="3954877" cy="2351250"/>
          </a:xfrm>
          <a:prstGeom prst="rect">
            <a:avLst/>
          </a:prstGeom>
          <a:noFill/>
          <a:ln>
            <a:noFill/>
          </a:ln>
        </p:spPr>
      </p:pic>
      <p:pic>
        <p:nvPicPr>
          <p:cNvPr id="292" name="Google Shape;292;p32"/>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293" name="Google Shape;293;p32"/>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700">
                <a:latin typeface="Halant"/>
                <a:ea typeface="Halant"/>
                <a:cs typeface="Halant"/>
                <a:sym typeface="Halant"/>
              </a:rPr>
              <a:t>Evaluating Evidence</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2500">
                <a:latin typeface="Plus Jakarta Sans Medium"/>
                <a:ea typeface="Plus Jakarta Sans Medium"/>
                <a:cs typeface="Plus Jakarta Sans Medium"/>
                <a:sym typeface="Plus Jakarta Sans Medium"/>
              </a:rPr>
              <a:t>Indigenous Creation Stories: Cochiti</a:t>
            </a:r>
            <a:endParaRPr sz="1500">
              <a:solidFill>
                <a:srgbClr val="000000"/>
              </a:solidFill>
              <a:latin typeface="Plus Jakarta Sans Medium"/>
              <a:ea typeface="Plus Jakarta Sans Medium"/>
              <a:cs typeface="Plus Jakarta Sans Medium"/>
              <a:sym typeface="Plus Jakarta Sans Medium"/>
            </a:endParaRPr>
          </a:p>
        </p:txBody>
      </p:sp>
      <p:pic>
        <p:nvPicPr>
          <p:cNvPr id="294" name="Google Shape;294;p32"/>
          <p:cNvPicPr preferRelativeResize="0"/>
          <p:nvPr/>
        </p:nvPicPr>
        <p:blipFill>
          <a:blip r:embed="rId5">
            <a:alphaModFix/>
          </a:blip>
          <a:stretch>
            <a:fillRect/>
          </a:stretch>
        </p:blipFill>
        <p:spPr>
          <a:xfrm>
            <a:off x="216272" y="230997"/>
            <a:ext cx="1056536" cy="438114"/>
          </a:xfrm>
          <a:prstGeom prst="rect">
            <a:avLst/>
          </a:prstGeom>
          <a:noFill/>
          <a:ln>
            <a:noFill/>
          </a:ln>
        </p:spPr>
      </p:pic>
      <p:sp>
        <p:nvSpPr>
          <p:cNvPr id="295" name="Google Shape;295;p32"/>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a:t>
            </a:r>
            <a:r>
              <a:rPr lang="en" sz="1100">
                <a:solidFill>
                  <a:srgbClr val="666666"/>
                </a:solidFill>
                <a:latin typeface="Inter"/>
                <a:ea typeface="Inter"/>
                <a:cs typeface="Inter"/>
                <a:sym typeface="Inter"/>
              </a:rPr>
              <a:t>2025</a:t>
            </a:r>
            <a:r>
              <a:rPr lang="en" sz="1100">
                <a:solidFill>
                  <a:srgbClr val="666666"/>
                </a:solidFill>
                <a:latin typeface="Inter"/>
                <a:ea typeface="Inter"/>
                <a:cs typeface="Inter"/>
                <a:sym typeface="Inter"/>
              </a:rPr>
              <a:t>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96" name="Google Shape;296;p32"/>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297" name="Google Shape;297;p32"/>
          <p:cNvSpPr txBox="1"/>
          <p:nvPr/>
        </p:nvSpPr>
        <p:spPr>
          <a:xfrm>
            <a:off x="436375" y="3949875"/>
            <a:ext cx="6880800" cy="5379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300">
                <a:solidFill>
                  <a:schemeClr val="dk1"/>
                </a:solidFill>
                <a:latin typeface="Halant"/>
                <a:ea typeface="Halant"/>
                <a:cs typeface="Halant"/>
                <a:sym typeface="Halant"/>
              </a:rPr>
              <a:t>Questions:</a:t>
            </a:r>
            <a:endParaRPr b="1" sz="1300">
              <a:solidFill>
                <a:schemeClr val="dk1"/>
              </a:solidFill>
              <a:latin typeface="Halant"/>
              <a:ea typeface="Halant"/>
              <a:cs typeface="Halant"/>
              <a:sym typeface="Halant"/>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Which of the following is the main </a:t>
            </a:r>
            <a:endParaRPr sz="1100">
              <a:solidFill>
                <a:schemeClr val="dk1"/>
              </a:solidFill>
              <a:latin typeface="Inter"/>
              <a:ea typeface="Inter"/>
              <a:cs typeface="Inter"/>
              <a:sym typeface="Inter"/>
            </a:endParaRPr>
          </a:p>
          <a:p>
            <a:pPr indent="0" lvl="0" marL="457200" rtl="0" algn="l">
              <a:spcBef>
                <a:spcPts val="0"/>
              </a:spcBef>
              <a:spcAft>
                <a:spcPts val="0"/>
              </a:spcAft>
              <a:buNone/>
            </a:pPr>
            <a:r>
              <a:rPr lang="en" sz="1100">
                <a:solidFill>
                  <a:schemeClr val="dk1"/>
                </a:solidFill>
                <a:latin typeface="Inter"/>
                <a:ea typeface="Inter"/>
                <a:cs typeface="Inter"/>
                <a:sym typeface="Inter"/>
              </a:rPr>
              <a:t>topic of the story? </a:t>
            </a:r>
            <a:endParaRPr sz="1100">
              <a:solidFill>
                <a:schemeClr val="dk1"/>
              </a:solidFill>
              <a:latin typeface="Inter"/>
              <a:ea typeface="Inter"/>
              <a:cs typeface="Inter"/>
              <a:sym typeface="Inter"/>
            </a:endParaRPr>
          </a:p>
          <a:p>
            <a:pPr indent="0" lvl="0" marL="457200" rtl="0" algn="l">
              <a:spcBef>
                <a:spcPts val="0"/>
              </a:spcBef>
              <a:spcAft>
                <a:spcPts val="0"/>
              </a:spcAft>
              <a:buNone/>
            </a:pPr>
            <a:r>
              <a:rPr lang="en" sz="1100">
                <a:solidFill>
                  <a:schemeClr val="dk1"/>
                </a:solidFill>
                <a:latin typeface="Inter"/>
                <a:ea typeface="Inter"/>
                <a:cs typeface="Inter"/>
                <a:sym typeface="Inter"/>
              </a:rPr>
              <a:t>(Circle your answer)</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457200" lvl="0" marL="457200" rtl="0" algn="l">
              <a:lnSpc>
                <a:spcPct val="150000"/>
              </a:lnSpc>
              <a:spcBef>
                <a:spcPts val="0"/>
              </a:spcBef>
              <a:spcAft>
                <a:spcPts val="0"/>
              </a:spcAft>
              <a:buNone/>
            </a:pPr>
            <a:r>
              <a:rPr lang="en" sz="1100">
                <a:solidFill>
                  <a:schemeClr val="dk1"/>
                </a:solidFill>
                <a:latin typeface="Inter"/>
                <a:ea typeface="Inter"/>
                <a:cs typeface="Inter"/>
                <a:sym typeface="Inter"/>
              </a:rPr>
              <a:t>Creation of the World	</a:t>
            </a:r>
            <a:endParaRPr sz="1100">
              <a:solidFill>
                <a:schemeClr val="dk1"/>
              </a:solidFill>
              <a:latin typeface="Inter"/>
              <a:ea typeface="Inter"/>
              <a:cs typeface="Inter"/>
              <a:sym typeface="Inter"/>
            </a:endParaRPr>
          </a:p>
          <a:p>
            <a:pPr indent="457200" lvl="0" marL="457200" rtl="0" algn="l">
              <a:lnSpc>
                <a:spcPct val="150000"/>
              </a:lnSpc>
              <a:spcBef>
                <a:spcPts val="0"/>
              </a:spcBef>
              <a:spcAft>
                <a:spcPts val="0"/>
              </a:spcAft>
              <a:buNone/>
            </a:pPr>
            <a:r>
              <a:rPr lang="en" sz="1100">
                <a:solidFill>
                  <a:schemeClr val="dk1"/>
                </a:solidFill>
                <a:latin typeface="Inter"/>
                <a:ea typeface="Inter"/>
                <a:cs typeface="Inter"/>
                <a:sym typeface="Inter"/>
              </a:rPr>
              <a:t>Creation of the Earth’s Inhabitants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Actions of Culture Heroes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Moral Lessons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Other: ____________________________</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Who are the main characters of the story and what are they doing?</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happens in the story? Explain the order of events and the results of those events?</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categories or qualities are shown by the characters and events of the story? (Examples include day and night, past and present, perseverance, loyalty, etc)</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themes or lessons are depicted in the story? (Examples include benefits of cooperation, perils of greed, etc)</a:t>
            </a:r>
            <a:endParaRPr sz="1100">
              <a:solidFill>
                <a:schemeClr val="dk1"/>
              </a:solidFill>
              <a:latin typeface="Inter"/>
              <a:ea typeface="Inter"/>
              <a:cs typeface="Inter"/>
              <a:sym typeface="Inter"/>
            </a:endParaRPr>
          </a:p>
        </p:txBody>
      </p:sp>
      <p:pic>
        <p:nvPicPr>
          <p:cNvPr id="298" name="Google Shape;298;p32"/>
          <p:cNvPicPr preferRelativeResize="0"/>
          <p:nvPr/>
        </p:nvPicPr>
        <p:blipFill>
          <a:blip r:embed="rId6">
            <a:alphaModFix/>
          </a:blip>
          <a:stretch>
            <a:fillRect/>
          </a:stretch>
        </p:blipFill>
        <p:spPr>
          <a:xfrm>
            <a:off x="694375" y="1713072"/>
            <a:ext cx="1183725" cy="1183725"/>
          </a:xfrm>
          <a:prstGeom prst="rect">
            <a:avLst/>
          </a:prstGeom>
          <a:noFill/>
          <a:ln>
            <a:noFill/>
          </a:ln>
        </p:spPr>
      </p:pic>
      <p:sp>
        <p:nvSpPr>
          <p:cNvPr id="299" name="Google Shape;299;p32"/>
          <p:cNvSpPr txBox="1"/>
          <p:nvPr/>
        </p:nvSpPr>
        <p:spPr>
          <a:xfrm>
            <a:off x="1878100" y="1801384"/>
            <a:ext cx="5439000" cy="854700"/>
          </a:xfrm>
          <a:prstGeom prst="rect">
            <a:avLst/>
          </a:prstGeom>
          <a:noFill/>
          <a:ln>
            <a:noFill/>
          </a:ln>
        </p:spPr>
        <p:txBody>
          <a:bodyPr anchorCtr="0" anchor="t" bIns="116050" lIns="116050" spcFirstLastPara="1" rIns="116050" wrap="square" tIns="116050">
            <a:noAutofit/>
          </a:bodyPr>
          <a:lstStyle/>
          <a:p>
            <a:pPr indent="0" lvl="0" marL="0" rtl="0" algn="l">
              <a:spcBef>
                <a:spcPts val="0"/>
              </a:spcBef>
              <a:spcAft>
                <a:spcPts val="0"/>
              </a:spcAft>
              <a:buNone/>
            </a:pPr>
            <a:r>
              <a:rPr b="1" lang="en" sz="1300">
                <a:latin typeface="Halant"/>
                <a:ea typeface="Halant"/>
                <a:cs typeface="Halant"/>
                <a:sym typeface="Halant"/>
              </a:rPr>
              <a:t>Evaluating Evidence</a:t>
            </a:r>
            <a:endParaRPr b="1" sz="1300">
              <a:latin typeface="Halant"/>
              <a:ea typeface="Halant"/>
              <a:cs typeface="Halant"/>
              <a:sym typeface="Halant"/>
            </a:endParaRPr>
          </a:p>
          <a:p>
            <a:pPr indent="0" lvl="0" marL="0" rtl="0" algn="l">
              <a:spcBef>
                <a:spcPts val="0"/>
              </a:spcBef>
              <a:spcAft>
                <a:spcPts val="0"/>
              </a:spcAft>
              <a:buNone/>
            </a:pPr>
            <a:r>
              <a:t/>
            </a:r>
            <a:endParaRPr b="1" sz="1000">
              <a:latin typeface="Halant"/>
              <a:ea typeface="Halant"/>
              <a:cs typeface="Halant"/>
              <a:sym typeface="Halant"/>
            </a:endParaRPr>
          </a:p>
          <a:p>
            <a:pPr indent="0" lvl="0" marL="0" rtl="0" algn="l">
              <a:spcBef>
                <a:spcPts val="0"/>
              </a:spcBef>
              <a:spcAft>
                <a:spcPts val="0"/>
              </a:spcAft>
              <a:buNone/>
            </a:pPr>
            <a:r>
              <a:rPr lang="en" sz="1100">
                <a:solidFill>
                  <a:schemeClr val="dk1"/>
                </a:solidFill>
                <a:latin typeface="Inter"/>
                <a:ea typeface="Inter"/>
                <a:cs typeface="Inter"/>
                <a:sym typeface="Inter"/>
              </a:rPr>
              <a:t>Thinking historically means analyzing historical documents in order to make evidence-based claims about the past.</a:t>
            </a:r>
            <a:endParaRPr sz="1100">
              <a:latin typeface="Inter"/>
              <a:ea typeface="Inter"/>
              <a:cs typeface="Inter"/>
              <a:sym typeface="Inte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303" name="Shape 303"/>
        <p:cNvGrpSpPr/>
        <p:nvPr/>
      </p:nvGrpSpPr>
      <p:grpSpPr>
        <a:xfrm>
          <a:off x="0" y="0"/>
          <a:ext cx="0" cy="0"/>
          <a:chOff x="0" y="0"/>
          <a:chExt cx="0" cy="0"/>
        </a:xfrm>
      </p:grpSpPr>
      <p:pic>
        <p:nvPicPr>
          <p:cNvPr id="304" name="Google Shape;304;p33"/>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305" name="Google Shape;305;p33"/>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700">
                <a:latin typeface="Halant"/>
                <a:ea typeface="Halant"/>
                <a:cs typeface="Halant"/>
                <a:sym typeface="Halant"/>
              </a:rPr>
              <a:t>Evaluating Evidence</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2500">
                <a:latin typeface="Plus Jakarta Sans Medium"/>
                <a:ea typeface="Plus Jakarta Sans Medium"/>
                <a:cs typeface="Plus Jakarta Sans Medium"/>
                <a:sym typeface="Plus Jakarta Sans Medium"/>
              </a:rPr>
              <a:t>Indigenous Creation Stories: Osage (Exemplar)</a:t>
            </a:r>
            <a:endParaRPr sz="1500">
              <a:solidFill>
                <a:srgbClr val="000000"/>
              </a:solidFill>
              <a:latin typeface="Plus Jakarta Sans Medium"/>
              <a:ea typeface="Plus Jakarta Sans Medium"/>
              <a:cs typeface="Plus Jakarta Sans Medium"/>
              <a:sym typeface="Plus Jakarta Sans Medium"/>
            </a:endParaRPr>
          </a:p>
        </p:txBody>
      </p:sp>
      <p:pic>
        <p:nvPicPr>
          <p:cNvPr id="306" name="Google Shape;306;p33"/>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307" name="Google Shape;307;p3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a:t>
            </a:r>
            <a:r>
              <a:rPr lang="en" sz="1100">
                <a:solidFill>
                  <a:srgbClr val="666666"/>
                </a:solidFill>
                <a:latin typeface="Inter"/>
                <a:ea typeface="Inter"/>
                <a:cs typeface="Inter"/>
                <a:sym typeface="Inter"/>
              </a:rPr>
              <a:t>2025</a:t>
            </a:r>
            <a:r>
              <a:rPr lang="en" sz="1100">
                <a:solidFill>
                  <a:srgbClr val="666666"/>
                </a:solidFill>
                <a:latin typeface="Inter"/>
                <a:ea typeface="Inter"/>
                <a:cs typeface="Inter"/>
                <a:sym typeface="Inter"/>
              </a:rPr>
              <a:t>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308" name="Google Shape;308;p3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309" name="Google Shape;309;p33"/>
          <p:cNvPicPr preferRelativeResize="0"/>
          <p:nvPr/>
        </p:nvPicPr>
        <p:blipFill rotWithShape="1">
          <a:blip r:embed="rId5">
            <a:alphaModFix/>
          </a:blip>
          <a:srcRect b="8994" l="18969" r="19443" t="21546"/>
          <a:stretch/>
        </p:blipFill>
        <p:spPr>
          <a:xfrm>
            <a:off x="3807900" y="2755900"/>
            <a:ext cx="3298847" cy="2479662"/>
          </a:xfrm>
          <a:prstGeom prst="rect">
            <a:avLst/>
          </a:prstGeom>
          <a:noFill/>
          <a:ln>
            <a:noFill/>
          </a:ln>
        </p:spPr>
      </p:pic>
      <p:sp>
        <p:nvSpPr>
          <p:cNvPr id="310" name="Google Shape;310;p33"/>
          <p:cNvSpPr txBox="1"/>
          <p:nvPr/>
        </p:nvSpPr>
        <p:spPr>
          <a:xfrm>
            <a:off x="436375" y="3949875"/>
            <a:ext cx="6880800" cy="521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300">
                <a:solidFill>
                  <a:schemeClr val="dk1"/>
                </a:solidFill>
                <a:latin typeface="Halant"/>
                <a:ea typeface="Halant"/>
                <a:cs typeface="Halant"/>
                <a:sym typeface="Halant"/>
              </a:rPr>
              <a:t>Questions:</a:t>
            </a:r>
            <a:endParaRPr b="1" sz="1300">
              <a:solidFill>
                <a:schemeClr val="dk1"/>
              </a:solidFill>
              <a:latin typeface="Halant"/>
              <a:ea typeface="Halant"/>
              <a:cs typeface="Halant"/>
              <a:sym typeface="Halant"/>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Which of the following is the main </a:t>
            </a:r>
            <a:endParaRPr sz="1100">
              <a:solidFill>
                <a:schemeClr val="dk1"/>
              </a:solidFill>
              <a:latin typeface="Inter"/>
              <a:ea typeface="Inter"/>
              <a:cs typeface="Inter"/>
              <a:sym typeface="Inter"/>
            </a:endParaRPr>
          </a:p>
          <a:p>
            <a:pPr indent="0" lvl="0" marL="457200" rtl="0" algn="l">
              <a:spcBef>
                <a:spcPts val="0"/>
              </a:spcBef>
              <a:spcAft>
                <a:spcPts val="0"/>
              </a:spcAft>
              <a:buNone/>
            </a:pPr>
            <a:r>
              <a:rPr lang="en" sz="1100">
                <a:solidFill>
                  <a:schemeClr val="dk1"/>
                </a:solidFill>
                <a:latin typeface="Inter"/>
                <a:ea typeface="Inter"/>
                <a:cs typeface="Inter"/>
                <a:sym typeface="Inter"/>
              </a:rPr>
              <a:t>topic of the story? </a:t>
            </a:r>
            <a:endParaRPr sz="1100">
              <a:solidFill>
                <a:schemeClr val="dk1"/>
              </a:solidFill>
              <a:latin typeface="Inter"/>
              <a:ea typeface="Inter"/>
              <a:cs typeface="Inter"/>
              <a:sym typeface="Inter"/>
            </a:endParaRPr>
          </a:p>
          <a:p>
            <a:pPr indent="0" lvl="0" marL="457200" rtl="0" algn="l">
              <a:spcBef>
                <a:spcPts val="0"/>
              </a:spcBef>
              <a:spcAft>
                <a:spcPts val="0"/>
              </a:spcAft>
              <a:buNone/>
            </a:pPr>
            <a:r>
              <a:rPr lang="en" sz="1100">
                <a:solidFill>
                  <a:schemeClr val="dk1"/>
                </a:solidFill>
                <a:latin typeface="Inter"/>
                <a:ea typeface="Inter"/>
                <a:cs typeface="Inter"/>
                <a:sym typeface="Inter"/>
              </a:rPr>
              <a:t>(Circle your answer)</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457200" lvl="0" marL="457200" rtl="0" algn="l">
              <a:lnSpc>
                <a:spcPct val="150000"/>
              </a:lnSpc>
              <a:spcBef>
                <a:spcPts val="0"/>
              </a:spcBef>
              <a:spcAft>
                <a:spcPts val="0"/>
              </a:spcAft>
              <a:buNone/>
            </a:pPr>
            <a:r>
              <a:rPr lang="en" sz="1100">
                <a:solidFill>
                  <a:schemeClr val="dk1"/>
                </a:solidFill>
                <a:latin typeface="Inter"/>
                <a:ea typeface="Inter"/>
                <a:cs typeface="Inter"/>
                <a:sym typeface="Inter"/>
              </a:rPr>
              <a:t>Creation of the World	</a:t>
            </a:r>
            <a:endParaRPr sz="1100">
              <a:solidFill>
                <a:schemeClr val="dk1"/>
              </a:solidFill>
              <a:latin typeface="Inter"/>
              <a:ea typeface="Inter"/>
              <a:cs typeface="Inter"/>
              <a:sym typeface="Inter"/>
            </a:endParaRPr>
          </a:p>
          <a:p>
            <a:pPr indent="457200" lvl="0" marL="457200" rtl="0" algn="l">
              <a:lnSpc>
                <a:spcPct val="150000"/>
              </a:lnSpc>
              <a:spcBef>
                <a:spcPts val="0"/>
              </a:spcBef>
              <a:spcAft>
                <a:spcPts val="0"/>
              </a:spcAft>
              <a:buNone/>
            </a:pPr>
            <a:r>
              <a:rPr b="1" lang="en" sz="1100">
                <a:solidFill>
                  <a:schemeClr val="accent1"/>
                </a:solidFill>
                <a:latin typeface="Inter"/>
                <a:ea typeface="Inter"/>
                <a:cs typeface="Inter"/>
                <a:sym typeface="Inter"/>
              </a:rPr>
              <a:t>Creation of the Earth’s Inhabitants</a:t>
            </a:r>
            <a:endParaRPr b="1" sz="1100">
              <a:solidFill>
                <a:schemeClr val="accent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Actions of Culture Heroes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Moral Lessons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Other: ____________________________</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Who are the main characters of the story and what are they doing?</a:t>
            </a:r>
            <a:endParaRPr sz="1100">
              <a:solidFill>
                <a:schemeClr val="dk1"/>
              </a:solidFill>
              <a:latin typeface="Inter"/>
              <a:ea typeface="Inter"/>
              <a:cs typeface="Inter"/>
              <a:sym typeface="Inter"/>
            </a:endParaRPr>
          </a:p>
          <a:p>
            <a:pPr indent="0" lvl="0" marL="457200" rtl="0" algn="l">
              <a:spcBef>
                <a:spcPts val="0"/>
              </a:spcBef>
              <a:spcAft>
                <a:spcPts val="0"/>
              </a:spcAft>
              <a:buNone/>
            </a:pPr>
            <a:r>
              <a:rPr b="1" lang="en" sz="1100">
                <a:solidFill>
                  <a:schemeClr val="accent1"/>
                </a:solidFill>
                <a:latin typeface="Inter"/>
                <a:ea typeface="Inter"/>
                <a:cs typeface="Inter"/>
                <a:sym typeface="Inter"/>
              </a:rPr>
              <a:t>The ancestors, Sun, Moon, and Elk. The ancestors descend from the sky and Elk helps create land.</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happens in the story? Explain the order of events and the results of those events?</a:t>
            </a:r>
            <a:endParaRPr sz="1100">
              <a:solidFill>
                <a:schemeClr val="dk1"/>
              </a:solidFill>
              <a:latin typeface="Inter"/>
              <a:ea typeface="Inter"/>
              <a:cs typeface="Inter"/>
              <a:sym typeface="Inter"/>
            </a:endParaRPr>
          </a:p>
          <a:p>
            <a:pPr indent="0" lvl="0" marL="457200" rtl="0" algn="l">
              <a:spcBef>
                <a:spcPts val="0"/>
              </a:spcBef>
              <a:spcAft>
                <a:spcPts val="0"/>
              </a:spcAft>
              <a:buNone/>
            </a:pPr>
            <a:r>
              <a:rPr b="1" lang="en" sz="1100">
                <a:solidFill>
                  <a:schemeClr val="accent1"/>
                </a:solidFill>
                <a:latin typeface="Inter"/>
                <a:ea typeface="Inter"/>
                <a:cs typeface="Inter"/>
                <a:sym typeface="Inter"/>
              </a:rPr>
              <a:t>Ancestors descend, encounter only water, Elk helps create land, they divide into groups (Water, Land, Sky People)</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categories or qualities are shown by the characters and events of the story? (Examples include day and night, past and present, perseverance, loyalty, etc)</a:t>
            </a:r>
            <a:endParaRPr sz="1100">
              <a:solidFill>
                <a:schemeClr val="dk1"/>
              </a:solidFill>
              <a:latin typeface="Inter"/>
              <a:ea typeface="Inter"/>
              <a:cs typeface="Inter"/>
              <a:sym typeface="Inter"/>
            </a:endParaRPr>
          </a:p>
          <a:p>
            <a:pPr indent="0" lvl="0" marL="0" rtl="0" algn="l">
              <a:spcBef>
                <a:spcPts val="0"/>
              </a:spcBef>
              <a:spcAft>
                <a:spcPts val="0"/>
              </a:spcAft>
              <a:buNone/>
            </a:pPr>
            <a:r>
              <a:rPr lang="en" sz="1100">
                <a:solidFill>
                  <a:schemeClr val="dk1"/>
                </a:solidFill>
                <a:latin typeface="Inter"/>
                <a:ea typeface="Inter"/>
                <a:cs typeface="Inter"/>
                <a:sym typeface="Inter"/>
              </a:rPr>
              <a:t>	</a:t>
            </a:r>
            <a:r>
              <a:rPr b="1" lang="en" sz="1100">
                <a:solidFill>
                  <a:schemeClr val="accent1"/>
                </a:solidFill>
                <a:latin typeface="Inter"/>
                <a:ea typeface="Inter"/>
                <a:cs typeface="Inter"/>
                <a:sym typeface="Inter"/>
              </a:rPr>
              <a:t>Perseverance, Cooperation, Balance of the elements (sky, earth, water)</a:t>
            </a:r>
            <a:endParaRPr b="1" sz="1100">
              <a:solidFill>
                <a:schemeClr val="accent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themes or lessons are depicted in the story? (Examples include benefits of cooperation, perils of greed, etc)</a:t>
            </a:r>
            <a:endParaRPr sz="1100">
              <a:solidFill>
                <a:schemeClr val="dk1"/>
              </a:solidFill>
              <a:latin typeface="Inter"/>
              <a:ea typeface="Inter"/>
              <a:cs typeface="Inter"/>
              <a:sym typeface="Inter"/>
            </a:endParaRPr>
          </a:p>
          <a:p>
            <a:pPr indent="0" lvl="0" marL="457200" rtl="0" algn="l">
              <a:spcBef>
                <a:spcPts val="0"/>
              </a:spcBef>
              <a:spcAft>
                <a:spcPts val="0"/>
              </a:spcAft>
              <a:buNone/>
            </a:pPr>
            <a:r>
              <a:rPr b="1" lang="en" sz="1100">
                <a:solidFill>
                  <a:schemeClr val="accent1"/>
                </a:solidFill>
                <a:latin typeface="Inter"/>
                <a:ea typeface="Inter"/>
                <a:cs typeface="Inter"/>
                <a:sym typeface="Inter"/>
              </a:rPr>
              <a:t>Cooperation leads to survival and balance in the world</a:t>
            </a:r>
            <a:endParaRPr b="1" sz="1300">
              <a:solidFill>
                <a:schemeClr val="dk1"/>
              </a:solidFill>
              <a:latin typeface="Halant"/>
              <a:ea typeface="Halant"/>
              <a:cs typeface="Halant"/>
              <a:sym typeface="Halant"/>
            </a:endParaRPr>
          </a:p>
        </p:txBody>
      </p:sp>
      <p:pic>
        <p:nvPicPr>
          <p:cNvPr id="311" name="Google Shape;311;p33"/>
          <p:cNvPicPr preferRelativeResize="0"/>
          <p:nvPr/>
        </p:nvPicPr>
        <p:blipFill>
          <a:blip r:embed="rId6">
            <a:alphaModFix/>
          </a:blip>
          <a:stretch>
            <a:fillRect/>
          </a:stretch>
        </p:blipFill>
        <p:spPr>
          <a:xfrm>
            <a:off x="694375" y="1713072"/>
            <a:ext cx="1183725" cy="1183725"/>
          </a:xfrm>
          <a:prstGeom prst="rect">
            <a:avLst/>
          </a:prstGeom>
          <a:noFill/>
          <a:ln>
            <a:noFill/>
          </a:ln>
        </p:spPr>
      </p:pic>
      <p:sp>
        <p:nvSpPr>
          <p:cNvPr id="312" name="Google Shape;312;p33"/>
          <p:cNvSpPr txBox="1"/>
          <p:nvPr/>
        </p:nvSpPr>
        <p:spPr>
          <a:xfrm>
            <a:off x="1878100" y="1801384"/>
            <a:ext cx="5439000" cy="854700"/>
          </a:xfrm>
          <a:prstGeom prst="rect">
            <a:avLst/>
          </a:prstGeom>
          <a:noFill/>
          <a:ln>
            <a:noFill/>
          </a:ln>
        </p:spPr>
        <p:txBody>
          <a:bodyPr anchorCtr="0" anchor="t" bIns="116050" lIns="116050" spcFirstLastPara="1" rIns="116050" wrap="square" tIns="116050">
            <a:noAutofit/>
          </a:bodyPr>
          <a:lstStyle/>
          <a:p>
            <a:pPr indent="0" lvl="0" marL="0" rtl="0" algn="l">
              <a:spcBef>
                <a:spcPts val="0"/>
              </a:spcBef>
              <a:spcAft>
                <a:spcPts val="0"/>
              </a:spcAft>
              <a:buNone/>
            </a:pPr>
            <a:r>
              <a:rPr b="1" lang="en" sz="1300">
                <a:latin typeface="Halant"/>
                <a:ea typeface="Halant"/>
                <a:cs typeface="Halant"/>
                <a:sym typeface="Halant"/>
              </a:rPr>
              <a:t>Evaluating Evidence</a:t>
            </a:r>
            <a:endParaRPr b="1" sz="1300">
              <a:latin typeface="Halant"/>
              <a:ea typeface="Halant"/>
              <a:cs typeface="Halant"/>
              <a:sym typeface="Halant"/>
            </a:endParaRPr>
          </a:p>
          <a:p>
            <a:pPr indent="0" lvl="0" marL="0" rtl="0" algn="l">
              <a:spcBef>
                <a:spcPts val="0"/>
              </a:spcBef>
              <a:spcAft>
                <a:spcPts val="0"/>
              </a:spcAft>
              <a:buNone/>
            </a:pPr>
            <a:r>
              <a:t/>
            </a:r>
            <a:endParaRPr b="1" sz="1000">
              <a:latin typeface="Halant"/>
              <a:ea typeface="Halant"/>
              <a:cs typeface="Halant"/>
              <a:sym typeface="Halant"/>
            </a:endParaRPr>
          </a:p>
          <a:p>
            <a:pPr indent="0" lvl="0" marL="0" rtl="0" algn="l">
              <a:spcBef>
                <a:spcPts val="0"/>
              </a:spcBef>
              <a:spcAft>
                <a:spcPts val="0"/>
              </a:spcAft>
              <a:buNone/>
            </a:pPr>
            <a:r>
              <a:rPr lang="en" sz="1100">
                <a:solidFill>
                  <a:schemeClr val="dk1"/>
                </a:solidFill>
                <a:latin typeface="Inter"/>
                <a:ea typeface="Inter"/>
                <a:cs typeface="Inter"/>
                <a:sym typeface="Inter"/>
              </a:rPr>
              <a:t>Thinking historically means analyzing historical documents in order to make evidence-based claims about the past.</a:t>
            </a:r>
            <a:endParaRPr sz="1100">
              <a:latin typeface="Inter"/>
              <a:ea typeface="Inter"/>
              <a:cs typeface="Inter"/>
              <a:sym typeface="Inte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316" name="Shape 316"/>
        <p:cNvGrpSpPr/>
        <p:nvPr/>
      </p:nvGrpSpPr>
      <p:grpSpPr>
        <a:xfrm>
          <a:off x="0" y="0"/>
          <a:ext cx="0" cy="0"/>
          <a:chOff x="0" y="0"/>
          <a:chExt cx="0" cy="0"/>
        </a:xfrm>
      </p:grpSpPr>
      <p:pic>
        <p:nvPicPr>
          <p:cNvPr id="317" name="Google Shape;317;p3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318" name="Google Shape;318;p34"/>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latin typeface="Halant"/>
                <a:ea typeface="Halant"/>
                <a:cs typeface="Halant"/>
                <a:sym typeface="Halant"/>
              </a:rPr>
              <a:t>S</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700">
                <a:latin typeface="Halant"/>
                <a:ea typeface="Halant"/>
                <a:cs typeface="Halant"/>
                <a:sym typeface="Halant"/>
              </a:rPr>
              <a:t>Evaluating Evidence</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2500">
                <a:latin typeface="Plus Jakarta Sans Medium"/>
                <a:ea typeface="Plus Jakarta Sans Medium"/>
                <a:cs typeface="Plus Jakarta Sans Medium"/>
                <a:sym typeface="Plus Jakarta Sans Medium"/>
              </a:rPr>
              <a:t>Indigenous Creation Stories: Yuchi </a:t>
            </a:r>
            <a:r>
              <a:rPr lang="en" sz="2500">
                <a:solidFill>
                  <a:schemeClr val="dk1"/>
                </a:solidFill>
                <a:latin typeface="Plus Jakarta Sans Medium"/>
                <a:ea typeface="Plus Jakarta Sans Medium"/>
                <a:cs typeface="Plus Jakarta Sans Medium"/>
                <a:sym typeface="Plus Jakarta Sans Medium"/>
              </a:rPr>
              <a:t>(Exemplar)</a:t>
            </a:r>
            <a:endParaRPr sz="1500">
              <a:solidFill>
                <a:srgbClr val="000000"/>
              </a:solidFill>
              <a:latin typeface="Plus Jakarta Sans Medium"/>
              <a:ea typeface="Plus Jakarta Sans Medium"/>
              <a:cs typeface="Plus Jakarta Sans Medium"/>
              <a:sym typeface="Plus Jakarta Sans Medium"/>
            </a:endParaRPr>
          </a:p>
        </p:txBody>
      </p:sp>
      <p:pic>
        <p:nvPicPr>
          <p:cNvPr id="319" name="Google Shape;319;p34"/>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320" name="Google Shape;320;p3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a:t>
            </a:r>
            <a:r>
              <a:rPr lang="en" sz="1100">
                <a:solidFill>
                  <a:srgbClr val="666666"/>
                </a:solidFill>
                <a:latin typeface="Inter"/>
                <a:ea typeface="Inter"/>
                <a:cs typeface="Inter"/>
                <a:sym typeface="Inter"/>
              </a:rPr>
              <a:t>2025</a:t>
            </a:r>
            <a:r>
              <a:rPr lang="en" sz="1100">
                <a:solidFill>
                  <a:srgbClr val="666666"/>
                </a:solidFill>
                <a:latin typeface="Inter"/>
                <a:ea typeface="Inter"/>
                <a:cs typeface="Inter"/>
                <a:sym typeface="Inter"/>
              </a:rPr>
              <a:t>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321" name="Google Shape;321;p3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322" name="Google Shape;322;p34"/>
          <p:cNvPicPr preferRelativeResize="0"/>
          <p:nvPr/>
        </p:nvPicPr>
        <p:blipFill rotWithShape="1">
          <a:blip r:embed="rId5">
            <a:alphaModFix/>
          </a:blip>
          <a:srcRect b="15573" l="39844" r="16011" t="44928"/>
          <a:stretch/>
        </p:blipFill>
        <p:spPr>
          <a:xfrm>
            <a:off x="3665575" y="2767375"/>
            <a:ext cx="3431101" cy="2046101"/>
          </a:xfrm>
          <a:prstGeom prst="rect">
            <a:avLst/>
          </a:prstGeom>
          <a:noFill/>
          <a:ln>
            <a:noFill/>
          </a:ln>
        </p:spPr>
      </p:pic>
      <p:sp>
        <p:nvSpPr>
          <p:cNvPr id="323" name="Google Shape;323;p34"/>
          <p:cNvSpPr txBox="1"/>
          <p:nvPr/>
        </p:nvSpPr>
        <p:spPr>
          <a:xfrm>
            <a:off x="436375" y="3949875"/>
            <a:ext cx="6880800" cy="504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300">
                <a:solidFill>
                  <a:schemeClr val="dk1"/>
                </a:solidFill>
                <a:latin typeface="Halant"/>
                <a:ea typeface="Halant"/>
                <a:cs typeface="Halant"/>
                <a:sym typeface="Halant"/>
              </a:rPr>
              <a:t>Questions:</a:t>
            </a:r>
            <a:endParaRPr b="1" sz="1300">
              <a:solidFill>
                <a:schemeClr val="dk1"/>
              </a:solidFill>
              <a:latin typeface="Halant"/>
              <a:ea typeface="Halant"/>
              <a:cs typeface="Halant"/>
              <a:sym typeface="Halant"/>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Which of the following is the main </a:t>
            </a:r>
            <a:endParaRPr sz="1100">
              <a:solidFill>
                <a:schemeClr val="dk1"/>
              </a:solidFill>
              <a:latin typeface="Inter"/>
              <a:ea typeface="Inter"/>
              <a:cs typeface="Inter"/>
              <a:sym typeface="Inter"/>
            </a:endParaRPr>
          </a:p>
          <a:p>
            <a:pPr indent="0" lvl="0" marL="457200" rtl="0" algn="l">
              <a:spcBef>
                <a:spcPts val="0"/>
              </a:spcBef>
              <a:spcAft>
                <a:spcPts val="0"/>
              </a:spcAft>
              <a:buNone/>
            </a:pPr>
            <a:r>
              <a:rPr lang="en" sz="1100">
                <a:solidFill>
                  <a:schemeClr val="dk1"/>
                </a:solidFill>
                <a:latin typeface="Inter"/>
                <a:ea typeface="Inter"/>
                <a:cs typeface="Inter"/>
                <a:sym typeface="Inter"/>
              </a:rPr>
              <a:t>topic of the story? </a:t>
            </a:r>
            <a:endParaRPr sz="1100">
              <a:solidFill>
                <a:schemeClr val="dk1"/>
              </a:solidFill>
              <a:latin typeface="Inter"/>
              <a:ea typeface="Inter"/>
              <a:cs typeface="Inter"/>
              <a:sym typeface="Inter"/>
            </a:endParaRPr>
          </a:p>
          <a:p>
            <a:pPr indent="0" lvl="0" marL="457200" rtl="0" algn="l">
              <a:spcBef>
                <a:spcPts val="0"/>
              </a:spcBef>
              <a:spcAft>
                <a:spcPts val="0"/>
              </a:spcAft>
              <a:buNone/>
            </a:pPr>
            <a:r>
              <a:rPr lang="en" sz="1100">
                <a:solidFill>
                  <a:schemeClr val="dk1"/>
                </a:solidFill>
                <a:latin typeface="Inter"/>
                <a:ea typeface="Inter"/>
                <a:cs typeface="Inter"/>
                <a:sym typeface="Inter"/>
              </a:rPr>
              <a:t>(Circle your answer)</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457200" lvl="0" marL="457200" rtl="0" algn="l">
              <a:lnSpc>
                <a:spcPct val="150000"/>
              </a:lnSpc>
              <a:spcBef>
                <a:spcPts val="0"/>
              </a:spcBef>
              <a:spcAft>
                <a:spcPts val="0"/>
              </a:spcAft>
              <a:buNone/>
            </a:pPr>
            <a:r>
              <a:rPr b="1" lang="en" sz="1100">
                <a:solidFill>
                  <a:schemeClr val="accent1"/>
                </a:solidFill>
                <a:latin typeface="Inter"/>
                <a:ea typeface="Inter"/>
                <a:cs typeface="Inter"/>
                <a:sym typeface="Inter"/>
              </a:rPr>
              <a:t>Creation of the World</a:t>
            </a:r>
            <a:r>
              <a:rPr lang="en" sz="1100">
                <a:solidFill>
                  <a:schemeClr val="dk1"/>
                </a:solidFill>
                <a:latin typeface="Inter"/>
                <a:ea typeface="Inter"/>
                <a:cs typeface="Inter"/>
                <a:sym typeface="Inter"/>
              </a:rPr>
              <a:t>	</a:t>
            </a:r>
            <a:endParaRPr sz="1100">
              <a:solidFill>
                <a:schemeClr val="dk1"/>
              </a:solidFill>
              <a:latin typeface="Inter"/>
              <a:ea typeface="Inter"/>
              <a:cs typeface="Inter"/>
              <a:sym typeface="Inter"/>
            </a:endParaRPr>
          </a:p>
          <a:p>
            <a:pPr indent="457200" lvl="0" marL="457200" rtl="0" algn="l">
              <a:lnSpc>
                <a:spcPct val="150000"/>
              </a:lnSpc>
              <a:spcBef>
                <a:spcPts val="0"/>
              </a:spcBef>
              <a:spcAft>
                <a:spcPts val="0"/>
              </a:spcAft>
              <a:buNone/>
            </a:pPr>
            <a:r>
              <a:rPr lang="en" sz="1100">
                <a:solidFill>
                  <a:schemeClr val="dk1"/>
                </a:solidFill>
                <a:latin typeface="Inter"/>
                <a:ea typeface="Inter"/>
                <a:cs typeface="Inter"/>
                <a:sym typeface="Inter"/>
              </a:rPr>
              <a:t>Creation of the Earth’s Inhabitants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Actions of Culture Heroes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Moral Lessons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Other: ____________________________</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Who are the main characters of the story and what are they doing?</a:t>
            </a:r>
            <a:endParaRPr sz="1100">
              <a:solidFill>
                <a:schemeClr val="dk1"/>
              </a:solidFill>
              <a:latin typeface="Inter"/>
              <a:ea typeface="Inter"/>
              <a:cs typeface="Inter"/>
              <a:sym typeface="Inter"/>
            </a:endParaRPr>
          </a:p>
          <a:p>
            <a:pPr indent="0" lvl="0" marL="457200" rtl="0" algn="l">
              <a:spcBef>
                <a:spcPts val="0"/>
              </a:spcBef>
              <a:spcAft>
                <a:spcPts val="0"/>
              </a:spcAft>
              <a:buNone/>
            </a:pPr>
            <a:r>
              <a:rPr b="1" lang="en" sz="1100">
                <a:solidFill>
                  <a:schemeClr val="accent1"/>
                </a:solidFill>
                <a:latin typeface="Inter"/>
                <a:ea typeface="Inter"/>
                <a:cs typeface="Inter"/>
                <a:sym typeface="Inter"/>
              </a:rPr>
              <a:t>Sun, Beaver, Otter, Crawfish, and other animals. They attempt to find Earth under the water.</a:t>
            </a:r>
            <a:endParaRPr b="1" sz="1100">
              <a:solidFill>
                <a:schemeClr val="accent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happens in the story? Explain the order of events and the results of those events?</a:t>
            </a:r>
            <a:endParaRPr sz="1100">
              <a:solidFill>
                <a:schemeClr val="dk1"/>
              </a:solidFill>
              <a:latin typeface="Inter"/>
              <a:ea typeface="Inter"/>
              <a:cs typeface="Inter"/>
              <a:sym typeface="Inter"/>
            </a:endParaRPr>
          </a:p>
          <a:p>
            <a:pPr indent="0" lvl="0" marL="457200" rtl="0" algn="l">
              <a:spcBef>
                <a:spcPts val="0"/>
              </a:spcBef>
              <a:spcAft>
                <a:spcPts val="0"/>
              </a:spcAft>
              <a:buNone/>
            </a:pPr>
            <a:r>
              <a:rPr b="1" lang="en" sz="1100">
                <a:solidFill>
                  <a:schemeClr val="accent1"/>
                </a:solidFill>
                <a:latin typeface="Inter"/>
                <a:ea typeface="Inter"/>
                <a:cs typeface="Inter"/>
                <a:sym typeface="Inter"/>
              </a:rPr>
              <a:t>Animals try to find Earth, Crawfish succeeds, Light is brought by Sun, and day/night is established</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categories or qualities are shown by the characters and events of the story? (Examples include day and night, past and present, perseverance, loyalty, etc)</a:t>
            </a:r>
            <a:endParaRPr sz="1100">
              <a:solidFill>
                <a:schemeClr val="dk1"/>
              </a:solidFill>
              <a:latin typeface="Inter"/>
              <a:ea typeface="Inter"/>
              <a:cs typeface="Inter"/>
              <a:sym typeface="Inter"/>
            </a:endParaRPr>
          </a:p>
          <a:p>
            <a:pPr indent="0" lvl="0" marL="0" rtl="0" algn="l">
              <a:spcBef>
                <a:spcPts val="0"/>
              </a:spcBef>
              <a:spcAft>
                <a:spcPts val="0"/>
              </a:spcAft>
              <a:buNone/>
            </a:pPr>
            <a:r>
              <a:rPr b="1" lang="en" sz="1100">
                <a:solidFill>
                  <a:schemeClr val="accent1"/>
                </a:solidFill>
                <a:latin typeface="Inter"/>
                <a:ea typeface="Inter"/>
                <a:cs typeface="Inter"/>
                <a:sym typeface="Inter"/>
              </a:rPr>
              <a:t>	Day and night, Perseverance, Cooperation</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themes or lessons are depicted in the story? (Examples include benefits of cooperation, perils of greed, etc)</a:t>
            </a:r>
            <a:endParaRPr sz="1100">
              <a:solidFill>
                <a:schemeClr val="dk1"/>
              </a:solidFill>
              <a:latin typeface="Inter"/>
              <a:ea typeface="Inter"/>
              <a:cs typeface="Inter"/>
              <a:sym typeface="Inter"/>
            </a:endParaRPr>
          </a:p>
          <a:p>
            <a:pPr indent="0" lvl="0" marL="457200" rtl="0" algn="l">
              <a:spcBef>
                <a:spcPts val="0"/>
              </a:spcBef>
              <a:spcAft>
                <a:spcPts val="0"/>
              </a:spcAft>
              <a:buNone/>
            </a:pPr>
            <a:r>
              <a:rPr b="1" lang="en" sz="1100">
                <a:solidFill>
                  <a:schemeClr val="accent1"/>
                </a:solidFill>
                <a:latin typeface="Inter"/>
                <a:ea typeface="Inter"/>
                <a:cs typeface="Inter"/>
                <a:sym typeface="Inter"/>
              </a:rPr>
              <a:t>The importance of cooperation and perseverance in overcoming challenges.</a:t>
            </a:r>
            <a:endParaRPr b="1" sz="1100">
              <a:solidFill>
                <a:schemeClr val="accent1"/>
              </a:solidFill>
              <a:latin typeface="Inter"/>
              <a:ea typeface="Inter"/>
              <a:cs typeface="Inter"/>
              <a:sym typeface="Inter"/>
            </a:endParaRPr>
          </a:p>
        </p:txBody>
      </p:sp>
      <p:pic>
        <p:nvPicPr>
          <p:cNvPr id="324" name="Google Shape;324;p34"/>
          <p:cNvPicPr preferRelativeResize="0"/>
          <p:nvPr/>
        </p:nvPicPr>
        <p:blipFill>
          <a:blip r:embed="rId6">
            <a:alphaModFix/>
          </a:blip>
          <a:stretch>
            <a:fillRect/>
          </a:stretch>
        </p:blipFill>
        <p:spPr>
          <a:xfrm>
            <a:off x="694375" y="1713072"/>
            <a:ext cx="1183725" cy="1183725"/>
          </a:xfrm>
          <a:prstGeom prst="rect">
            <a:avLst/>
          </a:prstGeom>
          <a:noFill/>
          <a:ln>
            <a:noFill/>
          </a:ln>
        </p:spPr>
      </p:pic>
      <p:sp>
        <p:nvSpPr>
          <p:cNvPr id="325" name="Google Shape;325;p34"/>
          <p:cNvSpPr txBox="1"/>
          <p:nvPr/>
        </p:nvSpPr>
        <p:spPr>
          <a:xfrm>
            <a:off x="1878100" y="1801384"/>
            <a:ext cx="5439000" cy="854700"/>
          </a:xfrm>
          <a:prstGeom prst="rect">
            <a:avLst/>
          </a:prstGeom>
          <a:noFill/>
          <a:ln>
            <a:noFill/>
          </a:ln>
        </p:spPr>
        <p:txBody>
          <a:bodyPr anchorCtr="0" anchor="t" bIns="116050" lIns="116050" spcFirstLastPara="1" rIns="116050" wrap="square" tIns="116050">
            <a:noAutofit/>
          </a:bodyPr>
          <a:lstStyle/>
          <a:p>
            <a:pPr indent="0" lvl="0" marL="0" rtl="0" algn="l">
              <a:spcBef>
                <a:spcPts val="0"/>
              </a:spcBef>
              <a:spcAft>
                <a:spcPts val="0"/>
              </a:spcAft>
              <a:buNone/>
            </a:pPr>
            <a:r>
              <a:rPr b="1" lang="en" sz="1300">
                <a:latin typeface="Halant"/>
                <a:ea typeface="Halant"/>
                <a:cs typeface="Halant"/>
                <a:sym typeface="Halant"/>
              </a:rPr>
              <a:t>Evaluating Evidence</a:t>
            </a:r>
            <a:endParaRPr b="1" sz="1300">
              <a:latin typeface="Halant"/>
              <a:ea typeface="Halant"/>
              <a:cs typeface="Halant"/>
              <a:sym typeface="Halant"/>
            </a:endParaRPr>
          </a:p>
          <a:p>
            <a:pPr indent="0" lvl="0" marL="0" rtl="0" algn="l">
              <a:spcBef>
                <a:spcPts val="0"/>
              </a:spcBef>
              <a:spcAft>
                <a:spcPts val="0"/>
              </a:spcAft>
              <a:buNone/>
            </a:pPr>
            <a:r>
              <a:t/>
            </a:r>
            <a:endParaRPr b="1" sz="1000">
              <a:latin typeface="Halant"/>
              <a:ea typeface="Halant"/>
              <a:cs typeface="Halant"/>
              <a:sym typeface="Halant"/>
            </a:endParaRPr>
          </a:p>
          <a:p>
            <a:pPr indent="0" lvl="0" marL="0" rtl="0" algn="l">
              <a:spcBef>
                <a:spcPts val="0"/>
              </a:spcBef>
              <a:spcAft>
                <a:spcPts val="0"/>
              </a:spcAft>
              <a:buNone/>
            </a:pPr>
            <a:r>
              <a:rPr lang="en" sz="1100">
                <a:solidFill>
                  <a:schemeClr val="dk1"/>
                </a:solidFill>
                <a:latin typeface="Inter"/>
                <a:ea typeface="Inter"/>
                <a:cs typeface="Inter"/>
                <a:sym typeface="Inter"/>
              </a:rPr>
              <a:t>Thinking historically means analyzing historical documents in order to make evidence-based claims about the past.</a:t>
            </a:r>
            <a:endParaRPr sz="1100">
              <a:latin typeface="Inter"/>
              <a:ea typeface="Inter"/>
              <a:cs typeface="Inter"/>
              <a:sym typeface="Inte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329" name="Shape 329"/>
        <p:cNvGrpSpPr/>
        <p:nvPr/>
      </p:nvGrpSpPr>
      <p:grpSpPr>
        <a:xfrm>
          <a:off x="0" y="0"/>
          <a:ext cx="0" cy="0"/>
          <a:chOff x="0" y="0"/>
          <a:chExt cx="0" cy="0"/>
        </a:xfrm>
      </p:grpSpPr>
      <p:pic>
        <p:nvPicPr>
          <p:cNvPr id="330" name="Google Shape;330;p3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331" name="Google Shape;331;p35"/>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700">
                <a:latin typeface="Halant"/>
                <a:ea typeface="Halant"/>
                <a:cs typeface="Halant"/>
                <a:sym typeface="Halant"/>
              </a:rPr>
              <a:t>Evaluating Evidence</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2500">
                <a:latin typeface="Plus Jakarta Sans Medium"/>
                <a:ea typeface="Plus Jakarta Sans Medium"/>
                <a:cs typeface="Plus Jakarta Sans Medium"/>
                <a:sym typeface="Plus Jakarta Sans Medium"/>
              </a:rPr>
              <a:t>Indigenous Creation Stories: Caddo </a:t>
            </a:r>
            <a:r>
              <a:rPr lang="en" sz="2500">
                <a:solidFill>
                  <a:schemeClr val="dk1"/>
                </a:solidFill>
                <a:latin typeface="Plus Jakarta Sans Medium"/>
                <a:ea typeface="Plus Jakarta Sans Medium"/>
                <a:cs typeface="Plus Jakarta Sans Medium"/>
                <a:sym typeface="Plus Jakarta Sans Medium"/>
              </a:rPr>
              <a:t>(Exemplar)</a:t>
            </a:r>
            <a:endParaRPr sz="1500">
              <a:solidFill>
                <a:srgbClr val="000000"/>
              </a:solidFill>
              <a:latin typeface="Plus Jakarta Sans Medium"/>
              <a:ea typeface="Plus Jakarta Sans Medium"/>
              <a:cs typeface="Plus Jakarta Sans Medium"/>
              <a:sym typeface="Plus Jakarta Sans Medium"/>
            </a:endParaRPr>
          </a:p>
        </p:txBody>
      </p:sp>
      <p:pic>
        <p:nvPicPr>
          <p:cNvPr id="332" name="Google Shape;332;p35"/>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333" name="Google Shape;333;p3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a:t>
            </a:r>
            <a:r>
              <a:rPr lang="en" sz="1100">
                <a:solidFill>
                  <a:srgbClr val="666666"/>
                </a:solidFill>
                <a:latin typeface="Inter"/>
                <a:ea typeface="Inter"/>
                <a:cs typeface="Inter"/>
                <a:sym typeface="Inter"/>
              </a:rPr>
              <a:t>2025</a:t>
            </a:r>
            <a:r>
              <a:rPr lang="en" sz="1100">
                <a:solidFill>
                  <a:srgbClr val="666666"/>
                </a:solidFill>
                <a:latin typeface="Inter"/>
                <a:ea typeface="Inter"/>
                <a:cs typeface="Inter"/>
                <a:sym typeface="Inter"/>
              </a:rPr>
              <a:t>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334" name="Google Shape;334;p3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335" name="Google Shape;335;p35"/>
          <p:cNvPicPr preferRelativeResize="0"/>
          <p:nvPr/>
        </p:nvPicPr>
        <p:blipFill rotWithShape="1">
          <a:blip r:embed="rId5">
            <a:alphaModFix/>
          </a:blip>
          <a:srcRect b="10555" l="39722" r="15690" t="50409"/>
          <a:stretch/>
        </p:blipFill>
        <p:spPr>
          <a:xfrm>
            <a:off x="3421150" y="2832400"/>
            <a:ext cx="3347277" cy="1953199"/>
          </a:xfrm>
          <a:prstGeom prst="rect">
            <a:avLst/>
          </a:prstGeom>
          <a:noFill/>
          <a:ln>
            <a:noFill/>
          </a:ln>
        </p:spPr>
      </p:pic>
      <p:sp>
        <p:nvSpPr>
          <p:cNvPr id="336" name="Google Shape;336;p35"/>
          <p:cNvSpPr txBox="1"/>
          <p:nvPr/>
        </p:nvSpPr>
        <p:spPr>
          <a:xfrm>
            <a:off x="436375" y="3949875"/>
            <a:ext cx="6880800" cy="487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300">
                <a:solidFill>
                  <a:schemeClr val="dk1"/>
                </a:solidFill>
                <a:latin typeface="Halant"/>
                <a:ea typeface="Halant"/>
                <a:cs typeface="Halant"/>
                <a:sym typeface="Halant"/>
              </a:rPr>
              <a:t>Questions:</a:t>
            </a:r>
            <a:endParaRPr b="1" sz="1300">
              <a:solidFill>
                <a:schemeClr val="dk1"/>
              </a:solidFill>
              <a:latin typeface="Halant"/>
              <a:ea typeface="Halant"/>
              <a:cs typeface="Halant"/>
              <a:sym typeface="Halant"/>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Which of the following is the main </a:t>
            </a:r>
            <a:endParaRPr sz="1100">
              <a:solidFill>
                <a:schemeClr val="dk1"/>
              </a:solidFill>
              <a:latin typeface="Inter"/>
              <a:ea typeface="Inter"/>
              <a:cs typeface="Inter"/>
              <a:sym typeface="Inter"/>
            </a:endParaRPr>
          </a:p>
          <a:p>
            <a:pPr indent="0" lvl="0" marL="457200" rtl="0" algn="l">
              <a:spcBef>
                <a:spcPts val="0"/>
              </a:spcBef>
              <a:spcAft>
                <a:spcPts val="0"/>
              </a:spcAft>
              <a:buNone/>
            </a:pPr>
            <a:r>
              <a:rPr lang="en" sz="1100">
                <a:solidFill>
                  <a:schemeClr val="dk1"/>
                </a:solidFill>
                <a:latin typeface="Inter"/>
                <a:ea typeface="Inter"/>
                <a:cs typeface="Inter"/>
                <a:sym typeface="Inter"/>
              </a:rPr>
              <a:t>topic of the story? </a:t>
            </a:r>
            <a:endParaRPr sz="1100">
              <a:solidFill>
                <a:schemeClr val="dk1"/>
              </a:solidFill>
              <a:latin typeface="Inter"/>
              <a:ea typeface="Inter"/>
              <a:cs typeface="Inter"/>
              <a:sym typeface="Inter"/>
            </a:endParaRPr>
          </a:p>
          <a:p>
            <a:pPr indent="0" lvl="0" marL="457200" rtl="0" algn="l">
              <a:spcBef>
                <a:spcPts val="0"/>
              </a:spcBef>
              <a:spcAft>
                <a:spcPts val="0"/>
              </a:spcAft>
              <a:buNone/>
            </a:pPr>
            <a:r>
              <a:rPr lang="en" sz="1100">
                <a:solidFill>
                  <a:schemeClr val="dk1"/>
                </a:solidFill>
                <a:latin typeface="Inter"/>
                <a:ea typeface="Inter"/>
                <a:cs typeface="Inter"/>
                <a:sym typeface="Inter"/>
              </a:rPr>
              <a:t>(Circle your answer)</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457200" lvl="0" marL="457200" rtl="0" algn="l">
              <a:lnSpc>
                <a:spcPct val="150000"/>
              </a:lnSpc>
              <a:spcBef>
                <a:spcPts val="0"/>
              </a:spcBef>
              <a:spcAft>
                <a:spcPts val="0"/>
              </a:spcAft>
              <a:buNone/>
            </a:pPr>
            <a:r>
              <a:rPr lang="en" sz="1100">
                <a:solidFill>
                  <a:schemeClr val="dk1"/>
                </a:solidFill>
                <a:latin typeface="Inter"/>
                <a:ea typeface="Inter"/>
                <a:cs typeface="Inter"/>
                <a:sym typeface="Inter"/>
              </a:rPr>
              <a:t>Creation of the World	</a:t>
            </a:r>
            <a:endParaRPr sz="1100">
              <a:solidFill>
                <a:schemeClr val="dk1"/>
              </a:solidFill>
              <a:latin typeface="Inter"/>
              <a:ea typeface="Inter"/>
              <a:cs typeface="Inter"/>
              <a:sym typeface="Inter"/>
            </a:endParaRPr>
          </a:p>
          <a:p>
            <a:pPr indent="457200" lvl="0" marL="457200" rtl="0" algn="l">
              <a:lnSpc>
                <a:spcPct val="150000"/>
              </a:lnSpc>
              <a:spcBef>
                <a:spcPts val="0"/>
              </a:spcBef>
              <a:spcAft>
                <a:spcPts val="0"/>
              </a:spcAft>
              <a:buNone/>
            </a:pPr>
            <a:r>
              <a:rPr b="1" lang="en" sz="1100">
                <a:solidFill>
                  <a:schemeClr val="accent1"/>
                </a:solidFill>
                <a:latin typeface="Inter"/>
                <a:ea typeface="Inter"/>
                <a:cs typeface="Inter"/>
                <a:sym typeface="Inter"/>
              </a:rPr>
              <a:t>Creation of the Earth’s Inhabitants</a:t>
            </a:r>
            <a:endParaRPr b="1" sz="1100">
              <a:solidFill>
                <a:schemeClr val="accent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Actions of Culture Heroes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Moral Lessons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Other: ____________________________</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Who are the main characters of the story and what are they doing?</a:t>
            </a:r>
            <a:endParaRPr sz="1100">
              <a:solidFill>
                <a:schemeClr val="dk1"/>
              </a:solidFill>
              <a:latin typeface="Inter"/>
              <a:ea typeface="Inter"/>
              <a:cs typeface="Inter"/>
              <a:sym typeface="Inter"/>
            </a:endParaRPr>
          </a:p>
          <a:p>
            <a:pPr indent="0" lvl="0" marL="457200" rtl="0" algn="l">
              <a:spcBef>
                <a:spcPts val="0"/>
              </a:spcBef>
              <a:spcAft>
                <a:spcPts val="0"/>
              </a:spcAft>
              <a:buNone/>
            </a:pPr>
            <a:r>
              <a:rPr b="1" lang="en" sz="1100">
                <a:solidFill>
                  <a:schemeClr val="accent1"/>
                </a:solidFill>
                <a:latin typeface="Inter"/>
                <a:ea typeface="Inter"/>
                <a:cs typeface="Inter"/>
                <a:sym typeface="Inter"/>
              </a:rPr>
              <a:t>Neesh (Moon) and the first people and animals. They emerge from underground.</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happens in the story? Explain the order of events and the results of those events?</a:t>
            </a:r>
            <a:endParaRPr sz="1100">
              <a:solidFill>
                <a:schemeClr val="dk1"/>
              </a:solidFill>
              <a:latin typeface="Inter"/>
              <a:ea typeface="Inter"/>
              <a:cs typeface="Inter"/>
              <a:sym typeface="Inter"/>
            </a:endParaRPr>
          </a:p>
          <a:p>
            <a:pPr indent="0" lvl="0" marL="457200" rtl="0" algn="l">
              <a:spcBef>
                <a:spcPts val="0"/>
              </a:spcBef>
              <a:spcAft>
                <a:spcPts val="0"/>
              </a:spcAft>
              <a:buNone/>
            </a:pPr>
            <a:r>
              <a:rPr b="1" lang="en" sz="1100">
                <a:solidFill>
                  <a:schemeClr val="accent1"/>
                </a:solidFill>
                <a:latin typeface="Inter"/>
                <a:ea typeface="Inter"/>
                <a:cs typeface="Inter"/>
                <a:sym typeface="Inter"/>
              </a:rPr>
              <a:t>Neesh leads people and animals to the surface, Wolf looks back, Entrance closes, People scatter and develop different languages</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categories or qualities are shown by the characters and events of the story? (Examples include day and night, past and present, perseverance, loyalty, etc)</a:t>
            </a:r>
            <a:endParaRPr sz="1100">
              <a:solidFill>
                <a:schemeClr val="dk1"/>
              </a:solidFill>
              <a:latin typeface="Inter"/>
              <a:ea typeface="Inter"/>
              <a:cs typeface="Inter"/>
              <a:sym typeface="Inter"/>
            </a:endParaRPr>
          </a:p>
          <a:p>
            <a:pPr indent="0" lvl="0" marL="0" rtl="0" algn="l">
              <a:spcBef>
                <a:spcPts val="0"/>
              </a:spcBef>
              <a:spcAft>
                <a:spcPts val="0"/>
              </a:spcAft>
              <a:buNone/>
            </a:pPr>
            <a:r>
              <a:rPr lang="en" sz="1100">
                <a:solidFill>
                  <a:schemeClr val="dk1"/>
                </a:solidFill>
                <a:latin typeface="Inter"/>
                <a:ea typeface="Inter"/>
                <a:cs typeface="Inter"/>
                <a:sym typeface="Inter"/>
              </a:rPr>
              <a:t>	</a:t>
            </a:r>
            <a:r>
              <a:rPr b="1" lang="en" sz="1100">
                <a:solidFill>
                  <a:schemeClr val="accent1"/>
                </a:solidFill>
                <a:latin typeface="Inter"/>
                <a:ea typeface="Inter"/>
                <a:cs typeface="Inter"/>
                <a:sym typeface="Inter"/>
              </a:rPr>
              <a:t>Unit and Division, Past and Present</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themes or lessons are depicted in the story? (Examples include benefits of cooperation, perils of greed, etc)</a:t>
            </a:r>
            <a:endParaRPr sz="1100">
              <a:solidFill>
                <a:schemeClr val="dk1"/>
              </a:solidFill>
              <a:latin typeface="Inter"/>
              <a:ea typeface="Inter"/>
              <a:cs typeface="Inter"/>
              <a:sym typeface="Inter"/>
            </a:endParaRPr>
          </a:p>
          <a:p>
            <a:pPr indent="0" lvl="0" marL="457200" rtl="0" algn="l">
              <a:spcBef>
                <a:spcPts val="0"/>
              </a:spcBef>
              <a:spcAft>
                <a:spcPts val="0"/>
              </a:spcAft>
              <a:buNone/>
            </a:pPr>
            <a:r>
              <a:rPr b="1" lang="en" sz="1100">
                <a:solidFill>
                  <a:schemeClr val="accent1"/>
                </a:solidFill>
                <a:latin typeface="Inter"/>
                <a:ea typeface="Inter"/>
                <a:cs typeface="Inter"/>
                <a:sym typeface="Inter"/>
              </a:rPr>
              <a:t>The consequences of disobedience and the origins of diversity among people</a:t>
            </a:r>
            <a:endParaRPr b="1" sz="1100">
              <a:solidFill>
                <a:schemeClr val="accent1"/>
              </a:solidFill>
              <a:latin typeface="Inter"/>
              <a:ea typeface="Inter"/>
              <a:cs typeface="Inter"/>
              <a:sym typeface="Inter"/>
            </a:endParaRPr>
          </a:p>
        </p:txBody>
      </p:sp>
      <p:pic>
        <p:nvPicPr>
          <p:cNvPr id="337" name="Google Shape;337;p35"/>
          <p:cNvPicPr preferRelativeResize="0"/>
          <p:nvPr/>
        </p:nvPicPr>
        <p:blipFill>
          <a:blip r:embed="rId6">
            <a:alphaModFix/>
          </a:blip>
          <a:stretch>
            <a:fillRect/>
          </a:stretch>
        </p:blipFill>
        <p:spPr>
          <a:xfrm>
            <a:off x="694375" y="1713072"/>
            <a:ext cx="1183725" cy="1183725"/>
          </a:xfrm>
          <a:prstGeom prst="rect">
            <a:avLst/>
          </a:prstGeom>
          <a:noFill/>
          <a:ln>
            <a:noFill/>
          </a:ln>
        </p:spPr>
      </p:pic>
      <p:sp>
        <p:nvSpPr>
          <p:cNvPr id="338" name="Google Shape;338;p35"/>
          <p:cNvSpPr txBox="1"/>
          <p:nvPr/>
        </p:nvSpPr>
        <p:spPr>
          <a:xfrm>
            <a:off x="1878100" y="1801384"/>
            <a:ext cx="5439000" cy="854700"/>
          </a:xfrm>
          <a:prstGeom prst="rect">
            <a:avLst/>
          </a:prstGeom>
          <a:noFill/>
          <a:ln>
            <a:noFill/>
          </a:ln>
        </p:spPr>
        <p:txBody>
          <a:bodyPr anchorCtr="0" anchor="t" bIns="116050" lIns="116050" spcFirstLastPara="1" rIns="116050" wrap="square" tIns="116050">
            <a:noAutofit/>
          </a:bodyPr>
          <a:lstStyle/>
          <a:p>
            <a:pPr indent="0" lvl="0" marL="0" rtl="0" algn="l">
              <a:spcBef>
                <a:spcPts val="0"/>
              </a:spcBef>
              <a:spcAft>
                <a:spcPts val="0"/>
              </a:spcAft>
              <a:buNone/>
            </a:pPr>
            <a:r>
              <a:rPr b="1" lang="en" sz="1300">
                <a:latin typeface="Halant"/>
                <a:ea typeface="Halant"/>
                <a:cs typeface="Halant"/>
                <a:sym typeface="Halant"/>
              </a:rPr>
              <a:t>Evaluating Evidence</a:t>
            </a:r>
            <a:endParaRPr b="1" sz="1300">
              <a:latin typeface="Halant"/>
              <a:ea typeface="Halant"/>
              <a:cs typeface="Halant"/>
              <a:sym typeface="Halant"/>
            </a:endParaRPr>
          </a:p>
          <a:p>
            <a:pPr indent="0" lvl="0" marL="0" rtl="0" algn="l">
              <a:spcBef>
                <a:spcPts val="0"/>
              </a:spcBef>
              <a:spcAft>
                <a:spcPts val="0"/>
              </a:spcAft>
              <a:buNone/>
            </a:pPr>
            <a:r>
              <a:t/>
            </a:r>
            <a:endParaRPr b="1" sz="1000">
              <a:latin typeface="Halant"/>
              <a:ea typeface="Halant"/>
              <a:cs typeface="Halant"/>
              <a:sym typeface="Halant"/>
            </a:endParaRPr>
          </a:p>
          <a:p>
            <a:pPr indent="0" lvl="0" marL="0" rtl="0" algn="l">
              <a:spcBef>
                <a:spcPts val="0"/>
              </a:spcBef>
              <a:spcAft>
                <a:spcPts val="0"/>
              </a:spcAft>
              <a:buNone/>
            </a:pPr>
            <a:r>
              <a:rPr lang="en" sz="1100">
                <a:solidFill>
                  <a:schemeClr val="dk1"/>
                </a:solidFill>
                <a:latin typeface="Inter"/>
                <a:ea typeface="Inter"/>
                <a:cs typeface="Inter"/>
                <a:sym typeface="Inter"/>
              </a:rPr>
              <a:t>Thinking historically means analyzing historical documents in order to make evidence-based claims about the past.</a:t>
            </a:r>
            <a:endParaRPr sz="1100">
              <a:latin typeface="Inter"/>
              <a:ea typeface="Inter"/>
              <a:cs typeface="Inter"/>
              <a:sym typeface="Inte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342" name="Shape 342"/>
        <p:cNvGrpSpPr/>
        <p:nvPr/>
      </p:nvGrpSpPr>
      <p:grpSpPr>
        <a:xfrm>
          <a:off x="0" y="0"/>
          <a:ext cx="0" cy="0"/>
          <a:chOff x="0" y="0"/>
          <a:chExt cx="0" cy="0"/>
        </a:xfrm>
      </p:grpSpPr>
      <p:pic>
        <p:nvPicPr>
          <p:cNvPr id="343" name="Google Shape;343;p3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344" name="Google Shape;344;p36"/>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700">
                <a:latin typeface="Halant"/>
                <a:ea typeface="Halant"/>
                <a:cs typeface="Halant"/>
                <a:sym typeface="Halant"/>
              </a:rPr>
              <a:t>Evaluating Evidence</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2500">
                <a:latin typeface="Plus Jakarta Sans Medium"/>
                <a:ea typeface="Plus Jakarta Sans Medium"/>
                <a:cs typeface="Plus Jakarta Sans Medium"/>
                <a:sym typeface="Plus Jakarta Sans Medium"/>
              </a:rPr>
              <a:t>Indigenous Creation Stories: Natchez </a:t>
            </a:r>
            <a:r>
              <a:rPr lang="en" sz="2500">
                <a:solidFill>
                  <a:schemeClr val="dk1"/>
                </a:solidFill>
                <a:latin typeface="Plus Jakarta Sans Medium"/>
                <a:ea typeface="Plus Jakarta Sans Medium"/>
                <a:cs typeface="Plus Jakarta Sans Medium"/>
                <a:sym typeface="Plus Jakarta Sans Medium"/>
              </a:rPr>
              <a:t>(Exemplar)</a:t>
            </a:r>
            <a:endParaRPr sz="1500">
              <a:solidFill>
                <a:srgbClr val="000000"/>
              </a:solidFill>
              <a:latin typeface="Plus Jakarta Sans Medium"/>
              <a:ea typeface="Plus Jakarta Sans Medium"/>
              <a:cs typeface="Plus Jakarta Sans Medium"/>
              <a:sym typeface="Plus Jakarta Sans Medium"/>
            </a:endParaRPr>
          </a:p>
        </p:txBody>
      </p:sp>
      <p:pic>
        <p:nvPicPr>
          <p:cNvPr id="345" name="Google Shape;345;p36"/>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346" name="Google Shape;346;p3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a:t>
            </a:r>
            <a:r>
              <a:rPr lang="en" sz="1100">
                <a:solidFill>
                  <a:srgbClr val="666666"/>
                </a:solidFill>
                <a:latin typeface="Inter"/>
                <a:ea typeface="Inter"/>
                <a:cs typeface="Inter"/>
                <a:sym typeface="Inter"/>
              </a:rPr>
              <a:t>2025</a:t>
            </a:r>
            <a:r>
              <a:rPr lang="en" sz="1100">
                <a:solidFill>
                  <a:srgbClr val="666666"/>
                </a:solidFill>
                <a:latin typeface="Inter"/>
                <a:ea typeface="Inter"/>
                <a:cs typeface="Inter"/>
                <a:sym typeface="Inter"/>
              </a:rPr>
              <a:t>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347" name="Google Shape;347;p3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348" name="Google Shape;348;p36"/>
          <p:cNvPicPr preferRelativeResize="0"/>
          <p:nvPr/>
        </p:nvPicPr>
        <p:blipFill rotWithShape="1">
          <a:blip r:embed="rId5">
            <a:alphaModFix/>
          </a:blip>
          <a:srcRect b="28343" l="39778" r="15711" t="32169"/>
          <a:stretch/>
        </p:blipFill>
        <p:spPr>
          <a:xfrm>
            <a:off x="3660776" y="2857499"/>
            <a:ext cx="3286124" cy="1943101"/>
          </a:xfrm>
          <a:prstGeom prst="rect">
            <a:avLst/>
          </a:prstGeom>
          <a:noFill/>
          <a:ln>
            <a:noFill/>
          </a:ln>
        </p:spPr>
      </p:pic>
      <p:sp>
        <p:nvSpPr>
          <p:cNvPr id="349" name="Google Shape;349;p36"/>
          <p:cNvSpPr txBox="1"/>
          <p:nvPr/>
        </p:nvSpPr>
        <p:spPr>
          <a:xfrm>
            <a:off x="436375" y="3949875"/>
            <a:ext cx="6880800" cy="487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300">
                <a:solidFill>
                  <a:schemeClr val="dk1"/>
                </a:solidFill>
                <a:latin typeface="Halant"/>
                <a:ea typeface="Halant"/>
                <a:cs typeface="Halant"/>
                <a:sym typeface="Halant"/>
              </a:rPr>
              <a:t>Questions:</a:t>
            </a:r>
            <a:endParaRPr b="1" sz="1300">
              <a:solidFill>
                <a:schemeClr val="dk1"/>
              </a:solidFill>
              <a:latin typeface="Halant"/>
              <a:ea typeface="Halant"/>
              <a:cs typeface="Halant"/>
              <a:sym typeface="Halant"/>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Which of the following is the main </a:t>
            </a:r>
            <a:endParaRPr sz="1100">
              <a:solidFill>
                <a:schemeClr val="dk1"/>
              </a:solidFill>
              <a:latin typeface="Inter"/>
              <a:ea typeface="Inter"/>
              <a:cs typeface="Inter"/>
              <a:sym typeface="Inter"/>
            </a:endParaRPr>
          </a:p>
          <a:p>
            <a:pPr indent="0" lvl="0" marL="457200" rtl="0" algn="l">
              <a:spcBef>
                <a:spcPts val="0"/>
              </a:spcBef>
              <a:spcAft>
                <a:spcPts val="0"/>
              </a:spcAft>
              <a:buNone/>
            </a:pPr>
            <a:r>
              <a:rPr lang="en" sz="1100">
                <a:solidFill>
                  <a:schemeClr val="dk1"/>
                </a:solidFill>
                <a:latin typeface="Inter"/>
                <a:ea typeface="Inter"/>
                <a:cs typeface="Inter"/>
                <a:sym typeface="Inter"/>
              </a:rPr>
              <a:t>topic of the story? </a:t>
            </a:r>
            <a:endParaRPr sz="1100">
              <a:solidFill>
                <a:schemeClr val="dk1"/>
              </a:solidFill>
              <a:latin typeface="Inter"/>
              <a:ea typeface="Inter"/>
              <a:cs typeface="Inter"/>
              <a:sym typeface="Inter"/>
            </a:endParaRPr>
          </a:p>
          <a:p>
            <a:pPr indent="0" lvl="0" marL="457200" rtl="0" algn="l">
              <a:spcBef>
                <a:spcPts val="0"/>
              </a:spcBef>
              <a:spcAft>
                <a:spcPts val="0"/>
              </a:spcAft>
              <a:buNone/>
            </a:pPr>
            <a:r>
              <a:rPr lang="en" sz="1100">
                <a:solidFill>
                  <a:schemeClr val="dk1"/>
                </a:solidFill>
                <a:latin typeface="Inter"/>
                <a:ea typeface="Inter"/>
                <a:cs typeface="Inter"/>
                <a:sym typeface="Inter"/>
              </a:rPr>
              <a:t>(Circle your answer)</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457200" lvl="0" marL="457200" rtl="0" algn="l">
              <a:lnSpc>
                <a:spcPct val="150000"/>
              </a:lnSpc>
              <a:spcBef>
                <a:spcPts val="0"/>
              </a:spcBef>
              <a:spcAft>
                <a:spcPts val="0"/>
              </a:spcAft>
              <a:buNone/>
            </a:pPr>
            <a:r>
              <a:rPr lang="en" sz="1100">
                <a:solidFill>
                  <a:schemeClr val="dk1"/>
                </a:solidFill>
                <a:latin typeface="Inter"/>
                <a:ea typeface="Inter"/>
                <a:cs typeface="Inter"/>
                <a:sym typeface="Inter"/>
              </a:rPr>
              <a:t>Creation of the World	</a:t>
            </a:r>
            <a:endParaRPr sz="1100">
              <a:solidFill>
                <a:schemeClr val="dk1"/>
              </a:solidFill>
              <a:latin typeface="Inter"/>
              <a:ea typeface="Inter"/>
              <a:cs typeface="Inter"/>
              <a:sym typeface="Inter"/>
            </a:endParaRPr>
          </a:p>
          <a:p>
            <a:pPr indent="457200" lvl="0" marL="457200" rtl="0" algn="l">
              <a:lnSpc>
                <a:spcPct val="150000"/>
              </a:lnSpc>
              <a:spcBef>
                <a:spcPts val="0"/>
              </a:spcBef>
              <a:spcAft>
                <a:spcPts val="0"/>
              </a:spcAft>
              <a:buNone/>
            </a:pPr>
            <a:r>
              <a:rPr lang="en" sz="1100">
                <a:solidFill>
                  <a:schemeClr val="dk1"/>
                </a:solidFill>
                <a:latin typeface="Inter"/>
                <a:ea typeface="Inter"/>
                <a:cs typeface="Inter"/>
                <a:sym typeface="Inter"/>
              </a:rPr>
              <a:t>Creation of the Earth’s Inhabitants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Actions of Culture Heroes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b="1" lang="en" sz="1100">
                <a:solidFill>
                  <a:schemeClr val="accent1"/>
                </a:solidFill>
                <a:latin typeface="Inter"/>
                <a:ea typeface="Inter"/>
                <a:cs typeface="Inter"/>
                <a:sym typeface="Inter"/>
              </a:rPr>
              <a:t>		Moral Lessons</a:t>
            </a:r>
            <a:endParaRPr b="1" sz="1100">
              <a:solidFill>
                <a:schemeClr val="accent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Other: ____________________________</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Who are the main characters of the story and what are they doing?</a:t>
            </a:r>
            <a:endParaRPr sz="1100">
              <a:solidFill>
                <a:schemeClr val="dk1"/>
              </a:solidFill>
              <a:latin typeface="Inter"/>
              <a:ea typeface="Inter"/>
              <a:cs typeface="Inter"/>
              <a:sym typeface="Inter"/>
            </a:endParaRPr>
          </a:p>
          <a:p>
            <a:pPr indent="0" lvl="0" marL="457200" rtl="0" algn="l">
              <a:spcBef>
                <a:spcPts val="0"/>
              </a:spcBef>
              <a:spcAft>
                <a:spcPts val="0"/>
              </a:spcAft>
              <a:buNone/>
            </a:pPr>
            <a:r>
              <a:rPr b="1" lang="en" sz="1100">
                <a:solidFill>
                  <a:schemeClr val="accent1"/>
                </a:solidFill>
                <a:latin typeface="Inter"/>
                <a:ea typeface="Inter"/>
                <a:cs typeface="Inter"/>
                <a:sym typeface="Inter"/>
              </a:rPr>
              <a:t>Twin girls and Corn Woman; Corn Woman provides food in a mysterious way.</a:t>
            </a:r>
            <a:endParaRPr b="1" sz="1100">
              <a:solidFill>
                <a:schemeClr val="accent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happens in the story? Explain the order of events and the results of those events?</a:t>
            </a:r>
            <a:endParaRPr sz="1100">
              <a:solidFill>
                <a:schemeClr val="dk1"/>
              </a:solidFill>
              <a:latin typeface="Inter"/>
              <a:ea typeface="Inter"/>
              <a:cs typeface="Inter"/>
              <a:sym typeface="Inter"/>
            </a:endParaRPr>
          </a:p>
          <a:p>
            <a:pPr indent="0" lvl="0" marL="457200" rtl="0" algn="l">
              <a:spcBef>
                <a:spcPts val="0"/>
              </a:spcBef>
              <a:spcAft>
                <a:spcPts val="0"/>
              </a:spcAft>
              <a:buNone/>
            </a:pPr>
            <a:r>
              <a:rPr b="1" lang="en" sz="1100">
                <a:solidFill>
                  <a:schemeClr val="accent1"/>
                </a:solidFill>
                <a:latin typeface="Inter"/>
                <a:ea typeface="Inter"/>
                <a:cs typeface="Inter"/>
                <a:sym typeface="Inter"/>
              </a:rPr>
              <a:t>Twins discover Corn Woman’s secret, Refuse to eat, Corn Woman instructs them to kill her, Plants grow from her ashes</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categories or qualities are shown by the characters and events of the story? (Examples include day and night, past and present, perseverance, loyalty, etc)</a:t>
            </a:r>
            <a:endParaRPr sz="1100">
              <a:solidFill>
                <a:schemeClr val="dk1"/>
              </a:solidFill>
              <a:latin typeface="Inter"/>
              <a:ea typeface="Inter"/>
              <a:cs typeface="Inter"/>
              <a:sym typeface="Inter"/>
            </a:endParaRPr>
          </a:p>
          <a:p>
            <a:pPr indent="0" lvl="0" marL="0" rtl="0" algn="l">
              <a:spcBef>
                <a:spcPts val="0"/>
              </a:spcBef>
              <a:spcAft>
                <a:spcPts val="0"/>
              </a:spcAft>
              <a:buNone/>
            </a:pPr>
            <a:r>
              <a:rPr b="1" lang="en" sz="1100">
                <a:solidFill>
                  <a:schemeClr val="accent1"/>
                </a:solidFill>
                <a:latin typeface="Inter"/>
                <a:ea typeface="Inter"/>
                <a:cs typeface="Inter"/>
                <a:sym typeface="Inter"/>
              </a:rPr>
              <a:t>	Perseverance, Transformation, Life and Death</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themes or lessons are depicted in the story? (Examples include benefits of cooperation, perils of greed, etc)</a:t>
            </a:r>
            <a:endParaRPr sz="1100">
              <a:solidFill>
                <a:schemeClr val="dk1"/>
              </a:solidFill>
              <a:latin typeface="Inter"/>
              <a:ea typeface="Inter"/>
              <a:cs typeface="Inter"/>
              <a:sym typeface="Inter"/>
            </a:endParaRPr>
          </a:p>
          <a:p>
            <a:pPr indent="0" lvl="0" marL="457200" rtl="0" algn="l">
              <a:spcBef>
                <a:spcPts val="0"/>
              </a:spcBef>
              <a:spcAft>
                <a:spcPts val="0"/>
              </a:spcAft>
              <a:buNone/>
            </a:pPr>
            <a:r>
              <a:rPr b="1" lang="en" sz="1100">
                <a:solidFill>
                  <a:schemeClr val="accent1"/>
                </a:solidFill>
                <a:latin typeface="Inter"/>
                <a:ea typeface="Inter"/>
                <a:cs typeface="Inter"/>
                <a:sym typeface="Inter"/>
              </a:rPr>
              <a:t>The cycle of life and death and the importance of respecting and understanding origins</a:t>
            </a:r>
            <a:endParaRPr b="1" sz="1100">
              <a:solidFill>
                <a:schemeClr val="accent1"/>
              </a:solidFill>
              <a:latin typeface="Inter"/>
              <a:ea typeface="Inter"/>
              <a:cs typeface="Inter"/>
              <a:sym typeface="Inter"/>
            </a:endParaRPr>
          </a:p>
        </p:txBody>
      </p:sp>
      <p:pic>
        <p:nvPicPr>
          <p:cNvPr id="350" name="Google Shape;350;p36"/>
          <p:cNvPicPr preferRelativeResize="0"/>
          <p:nvPr/>
        </p:nvPicPr>
        <p:blipFill>
          <a:blip r:embed="rId6">
            <a:alphaModFix/>
          </a:blip>
          <a:stretch>
            <a:fillRect/>
          </a:stretch>
        </p:blipFill>
        <p:spPr>
          <a:xfrm>
            <a:off x="694375" y="1713072"/>
            <a:ext cx="1183725" cy="1183725"/>
          </a:xfrm>
          <a:prstGeom prst="rect">
            <a:avLst/>
          </a:prstGeom>
          <a:noFill/>
          <a:ln>
            <a:noFill/>
          </a:ln>
        </p:spPr>
      </p:pic>
      <p:sp>
        <p:nvSpPr>
          <p:cNvPr id="351" name="Google Shape;351;p36"/>
          <p:cNvSpPr txBox="1"/>
          <p:nvPr/>
        </p:nvSpPr>
        <p:spPr>
          <a:xfrm>
            <a:off x="1878100" y="1801384"/>
            <a:ext cx="5439000" cy="854700"/>
          </a:xfrm>
          <a:prstGeom prst="rect">
            <a:avLst/>
          </a:prstGeom>
          <a:noFill/>
          <a:ln>
            <a:noFill/>
          </a:ln>
        </p:spPr>
        <p:txBody>
          <a:bodyPr anchorCtr="0" anchor="t" bIns="116050" lIns="116050" spcFirstLastPara="1" rIns="116050" wrap="square" tIns="116050">
            <a:noAutofit/>
          </a:bodyPr>
          <a:lstStyle/>
          <a:p>
            <a:pPr indent="0" lvl="0" marL="0" rtl="0" algn="l">
              <a:spcBef>
                <a:spcPts val="0"/>
              </a:spcBef>
              <a:spcAft>
                <a:spcPts val="0"/>
              </a:spcAft>
              <a:buNone/>
            </a:pPr>
            <a:r>
              <a:rPr b="1" lang="en" sz="1300">
                <a:latin typeface="Halant"/>
                <a:ea typeface="Halant"/>
                <a:cs typeface="Halant"/>
                <a:sym typeface="Halant"/>
              </a:rPr>
              <a:t>Evaluating Evidence</a:t>
            </a:r>
            <a:endParaRPr b="1" sz="1300">
              <a:latin typeface="Halant"/>
              <a:ea typeface="Halant"/>
              <a:cs typeface="Halant"/>
              <a:sym typeface="Halant"/>
            </a:endParaRPr>
          </a:p>
          <a:p>
            <a:pPr indent="0" lvl="0" marL="0" rtl="0" algn="l">
              <a:spcBef>
                <a:spcPts val="0"/>
              </a:spcBef>
              <a:spcAft>
                <a:spcPts val="0"/>
              </a:spcAft>
              <a:buNone/>
            </a:pPr>
            <a:r>
              <a:t/>
            </a:r>
            <a:endParaRPr b="1" sz="1000">
              <a:latin typeface="Halant"/>
              <a:ea typeface="Halant"/>
              <a:cs typeface="Halant"/>
              <a:sym typeface="Halant"/>
            </a:endParaRPr>
          </a:p>
          <a:p>
            <a:pPr indent="0" lvl="0" marL="0" rtl="0" algn="l">
              <a:spcBef>
                <a:spcPts val="0"/>
              </a:spcBef>
              <a:spcAft>
                <a:spcPts val="0"/>
              </a:spcAft>
              <a:buNone/>
            </a:pPr>
            <a:r>
              <a:rPr lang="en" sz="1100">
                <a:solidFill>
                  <a:schemeClr val="dk1"/>
                </a:solidFill>
                <a:latin typeface="Inter"/>
                <a:ea typeface="Inter"/>
                <a:cs typeface="Inter"/>
                <a:sym typeface="Inter"/>
              </a:rPr>
              <a:t>Thinking historically means analyzing historical documents in order to make evidence-based claims about the past.</a:t>
            </a:r>
            <a:endParaRPr sz="1100">
              <a:latin typeface="Inter"/>
              <a:ea typeface="Inter"/>
              <a:cs typeface="Inter"/>
              <a:sym typeface="Inte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355" name="Shape 355"/>
        <p:cNvGrpSpPr/>
        <p:nvPr/>
      </p:nvGrpSpPr>
      <p:grpSpPr>
        <a:xfrm>
          <a:off x="0" y="0"/>
          <a:ext cx="0" cy="0"/>
          <a:chOff x="0" y="0"/>
          <a:chExt cx="0" cy="0"/>
        </a:xfrm>
      </p:grpSpPr>
      <p:pic>
        <p:nvPicPr>
          <p:cNvPr id="356" name="Google Shape;356;p37"/>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357" name="Google Shape;357;p37"/>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700">
                <a:latin typeface="Halant"/>
                <a:ea typeface="Halant"/>
                <a:cs typeface="Halant"/>
                <a:sym typeface="Halant"/>
              </a:rPr>
              <a:t>Evaluating Evidence</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2500">
                <a:latin typeface="Plus Jakarta Sans Medium"/>
                <a:ea typeface="Plus Jakarta Sans Medium"/>
                <a:cs typeface="Plus Jakarta Sans Medium"/>
                <a:sym typeface="Plus Jakarta Sans Medium"/>
              </a:rPr>
              <a:t>Indigenous Creation Stories: Tunica </a:t>
            </a:r>
            <a:r>
              <a:rPr lang="en" sz="2500">
                <a:solidFill>
                  <a:schemeClr val="dk1"/>
                </a:solidFill>
                <a:latin typeface="Plus Jakarta Sans Medium"/>
                <a:ea typeface="Plus Jakarta Sans Medium"/>
                <a:cs typeface="Plus Jakarta Sans Medium"/>
                <a:sym typeface="Plus Jakarta Sans Medium"/>
              </a:rPr>
              <a:t>(Exemplar)</a:t>
            </a:r>
            <a:endParaRPr sz="1500">
              <a:solidFill>
                <a:srgbClr val="000000"/>
              </a:solidFill>
              <a:latin typeface="Plus Jakarta Sans Medium"/>
              <a:ea typeface="Plus Jakarta Sans Medium"/>
              <a:cs typeface="Plus Jakarta Sans Medium"/>
              <a:sym typeface="Plus Jakarta Sans Medium"/>
            </a:endParaRPr>
          </a:p>
        </p:txBody>
      </p:sp>
      <p:pic>
        <p:nvPicPr>
          <p:cNvPr id="358" name="Google Shape;358;p37"/>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359" name="Google Shape;359;p3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a:t>
            </a:r>
            <a:r>
              <a:rPr lang="en" sz="1100">
                <a:solidFill>
                  <a:srgbClr val="666666"/>
                </a:solidFill>
                <a:latin typeface="Inter"/>
                <a:ea typeface="Inter"/>
                <a:cs typeface="Inter"/>
                <a:sym typeface="Inter"/>
              </a:rPr>
              <a:t>2025</a:t>
            </a:r>
            <a:r>
              <a:rPr lang="en" sz="1100">
                <a:solidFill>
                  <a:srgbClr val="666666"/>
                </a:solidFill>
                <a:latin typeface="Inter"/>
                <a:ea typeface="Inter"/>
                <a:cs typeface="Inter"/>
                <a:sym typeface="Inter"/>
              </a:rPr>
              <a:t>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360" name="Google Shape;360;p3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361" name="Google Shape;361;p37"/>
          <p:cNvPicPr preferRelativeResize="0"/>
          <p:nvPr/>
        </p:nvPicPr>
        <p:blipFill rotWithShape="1">
          <a:blip r:embed="rId5">
            <a:alphaModFix/>
          </a:blip>
          <a:srcRect b="0" l="0" r="0" t="26101"/>
          <a:stretch/>
        </p:blipFill>
        <p:spPr>
          <a:xfrm>
            <a:off x="4114800" y="2768600"/>
            <a:ext cx="2925398" cy="2792375"/>
          </a:xfrm>
          <a:prstGeom prst="rect">
            <a:avLst/>
          </a:prstGeom>
          <a:noFill/>
          <a:ln>
            <a:noFill/>
          </a:ln>
        </p:spPr>
      </p:pic>
      <p:sp>
        <p:nvSpPr>
          <p:cNvPr id="362" name="Google Shape;362;p37"/>
          <p:cNvSpPr txBox="1"/>
          <p:nvPr/>
        </p:nvSpPr>
        <p:spPr>
          <a:xfrm>
            <a:off x="436375" y="3949875"/>
            <a:ext cx="6880800" cy="487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300">
                <a:solidFill>
                  <a:schemeClr val="dk1"/>
                </a:solidFill>
                <a:latin typeface="Halant"/>
                <a:ea typeface="Halant"/>
                <a:cs typeface="Halant"/>
                <a:sym typeface="Halant"/>
              </a:rPr>
              <a:t>Questions:</a:t>
            </a:r>
            <a:endParaRPr b="1" sz="1300">
              <a:solidFill>
                <a:schemeClr val="dk1"/>
              </a:solidFill>
              <a:latin typeface="Halant"/>
              <a:ea typeface="Halant"/>
              <a:cs typeface="Halant"/>
              <a:sym typeface="Halant"/>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Which of the following is the main </a:t>
            </a:r>
            <a:endParaRPr sz="1100">
              <a:solidFill>
                <a:schemeClr val="dk1"/>
              </a:solidFill>
              <a:latin typeface="Inter"/>
              <a:ea typeface="Inter"/>
              <a:cs typeface="Inter"/>
              <a:sym typeface="Inter"/>
            </a:endParaRPr>
          </a:p>
          <a:p>
            <a:pPr indent="0" lvl="0" marL="457200" rtl="0" algn="l">
              <a:spcBef>
                <a:spcPts val="0"/>
              </a:spcBef>
              <a:spcAft>
                <a:spcPts val="0"/>
              </a:spcAft>
              <a:buNone/>
            </a:pPr>
            <a:r>
              <a:rPr lang="en" sz="1100">
                <a:solidFill>
                  <a:schemeClr val="dk1"/>
                </a:solidFill>
                <a:latin typeface="Inter"/>
                <a:ea typeface="Inter"/>
                <a:cs typeface="Inter"/>
                <a:sym typeface="Inter"/>
              </a:rPr>
              <a:t>topic of the story? </a:t>
            </a:r>
            <a:endParaRPr sz="1100">
              <a:solidFill>
                <a:schemeClr val="dk1"/>
              </a:solidFill>
              <a:latin typeface="Inter"/>
              <a:ea typeface="Inter"/>
              <a:cs typeface="Inter"/>
              <a:sym typeface="Inter"/>
            </a:endParaRPr>
          </a:p>
          <a:p>
            <a:pPr indent="0" lvl="0" marL="457200" rtl="0" algn="l">
              <a:spcBef>
                <a:spcPts val="0"/>
              </a:spcBef>
              <a:spcAft>
                <a:spcPts val="0"/>
              </a:spcAft>
              <a:buNone/>
            </a:pPr>
            <a:r>
              <a:rPr lang="en" sz="1100">
                <a:solidFill>
                  <a:schemeClr val="dk1"/>
                </a:solidFill>
                <a:latin typeface="Inter"/>
                <a:ea typeface="Inter"/>
                <a:cs typeface="Inter"/>
                <a:sym typeface="Inter"/>
              </a:rPr>
              <a:t>(Circle your answer)</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457200" lvl="0" marL="457200" rtl="0" algn="l">
              <a:lnSpc>
                <a:spcPct val="150000"/>
              </a:lnSpc>
              <a:spcBef>
                <a:spcPts val="0"/>
              </a:spcBef>
              <a:spcAft>
                <a:spcPts val="0"/>
              </a:spcAft>
              <a:buNone/>
            </a:pPr>
            <a:r>
              <a:rPr lang="en" sz="1100">
                <a:solidFill>
                  <a:schemeClr val="dk1"/>
                </a:solidFill>
                <a:latin typeface="Inter"/>
                <a:ea typeface="Inter"/>
                <a:cs typeface="Inter"/>
                <a:sym typeface="Inter"/>
              </a:rPr>
              <a:t>Creation of the World	</a:t>
            </a:r>
            <a:endParaRPr sz="1100">
              <a:solidFill>
                <a:schemeClr val="dk1"/>
              </a:solidFill>
              <a:latin typeface="Inter"/>
              <a:ea typeface="Inter"/>
              <a:cs typeface="Inter"/>
              <a:sym typeface="Inter"/>
            </a:endParaRPr>
          </a:p>
          <a:p>
            <a:pPr indent="457200" lvl="0" marL="457200" rtl="0" algn="l">
              <a:lnSpc>
                <a:spcPct val="150000"/>
              </a:lnSpc>
              <a:spcBef>
                <a:spcPts val="0"/>
              </a:spcBef>
              <a:spcAft>
                <a:spcPts val="0"/>
              </a:spcAft>
              <a:buNone/>
            </a:pPr>
            <a:r>
              <a:rPr lang="en" sz="1100">
                <a:solidFill>
                  <a:schemeClr val="dk1"/>
                </a:solidFill>
                <a:latin typeface="Inter"/>
                <a:ea typeface="Inter"/>
                <a:cs typeface="Inter"/>
                <a:sym typeface="Inter"/>
              </a:rPr>
              <a:t>Creation of the Earth’s Inhabitants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Actions of Culture Heroes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b="1" lang="en" sz="1100">
                <a:solidFill>
                  <a:schemeClr val="accent1"/>
                </a:solidFill>
                <a:latin typeface="Inter"/>
                <a:ea typeface="Inter"/>
                <a:cs typeface="Inter"/>
                <a:sym typeface="Inter"/>
              </a:rPr>
              <a:t>		Moral Lessons</a:t>
            </a:r>
            <a:endParaRPr b="1" sz="1100">
              <a:solidFill>
                <a:schemeClr val="accent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Other: ____________________________</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Who are the main characters of the story and what are they doing?</a:t>
            </a:r>
            <a:endParaRPr sz="1100">
              <a:solidFill>
                <a:schemeClr val="dk1"/>
              </a:solidFill>
              <a:latin typeface="Inter"/>
              <a:ea typeface="Inter"/>
              <a:cs typeface="Inter"/>
              <a:sym typeface="Inter"/>
            </a:endParaRPr>
          </a:p>
          <a:p>
            <a:pPr indent="0" lvl="0" marL="457200" rtl="0" algn="l">
              <a:spcBef>
                <a:spcPts val="0"/>
              </a:spcBef>
              <a:spcAft>
                <a:spcPts val="0"/>
              </a:spcAft>
              <a:buNone/>
            </a:pPr>
            <a:r>
              <a:rPr b="1" lang="en" sz="1100">
                <a:solidFill>
                  <a:schemeClr val="accent1"/>
                </a:solidFill>
                <a:latin typeface="Inter"/>
                <a:ea typeface="Inter"/>
                <a:cs typeface="Inter"/>
                <a:sym typeface="Inter"/>
              </a:rPr>
              <a:t>An orphan boy and his sister; The sister brings beans from the ocean</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happens in the story? Explain the order of events and the results of those events?</a:t>
            </a:r>
            <a:endParaRPr sz="1100">
              <a:solidFill>
                <a:schemeClr val="dk1"/>
              </a:solidFill>
              <a:latin typeface="Inter"/>
              <a:ea typeface="Inter"/>
              <a:cs typeface="Inter"/>
              <a:sym typeface="Inter"/>
            </a:endParaRPr>
          </a:p>
          <a:p>
            <a:pPr indent="0" lvl="0" marL="457200" rtl="0" algn="l">
              <a:spcBef>
                <a:spcPts val="0"/>
              </a:spcBef>
              <a:spcAft>
                <a:spcPts val="0"/>
              </a:spcAft>
              <a:buNone/>
            </a:pPr>
            <a:r>
              <a:rPr b="1" lang="en" sz="1100">
                <a:solidFill>
                  <a:schemeClr val="accent1"/>
                </a:solidFill>
                <a:latin typeface="Inter"/>
                <a:ea typeface="Inter"/>
                <a:cs typeface="Inter"/>
                <a:sym typeface="Inter"/>
              </a:rPr>
              <a:t>The siblings play by the ocean, The sister is taken by the waves, She returns with beans, Instructs her brother on planting them, She disappears again</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categories or qualities are shown by the characters and events of the story? (Examples include day and night, past and present, perseverance, loyalty, etc)</a:t>
            </a:r>
            <a:endParaRPr sz="1100">
              <a:solidFill>
                <a:schemeClr val="dk1"/>
              </a:solidFill>
              <a:latin typeface="Inter"/>
              <a:ea typeface="Inter"/>
              <a:cs typeface="Inter"/>
              <a:sym typeface="Inter"/>
            </a:endParaRPr>
          </a:p>
          <a:p>
            <a:pPr indent="0" lvl="0" marL="457200" rtl="0" algn="l">
              <a:spcBef>
                <a:spcPts val="0"/>
              </a:spcBef>
              <a:spcAft>
                <a:spcPts val="0"/>
              </a:spcAft>
              <a:buNone/>
            </a:pPr>
            <a:r>
              <a:rPr b="1" lang="en" sz="1100">
                <a:solidFill>
                  <a:schemeClr val="accent1"/>
                </a:solidFill>
                <a:latin typeface="Inter"/>
                <a:ea typeface="Inter"/>
                <a:cs typeface="Inter"/>
                <a:sym typeface="Inter"/>
              </a:rPr>
              <a:t>Perseverance, Patience, The Cycle of Life</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themes or lessons are depicted in the story? (Examples include benefits of cooperation, perils of greed, etc)</a:t>
            </a:r>
            <a:endParaRPr sz="1100">
              <a:solidFill>
                <a:schemeClr val="dk1"/>
              </a:solidFill>
              <a:latin typeface="Inter"/>
              <a:ea typeface="Inter"/>
              <a:cs typeface="Inter"/>
              <a:sym typeface="Inter"/>
            </a:endParaRPr>
          </a:p>
          <a:p>
            <a:pPr indent="0" lvl="0" marL="457200" rtl="0" algn="l">
              <a:spcBef>
                <a:spcPts val="0"/>
              </a:spcBef>
              <a:spcAft>
                <a:spcPts val="0"/>
              </a:spcAft>
              <a:buNone/>
            </a:pPr>
            <a:r>
              <a:rPr b="1" lang="en" sz="1100">
                <a:solidFill>
                  <a:schemeClr val="accent1"/>
                </a:solidFill>
                <a:latin typeface="Inter"/>
                <a:ea typeface="Inter"/>
                <a:cs typeface="Inter"/>
                <a:sym typeface="Inter"/>
              </a:rPr>
              <a:t>The importance of patience and understanding the natural cycle of growth and sustenance</a:t>
            </a:r>
            <a:endParaRPr b="1" sz="1100">
              <a:solidFill>
                <a:schemeClr val="accent1"/>
              </a:solidFill>
              <a:latin typeface="Inter"/>
              <a:ea typeface="Inter"/>
              <a:cs typeface="Inter"/>
              <a:sym typeface="Inter"/>
            </a:endParaRPr>
          </a:p>
        </p:txBody>
      </p:sp>
      <p:pic>
        <p:nvPicPr>
          <p:cNvPr id="363" name="Google Shape;363;p37"/>
          <p:cNvPicPr preferRelativeResize="0"/>
          <p:nvPr/>
        </p:nvPicPr>
        <p:blipFill>
          <a:blip r:embed="rId6">
            <a:alphaModFix/>
          </a:blip>
          <a:stretch>
            <a:fillRect/>
          </a:stretch>
        </p:blipFill>
        <p:spPr>
          <a:xfrm>
            <a:off x="694375" y="1713072"/>
            <a:ext cx="1183725" cy="1183725"/>
          </a:xfrm>
          <a:prstGeom prst="rect">
            <a:avLst/>
          </a:prstGeom>
          <a:noFill/>
          <a:ln>
            <a:noFill/>
          </a:ln>
        </p:spPr>
      </p:pic>
      <p:sp>
        <p:nvSpPr>
          <p:cNvPr id="364" name="Google Shape;364;p37"/>
          <p:cNvSpPr txBox="1"/>
          <p:nvPr/>
        </p:nvSpPr>
        <p:spPr>
          <a:xfrm>
            <a:off x="1878100" y="1801384"/>
            <a:ext cx="5439000" cy="854700"/>
          </a:xfrm>
          <a:prstGeom prst="rect">
            <a:avLst/>
          </a:prstGeom>
          <a:noFill/>
          <a:ln>
            <a:noFill/>
          </a:ln>
        </p:spPr>
        <p:txBody>
          <a:bodyPr anchorCtr="0" anchor="t" bIns="116050" lIns="116050" spcFirstLastPara="1" rIns="116050" wrap="square" tIns="116050">
            <a:noAutofit/>
          </a:bodyPr>
          <a:lstStyle/>
          <a:p>
            <a:pPr indent="0" lvl="0" marL="0" rtl="0" algn="l">
              <a:spcBef>
                <a:spcPts val="0"/>
              </a:spcBef>
              <a:spcAft>
                <a:spcPts val="0"/>
              </a:spcAft>
              <a:buNone/>
            </a:pPr>
            <a:r>
              <a:rPr b="1" lang="en" sz="1300">
                <a:latin typeface="Halant"/>
                <a:ea typeface="Halant"/>
                <a:cs typeface="Halant"/>
                <a:sym typeface="Halant"/>
              </a:rPr>
              <a:t>Evaluating Evidence</a:t>
            </a:r>
            <a:endParaRPr b="1" sz="1300">
              <a:latin typeface="Halant"/>
              <a:ea typeface="Halant"/>
              <a:cs typeface="Halant"/>
              <a:sym typeface="Halant"/>
            </a:endParaRPr>
          </a:p>
          <a:p>
            <a:pPr indent="0" lvl="0" marL="0" rtl="0" algn="l">
              <a:spcBef>
                <a:spcPts val="0"/>
              </a:spcBef>
              <a:spcAft>
                <a:spcPts val="0"/>
              </a:spcAft>
              <a:buNone/>
            </a:pPr>
            <a:r>
              <a:t/>
            </a:r>
            <a:endParaRPr b="1" sz="1000">
              <a:latin typeface="Halant"/>
              <a:ea typeface="Halant"/>
              <a:cs typeface="Halant"/>
              <a:sym typeface="Halant"/>
            </a:endParaRPr>
          </a:p>
          <a:p>
            <a:pPr indent="0" lvl="0" marL="0" rtl="0" algn="l">
              <a:spcBef>
                <a:spcPts val="0"/>
              </a:spcBef>
              <a:spcAft>
                <a:spcPts val="0"/>
              </a:spcAft>
              <a:buNone/>
            </a:pPr>
            <a:r>
              <a:rPr lang="en" sz="1100">
                <a:solidFill>
                  <a:schemeClr val="dk1"/>
                </a:solidFill>
                <a:latin typeface="Inter"/>
                <a:ea typeface="Inter"/>
                <a:cs typeface="Inter"/>
                <a:sym typeface="Inter"/>
              </a:rPr>
              <a:t>Thinking historically means analyzing historical documents in order to make evidence-based claims about the past.</a:t>
            </a:r>
            <a:endParaRPr sz="1100">
              <a:latin typeface="Inter"/>
              <a:ea typeface="Inter"/>
              <a:cs typeface="Inter"/>
              <a:sym typeface="Inte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368" name="Shape 368"/>
        <p:cNvGrpSpPr/>
        <p:nvPr/>
      </p:nvGrpSpPr>
      <p:grpSpPr>
        <a:xfrm>
          <a:off x="0" y="0"/>
          <a:ext cx="0" cy="0"/>
          <a:chOff x="0" y="0"/>
          <a:chExt cx="0" cy="0"/>
        </a:xfrm>
      </p:grpSpPr>
      <p:pic>
        <p:nvPicPr>
          <p:cNvPr id="369" name="Google Shape;369;p38"/>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370" name="Google Shape;370;p38"/>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700">
                <a:latin typeface="Halant"/>
                <a:ea typeface="Halant"/>
                <a:cs typeface="Halant"/>
                <a:sym typeface="Halant"/>
              </a:rPr>
              <a:t>Evaluating Evidence</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2500">
                <a:latin typeface="Plus Jakarta Sans Medium"/>
                <a:ea typeface="Plus Jakarta Sans Medium"/>
                <a:cs typeface="Plus Jakarta Sans Medium"/>
                <a:sym typeface="Plus Jakarta Sans Medium"/>
              </a:rPr>
              <a:t>Indigenous Creation Stories: Cherokee </a:t>
            </a:r>
            <a:r>
              <a:rPr lang="en" sz="2500">
                <a:solidFill>
                  <a:schemeClr val="dk1"/>
                </a:solidFill>
                <a:latin typeface="Plus Jakarta Sans Medium"/>
                <a:ea typeface="Plus Jakarta Sans Medium"/>
                <a:cs typeface="Plus Jakarta Sans Medium"/>
                <a:sym typeface="Plus Jakarta Sans Medium"/>
              </a:rPr>
              <a:t>(Exemplar)</a:t>
            </a:r>
            <a:endParaRPr sz="1500">
              <a:solidFill>
                <a:srgbClr val="000000"/>
              </a:solidFill>
              <a:latin typeface="Plus Jakarta Sans Medium"/>
              <a:ea typeface="Plus Jakarta Sans Medium"/>
              <a:cs typeface="Plus Jakarta Sans Medium"/>
              <a:sym typeface="Plus Jakarta Sans Medium"/>
            </a:endParaRPr>
          </a:p>
        </p:txBody>
      </p:sp>
      <p:pic>
        <p:nvPicPr>
          <p:cNvPr id="371" name="Google Shape;371;p38"/>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372" name="Google Shape;372;p3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a:t>
            </a:r>
            <a:r>
              <a:rPr lang="en" sz="1100">
                <a:solidFill>
                  <a:srgbClr val="666666"/>
                </a:solidFill>
                <a:latin typeface="Inter"/>
                <a:ea typeface="Inter"/>
                <a:cs typeface="Inter"/>
                <a:sym typeface="Inter"/>
              </a:rPr>
              <a:t>2025</a:t>
            </a:r>
            <a:r>
              <a:rPr lang="en" sz="1100">
                <a:solidFill>
                  <a:srgbClr val="666666"/>
                </a:solidFill>
                <a:latin typeface="Inter"/>
                <a:ea typeface="Inter"/>
                <a:cs typeface="Inter"/>
                <a:sym typeface="Inter"/>
              </a:rPr>
              <a:t>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373" name="Google Shape;373;p3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374" name="Google Shape;374;p38"/>
          <p:cNvPicPr preferRelativeResize="0"/>
          <p:nvPr/>
        </p:nvPicPr>
        <p:blipFill rotWithShape="1">
          <a:blip r:embed="rId5">
            <a:alphaModFix/>
          </a:blip>
          <a:srcRect b="30814" l="39728" r="15747" t="29810"/>
          <a:stretch/>
        </p:blipFill>
        <p:spPr>
          <a:xfrm>
            <a:off x="3441700" y="2805302"/>
            <a:ext cx="3385206" cy="1995299"/>
          </a:xfrm>
          <a:prstGeom prst="rect">
            <a:avLst/>
          </a:prstGeom>
          <a:noFill/>
          <a:ln>
            <a:noFill/>
          </a:ln>
        </p:spPr>
      </p:pic>
      <p:sp>
        <p:nvSpPr>
          <p:cNvPr id="375" name="Google Shape;375;p38"/>
          <p:cNvSpPr txBox="1"/>
          <p:nvPr/>
        </p:nvSpPr>
        <p:spPr>
          <a:xfrm>
            <a:off x="436375" y="3949875"/>
            <a:ext cx="6880800" cy="487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300">
                <a:solidFill>
                  <a:schemeClr val="dk1"/>
                </a:solidFill>
                <a:latin typeface="Halant"/>
                <a:ea typeface="Halant"/>
                <a:cs typeface="Halant"/>
                <a:sym typeface="Halant"/>
              </a:rPr>
              <a:t>Questions:</a:t>
            </a:r>
            <a:endParaRPr b="1" sz="1300">
              <a:solidFill>
                <a:schemeClr val="dk1"/>
              </a:solidFill>
              <a:latin typeface="Halant"/>
              <a:ea typeface="Halant"/>
              <a:cs typeface="Halant"/>
              <a:sym typeface="Halant"/>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Which of the following is the main </a:t>
            </a:r>
            <a:endParaRPr sz="1100">
              <a:solidFill>
                <a:schemeClr val="dk1"/>
              </a:solidFill>
              <a:latin typeface="Inter"/>
              <a:ea typeface="Inter"/>
              <a:cs typeface="Inter"/>
              <a:sym typeface="Inter"/>
            </a:endParaRPr>
          </a:p>
          <a:p>
            <a:pPr indent="0" lvl="0" marL="457200" rtl="0" algn="l">
              <a:spcBef>
                <a:spcPts val="0"/>
              </a:spcBef>
              <a:spcAft>
                <a:spcPts val="0"/>
              </a:spcAft>
              <a:buNone/>
            </a:pPr>
            <a:r>
              <a:rPr lang="en" sz="1100">
                <a:solidFill>
                  <a:schemeClr val="dk1"/>
                </a:solidFill>
                <a:latin typeface="Inter"/>
                <a:ea typeface="Inter"/>
                <a:cs typeface="Inter"/>
                <a:sym typeface="Inter"/>
              </a:rPr>
              <a:t>topic of the story? </a:t>
            </a:r>
            <a:endParaRPr sz="1100">
              <a:solidFill>
                <a:schemeClr val="dk1"/>
              </a:solidFill>
              <a:latin typeface="Inter"/>
              <a:ea typeface="Inter"/>
              <a:cs typeface="Inter"/>
              <a:sym typeface="Inter"/>
            </a:endParaRPr>
          </a:p>
          <a:p>
            <a:pPr indent="0" lvl="0" marL="457200" rtl="0" algn="l">
              <a:spcBef>
                <a:spcPts val="0"/>
              </a:spcBef>
              <a:spcAft>
                <a:spcPts val="0"/>
              </a:spcAft>
              <a:buNone/>
            </a:pPr>
            <a:r>
              <a:rPr lang="en" sz="1100">
                <a:solidFill>
                  <a:schemeClr val="dk1"/>
                </a:solidFill>
                <a:latin typeface="Inter"/>
                <a:ea typeface="Inter"/>
                <a:cs typeface="Inter"/>
                <a:sym typeface="Inter"/>
              </a:rPr>
              <a:t>(Circle your answer)</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457200" lvl="0" marL="457200" rtl="0" algn="l">
              <a:lnSpc>
                <a:spcPct val="150000"/>
              </a:lnSpc>
              <a:spcBef>
                <a:spcPts val="0"/>
              </a:spcBef>
              <a:spcAft>
                <a:spcPts val="0"/>
              </a:spcAft>
              <a:buNone/>
            </a:pPr>
            <a:r>
              <a:rPr b="1" lang="en" sz="1100">
                <a:solidFill>
                  <a:schemeClr val="accent1"/>
                </a:solidFill>
                <a:latin typeface="Inter"/>
                <a:ea typeface="Inter"/>
                <a:cs typeface="Inter"/>
                <a:sym typeface="Inter"/>
              </a:rPr>
              <a:t>Creation of the World	</a:t>
            </a:r>
            <a:endParaRPr b="1" sz="1100">
              <a:solidFill>
                <a:schemeClr val="accent1"/>
              </a:solidFill>
              <a:latin typeface="Inter"/>
              <a:ea typeface="Inter"/>
              <a:cs typeface="Inter"/>
              <a:sym typeface="Inter"/>
            </a:endParaRPr>
          </a:p>
          <a:p>
            <a:pPr indent="457200" lvl="0" marL="457200" rtl="0" algn="l">
              <a:lnSpc>
                <a:spcPct val="150000"/>
              </a:lnSpc>
              <a:spcBef>
                <a:spcPts val="0"/>
              </a:spcBef>
              <a:spcAft>
                <a:spcPts val="0"/>
              </a:spcAft>
              <a:buNone/>
            </a:pPr>
            <a:r>
              <a:rPr lang="en" sz="1100">
                <a:solidFill>
                  <a:schemeClr val="dk1"/>
                </a:solidFill>
                <a:latin typeface="Inter"/>
                <a:ea typeface="Inter"/>
                <a:cs typeface="Inter"/>
                <a:sym typeface="Inter"/>
              </a:rPr>
              <a:t>Creation of the Earth’s Inhabitants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Actions of Culture Heroes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Moral Lessons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Other: ____________________________</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Who are the main characters of the story and what are they doing?</a:t>
            </a:r>
            <a:endParaRPr sz="1100">
              <a:solidFill>
                <a:schemeClr val="dk1"/>
              </a:solidFill>
              <a:latin typeface="Inter"/>
              <a:ea typeface="Inter"/>
              <a:cs typeface="Inter"/>
              <a:sym typeface="Inter"/>
            </a:endParaRPr>
          </a:p>
          <a:p>
            <a:pPr indent="0" lvl="0" marL="457200" rtl="0" algn="l">
              <a:spcBef>
                <a:spcPts val="0"/>
              </a:spcBef>
              <a:spcAft>
                <a:spcPts val="0"/>
              </a:spcAft>
              <a:buNone/>
            </a:pPr>
            <a:r>
              <a:rPr b="1" lang="en" sz="1100">
                <a:solidFill>
                  <a:schemeClr val="accent1"/>
                </a:solidFill>
                <a:latin typeface="Inter"/>
                <a:ea typeface="Inter"/>
                <a:cs typeface="Inter"/>
                <a:sym typeface="Inter"/>
              </a:rPr>
              <a:t>Thunders, Raven, Owls, Water Spider: Try to retrieve fire from a sycamore tree</a:t>
            </a:r>
            <a:endParaRPr b="1" sz="1100">
              <a:solidFill>
                <a:schemeClr val="accent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happens in the story? Explain the order of events and the results of those events?</a:t>
            </a:r>
            <a:endParaRPr sz="1100">
              <a:solidFill>
                <a:schemeClr val="dk1"/>
              </a:solidFill>
              <a:latin typeface="Inter"/>
              <a:ea typeface="Inter"/>
              <a:cs typeface="Inter"/>
              <a:sym typeface="Inter"/>
            </a:endParaRPr>
          </a:p>
          <a:p>
            <a:pPr indent="0" lvl="0" marL="457200" rtl="0" algn="l">
              <a:spcBef>
                <a:spcPts val="0"/>
              </a:spcBef>
              <a:spcAft>
                <a:spcPts val="0"/>
              </a:spcAft>
              <a:buNone/>
            </a:pPr>
            <a:r>
              <a:rPr b="1" lang="en" sz="1100">
                <a:solidFill>
                  <a:schemeClr val="accent1"/>
                </a:solidFill>
                <a:latin typeface="Inter"/>
                <a:ea typeface="Inter"/>
                <a:cs typeface="Inter"/>
                <a:sym typeface="Inter"/>
              </a:rPr>
              <a:t>The world is cold, Thunders send lightning, Several animals try to retrieve fire, Water Spider is successful</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categories or qualities are shown by the characters and events of the story? (Examples include day and night, past and present, perseverance, loyalty, etc)</a:t>
            </a:r>
            <a:endParaRPr sz="1100">
              <a:solidFill>
                <a:schemeClr val="dk1"/>
              </a:solidFill>
              <a:latin typeface="Inter"/>
              <a:ea typeface="Inter"/>
              <a:cs typeface="Inter"/>
              <a:sym typeface="Inter"/>
            </a:endParaRPr>
          </a:p>
          <a:p>
            <a:pPr indent="0" lvl="0" marL="457200" rtl="0" algn="l">
              <a:spcBef>
                <a:spcPts val="0"/>
              </a:spcBef>
              <a:spcAft>
                <a:spcPts val="0"/>
              </a:spcAft>
              <a:buNone/>
            </a:pPr>
            <a:r>
              <a:rPr b="1" lang="en" sz="1100">
                <a:solidFill>
                  <a:schemeClr val="accent1"/>
                </a:solidFill>
                <a:latin typeface="Inter"/>
                <a:ea typeface="Inter"/>
                <a:cs typeface="Inter"/>
                <a:sym typeface="Inter"/>
              </a:rPr>
              <a:t>Courage, Determination, Challenges and Failures, Resourcefulness</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themes or lessons are depicted in the story? (Examples include benefits of cooperation, perils of greed, etc)</a:t>
            </a:r>
            <a:endParaRPr sz="1100">
              <a:solidFill>
                <a:schemeClr val="dk1"/>
              </a:solidFill>
              <a:latin typeface="Inter"/>
              <a:ea typeface="Inter"/>
              <a:cs typeface="Inter"/>
              <a:sym typeface="Inter"/>
            </a:endParaRPr>
          </a:p>
          <a:p>
            <a:pPr indent="0" lvl="0" marL="457200" rtl="0" algn="l">
              <a:spcBef>
                <a:spcPts val="0"/>
              </a:spcBef>
              <a:spcAft>
                <a:spcPts val="0"/>
              </a:spcAft>
              <a:buNone/>
            </a:pPr>
            <a:r>
              <a:rPr b="1" lang="en" sz="1100">
                <a:solidFill>
                  <a:schemeClr val="accent1"/>
                </a:solidFill>
                <a:latin typeface="Inter"/>
                <a:ea typeface="Inter"/>
                <a:cs typeface="Inter"/>
                <a:sym typeface="Inter"/>
              </a:rPr>
              <a:t>The importance of unique skills, determination, and bravery in the face of challenges</a:t>
            </a:r>
            <a:endParaRPr b="1" sz="1100">
              <a:solidFill>
                <a:schemeClr val="accent1"/>
              </a:solidFill>
              <a:latin typeface="Inter"/>
              <a:ea typeface="Inter"/>
              <a:cs typeface="Inter"/>
              <a:sym typeface="Inter"/>
            </a:endParaRPr>
          </a:p>
        </p:txBody>
      </p:sp>
      <p:pic>
        <p:nvPicPr>
          <p:cNvPr id="376" name="Google Shape;376;p38"/>
          <p:cNvPicPr preferRelativeResize="0"/>
          <p:nvPr/>
        </p:nvPicPr>
        <p:blipFill>
          <a:blip r:embed="rId6">
            <a:alphaModFix/>
          </a:blip>
          <a:stretch>
            <a:fillRect/>
          </a:stretch>
        </p:blipFill>
        <p:spPr>
          <a:xfrm>
            <a:off x="694375" y="1713072"/>
            <a:ext cx="1183725" cy="1183725"/>
          </a:xfrm>
          <a:prstGeom prst="rect">
            <a:avLst/>
          </a:prstGeom>
          <a:noFill/>
          <a:ln>
            <a:noFill/>
          </a:ln>
        </p:spPr>
      </p:pic>
      <p:sp>
        <p:nvSpPr>
          <p:cNvPr id="377" name="Google Shape;377;p38"/>
          <p:cNvSpPr txBox="1"/>
          <p:nvPr/>
        </p:nvSpPr>
        <p:spPr>
          <a:xfrm>
            <a:off x="1878100" y="1801384"/>
            <a:ext cx="5439000" cy="854700"/>
          </a:xfrm>
          <a:prstGeom prst="rect">
            <a:avLst/>
          </a:prstGeom>
          <a:noFill/>
          <a:ln>
            <a:noFill/>
          </a:ln>
        </p:spPr>
        <p:txBody>
          <a:bodyPr anchorCtr="0" anchor="t" bIns="116050" lIns="116050" spcFirstLastPara="1" rIns="116050" wrap="square" tIns="116050">
            <a:noAutofit/>
          </a:bodyPr>
          <a:lstStyle/>
          <a:p>
            <a:pPr indent="0" lvl="0" marL="0" rtl="0" algn="l">
              <a:spcBef>
                <a:spcPts val="0"/>
              </a:spcBef>
              <a:spcAft>
                <a:spcPts val="0"/>
              </a:spcAft>
              <a:buNone/>
            </a:pPr>
            <a:r>
              <a:rPr b="1" lang="en" sz="1300">
                <a:latin typeface="Halant"/>
                <a:ea typeface="Halant"/>
                <a:cs typeface="Halant"/>
                <a:sym typeface="Halant"/>
              </a:rPr>
              <a:t>Evaluating Evidence</a:t>
            </a:r>
            <a:endParaRPr b="1" sz="1300">
              <a:latin typeface="Halant"/>
              <a:ea typeface="Halant"/>
              <a:cs typeface="Halant"/>
              <a:sym typeface="Halant"/>
            </a:endParaRPr>
          </a:p>
          <a:p>
            <a:pPr indent="0" lvl="0" marL="0" rtl="0" algn="l">
              <a:spcBef>
                <a:spcPts val="0"/>
              </a:spcBef>
              <a:spcAft>
                <a:spcPts val="0"/>
              </a:spcAft>
              <a:buNone/>
            </a:pPr>
            <a:r>
              <a:t/>
            </a:r>
            <a:endParaRPr b="1" sz="1000">
              <a:latin typeface="Halant"/>
              <a:ea typeface="Halant"/>
              <a:cs typeface="Halant"/>
              <a:sym typeface="Halant"/>
            </a:endParaRPr>
          </a:p>
          <a:p>
            <a:pPr indent="0" lvl="0" marL="0" rtl="0" algn="l">
              <a:spcBef>
                <a:spcPts val="0"/>
              </a:spcBef>
              <a:spcAft>
                <a:spcPts val="0"/>
              </a:spcAft>
              <a:buNone/>
            </a:pPr>
            <a:r>
              <a:rPr lang="en" sz="1100">
                <a:solidFill>
                  <a:schemeClr val="dk1"/>
                </a:solidFill>
                <a:latin typeface="Inter"/>
                <a:ea typeface="Inter"/>
                <a:cs typeface="Inter"/>
                <a:sym typeface="Inter"/>
              </a:rPr>
              <a:t>Thinking historically means analyzing historical documents in order to make evidence-based claims about the past.</a:t>
            </a:r>
            <a:endParaRPr sz="1100">
              <a:latin typeface="Inter"/>
              <a:ea typeface="Inter"/>
              <a:cs typeface="Inter"/>
              <a:sym typeface="Inte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381" name="Shape 381"/>
        <p:cNvGrpSpPr/>
        <p:nvPr/>
      </p:nvGrpSpPr>
      <p:grpSpPr>
        <a:xfrm>
          <a:off x="0" y="0"/>
          <a:ext cx="0" cy="0"/>
          <a:chOff x="0" y="0"/>
          <a:chExt cx="0" cy="0"/>
        </a:xfrm>
      </p:grpSpPr>
      <p:pic>
        <p:nvPicPr>
          <p:cNvPr id="382" name="Google Shape;382;p39"/>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383" name="Google Shape;383;p39"/>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700">
                <a:latin typeface="Halant"/>
                <a:ea typeface="Halant"/>
                <a:cs typeface="Halant"/>
                <a:sym typeface="Halant"/>
              </a:rPr>
              <a:t>Evaluating Evidence</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2500">
                <a:latin typeface="Plus Jakarta Sans Medium"/>
                <a:ea typeface="Plus Jakarta Sans Medium"/>
                <a:cs typeface="Plus Jakarta Sans Medium"/>
                <a:sym typeface="Plus Jakarta Sans Medium"/>
              </a:rPr>
              <a:t>Indigenous Creation Stories: Inca </a:t>
            </a:r>
            <a:r>
              <a:rPr lang="en" sz="2500">
                <a:solidFill>
                  <a:schemeClr val="dk1"/>
                </a:solidFill>
                <a:latin typeface="Plus Jakarta Sans Medium"/>
                <a:ea typeface="Plus Jakarta Sans Medium"/>
                <a:cs typeface="Plus Jakarta Sans Medium"/>
                <a:sym typeface="Plus Jakarta Sans Medium"/>
              </a:rPr>
              <a:t>(Exemplar)</a:t>
            </a:r>
            <a:endParaRPr sz="1500">
              <a:solidFill>
                <a:srgbClr val="000000"/>
              </a:solidFill>
              <a:latin typeface="Plus Jakarta Sans Medium"/>
              <a:ea typeface="Plus Jakarta Sans Medium"/>
              <a:cs typeface="Plus Jakarta Sans Medium"/>
              <a:sym typeface="Plus Jakarta Sans Medium"/>
            </a:endParaRPr>
          </a:p>
        </p:txBody>
      </p:sp>
      <p:pic>
        <p:nvPicPr>
          <p:cNvPr id="384" name="Google Shape;384;p39"/>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385" name="Google Shape;385;p3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a:t>
            </a:r>
            <a:r>
              <a:rPr lang="en" sz="1100">
                <a:solidFill>
                  <a:srgbClr val="666666"/>
                </a:solidFill>
                <a:latin typeface="Inter"/>
                <a:ea typeface="Inter"/>
                <a:cs typeface="Inter"/>
                <a:sym typeface="Inter"/>
              </a:rPr>
              <a:t>2025</a:t>
            </a:r>
            <a:r>
              <a:rPr lang="en" sz="1100">
                <a:solidFill>
                  <a:srgbClr val="666666"/>
                </a:solidFill>
                <a:latin typeface="Inter"/>
                <a:ea typeface="Inter"/>
                <a:cs typeface="Inter"/>
                <a:sym typeface="Inter"/>
              </a:rPr>
              <a:t>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386" name="Google Shape;386;p3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387" name="Google Shape;387;p39"/>
          <p:cNvPicPr preferRelativeResize="0"/>
          <p:nvPr/>
        </p:nvPicPr>
        <p:blipFill>
          <a:blip r:embed="rId5">
            <a:alphaModFix/>
          </a:blip>
          <a:stretch>
            <a:fillRect/>
          </a:stretch>
        </p:blipFill>
        <p:spPr>
          <a:xfrm>
            <a:off x="4365661" y="2732276"/>
            <a:ext cx="2310941" cy="3481826"/>
          </a:xfrm>
          <a:prstGeom prst="rect">
            <a:avLst/>
          </a:prstGeom>
          <a:noFill/>
          <a:ln>
            <a:noFill/>
          </a:ln>
        </p:spPr>
      </p:pic>
      <p:sp>
        <p:nvSpPr>
          <p:cNvPr id="388" name="Google Shape;388;p39"/>
          <p:cNvSpPr txBox="1"/>
          <p:nvPr/>
        </p:nvSpPr>
        <p:spPr>
          <a:xfrm>
            <a:off x="436375" y="3949875"/>
            <a:ext cx="6880800" cy="4702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300">
                <a:solidFill>
                  <a:schemeClr val="dk1"/>
                </a:solidFill>
                <a:latin typeface="Halant"/>
                <a:ea typeface="Halant"/>
                <a:cs typeface="Halant"/>
                <a:sym typeface="Halant"/>
              </a:rPr>
              <a:t>Questions:</a:t>
            </a:r>
            <a:endParaRPr b="1" sz="1300">
              <a:solidFill>
                <a:schemeClr val="dk1"/>
              </a:solidFill>
              <a:latin typeface="Halant"/>
              <a:ea typeface="Halant"/>
              <a:cs typeface="Halant"/>
              <a:sym typeface="Halant"/>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Which of the following is the main </a:t>
            </a:r>
            <a:endParaRPr sz="1100">
              <a:solidFill>
                <a:schemeClr val="dk1"/>
              </a:solidFill>
              <a:latin typeface="Inter"/>
              <a:ea typeface="Inter"/>
              <a:cs typeface="Inter"/>
              <a:sym typeface="Inter"/>
            </a:endParaRPr>
          </a:p>
          <a:p>
            <a:pPr indent="0" lvl="0" marL="457200" rtl="0" algn="l">
              <a:spcBef>
                <a:spcPts val="0"/>
              </a:spcBef>
              <a:spcAft>
                <a:spcPts val="0"/>
              </a:spcAft>
              <a:buNone/>
            </a:pPr>
            <a:r>
              <a:rPr lang="en" sz="1100">
                <a:solidFill>
                  <a:schemeClr val="dk1"/>
                </a:solidFill>
                <a:latin typeface="Inter"/>
                <a:ea typeface="Inter"/>
                <a:cs typeface="Inter"/>
                <a:sym typeface="Inter"/>
              </a:rPr>
              <a:t>topic of the story? </a:t>
            </a:r>
            <a:endParaRPr sz="1100">
              <a:solidFill>
                <a:schemeClr val="dk1"/>
              </a:solidFill>
              <a:latin typeface="Inter"/>
              <a:ea typeface="Inter"/>
              <a:cs typeface="Inter"/>
              <a:sym typeface="Inter"/>
            </a:endParaRPr>
          </a:p>
          <a:p>
            <a:pPr indent="0" lvl="0" marL="457200" rtl="0" algn="l">
              <a:spcBef>
                <a:spcPts val="0"/>
              </a:spcBef>
              <a:spcAft>
                <a:spcPts val="0"/>
              </a:spcAft>
              <a:buNone/>
            </a:pPr>
            <a:r>
              <a:rPr lang="en" sz="1100">
                <a:solidFill>
                  <a:schemeClr val="dk1"/>
                </a:solidFill>
                <a:latin typeface="Inter"/>
                <a:ea typeface="Inter"/>
                <a:cs typeface="Inter"/>
                <a:sym typeface="Inter"/>
              </a:rPr>
              <a:t>(Circle your answer)</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457200" lvl="0" marL="457200" rtl="0" algn="l">
              <a:lnSpc>
                <a:spcPct val="150000"/>
              </a:lnSpc>
              <a:spcBef>
                <a:spcPts val="0"/>
              </a:spcBef>
              <a:spcAft>
                <a:spcPts val="0"/>
              </a:spcAft>
              <a:buNone/>
            </a:pPr>
            <a:r>
              <a:rPr lang="en" sz="1100">
                <a:solidFill>
                  <a:schemeClr val="dk1"/>
                </a:solidFill>
                <a:latin typeface="Inter"/>
                <a:ea typeface="Inter"/>
                <a:cs typeface="Inter"/>
                <a:sym typeface="Inter"/>
              </a:rPr>
              <a:t>Creation of the World	</a:t>
            </a:r>
            <a:endParaRPr sz="1100">
              <a:solidFill>
                <a:schemeClr val="dk1"/>
              </a:solidFill>
              <a:latin typeface="Inter"/>
              <a:ea typeface="Inter"/>
              <a:cs typeface="Inter"/>
              <a:sym typeface="Inter"/>
            </a:endParaRPr>
          </a:p>
          <a:p>
            <a:pPr indent="457200" lvl="0" marL="457200" rtl="0" algn="l">
              <a:lnSpc>
                <a:spcPct val="150000"/>
              </a:lnSpc>
              <a:spcBef>
                <a:spcPts val="0"/>
              </a:spcBef>
              <a:spcAft>
                <a:spcPts val="0"/>
              </a:spcAft>
              <a:buNone/>
            </a:pPr>
            <a:r>
              <a:rPr lang="en" sz="1100">
                <a:solidFill>
                  <a:schemeClr val="dk1"/>
                </a:solidFill>
                <a:latin typeface="Inter"/>
                <a:ea typeface="Inter"/>
                <a:cs typeface="Inter"/>
                <a:sym typeface="Inter"/>
              </a:rPr>
              <a:t>Creation of the Earth’s Inhabitants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b="1" lang="en" sz="1100">
                <a:solidFill>
                  <a:schemeClr val="accent1"/>
                </a:solidFill>
                <a:latin typeface="Inter"/>
                <a:ea typeface="Inter"/>
                <a:cs typeface="Inter"/>
                <a:sym typeface="Inter"/>
              </a:rPr>
              <a:t>		Actions of Culture Heroes</a:t>
            </a:r>
            <a:endParaRPr b="1" sz="1100">
              <a:solidFill>
                <a:schemeClr val="accent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Moral Lessons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Other: ____________________________</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Who are the main characters of the story and what are they doing?</a:t>
            </a:r>
            <a:endParaRPr sz="1100">
              <a:solidFill>
                <a:schemeClr val="dk1"/>
              </a:solidFill>
              <a:latin typeface="Inter"/>
              <a:ea typeface="Inter"/>
              <a:cs typeface="Inter"/>
              <a:sym typeface="Inter"/>
            </a:endParaRPr>
          </a:p>
          <a:p>
            <a:pPr indent="0" lvl="0" marL="457200" rtl="0" algn="l">
              <a:spcBef>
                <a:spcPts val="0"/>
              </a:spcBef>
              <a:spcAft>
                <a:spcPts val="0"/>
              </a:spcAft>
              <a:buNone/>
            </a:pPr>
            <a:r>
              <a:rPr b="1" lang="en" sz="1100">
                <a:solidFill>
                  <a:schemeClr val="accent1"/>
                </a:solidFill>
                <a:latin typeface="Inter"/>
                <a:ea typeface="Inter"/>
                <a:cs typeface="Inter"/>
                <a:sym typeface="Inter"/>
              </a:rPr>
              <a:t>Viracocha and the first people; Viracocha creates and instructs them</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happens in the story? Explain the order of events and the results of those events?</a:t>
            </a:r>
            <a:endParaRPr sz="1100">
              <a:solidFill>
                <a:schemeClr val="dk1"/>
              </a:solidFill>
              <a:latin typeface="Inter"/>
              <a:ea typeface="Inter"/>
              <a:cs typeface="Inter"/>
              <a:sym typeface="Inter"/>
            </a:endParaRPr>
          </a:p>
          <a:p>
            <a:pPr indent="0" lvl="0" marL="457200" rtl="0" algn="l">
              <a:spcBef>
                <a:spcPts val="0"/>
              </a:spcBef>
              <a:spcAft>
                <a:spcPts val="0"/>
              </a:spcAft>
              <a:buNone/>
            </a:pPr>
            <a:r>
              <a:rPr b="1" lang="en" sz="1100">
                <a:solidFill>
                  <a:schemeClr val="accent1"/>
                </a:solidFill>
                <a:latin typeface="Inter"/>
                <a:ea typeface="Inter"/>
                <a:cs typeface="Inter"/>
                <a:sym typeface="Inter"/>
              </a:rPr>
              <a:t>Viracocha creates humans, Instructs them on living, Travels to spread culture</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categories or qualities are shown by the characters and events of the story? (Examples include day and night, past and present, perseverance, loyalty, etc)</a:t>
            </a:r>
            <a:endParaRPr sz="1100">
              <a:solidFill>
                <a:schemeClr val="dk1"/>
              </a:solidFill>
              <a:latin typeface="Inter"/>
              <a:ea typeface="Inter"/>
              <a:cs typeface="Inter"/>
              <a:sym typeface="Inter"/>
            </a:endParaRPr>
          </a:p>
          <a:p>
            <a:pPr indent="0" lvl="0" marL="0" rtl="0" algn="l">
              <a:spcBef>
                <a:spcPts val="0"/>
              </a:spcBef>
              <a:spcAft>
                <a:spcPts val="0"/>
              </a:spcAft>
              <a:buNone/>
            </a:pPr>
            <a:r>
              <a:rPr b="1" lang="en" sz="1100">
                <a:solidFill>
                  <a:schemeClr val="accent1"/>
                </a:solidFill>
                <a:latin typeface="Inter"/>
                <a:ea typeface="Inter"/>
                <a:cs typeface="Inter"/>
                <a:sym typeface="Inter"/>
              </a:rPr>
              <a:t>	Creation, Instruction, Cultural Development</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themes or lessons are depicted in the story? (Examples include benefits of cooperation, perils of greed, etc)</a:t>
            </a:r>
            <a:endParaRPr sz="1100">
              <a:solidFill>
                <a:schemeClr val="dk1"/>
              </a:solidFill>
              <a:latin typeface="Inter"/>
              <a:ea typeface="Inter"/>
              <a:cs typeface="Inter"/>
              <a:sym typeface="Inter"/>
            </a:endParaRPr>
          </a:p>
          <a:p>
            <a:pPr indent="0" lvl="0" marL="457200" rtl="0" algn="l">
              <a:spcBef>
                <a:spcPts val="0"/>
              </a:spcBef>
              <a:spcAft>
                <a:spcPts val="0"/>
              </a:spcAft>
              <a:buNone/>
            </a:pPr>
            <a:r>
              <a:rPr b="1" lang="en" sz="1100">
                <a:solidFill>
                  <a:schemeClr val="accent1"/>
                </a:solidFill>
                <a:latin typeface="Inter"/>
                <a:ea typeface="Inter"/>
                <a:cs typeface="Inter"/>
                <a:sym typeface="Inter"/>
              </a:rPr>
              <a:t>The role of culture heroes in shaping society and imparting knowledge</a:t>
            </a:r>
            <a:endParaRPr b="1" sz="1100">
              <a:solidFill>
                <a:schemeClr val="accent1"/>
              </a:solidFill>
              <a:latin typeface="Inter"/>
              <a:ea typeface="Inter"/>
              <a:cs typeface="Inter"/>
              <a:sym typeface="Inter"/>
            </a:endParaRPr>
          </a:p>
        </p:txBody>
      </p:sp>
      <p:pic>
        <p:nvPicPr>
          <p:cNvPr id="389" name="Google Shape;389;p39"/>
          <p:cNvPicPr preferRelativeResize="0"/>
          <p:nvPr/>
        </p:nvPicPr>
        <p:blipFill>
          <a:blip r:embed="rId6">
            <a:alphaModFix/>
          </a:blip>
          <a:stretch>
            <a:fillRect/>
          </a:stretch>
        </p:blipFill>
        <p:spPr>
          <a:xfrm>
            <a:off x="694375" y="1713072"/>
            <a:ext cx="1183725" cy="1183725"/>
          </a:xfrm>
          <a:prstGeom prst="rect">
            <a:avLst/>
          </a:prstGeom>
          <a:noFill/>
          <a:ln>
            <a:noFill/>
          </a:ln>
        </p:spPr>
      </p:pic>
      <p:sp>
        <p:nvSpPr>
          <p:cNvPr id="390" name="Google Shape;390;p39"/>
          <p:cNvSpPr txBox="1"/>
          <p:nvPr/>
        </p:nvSpPr>
        <p:spPr>
          <a:xfrm>
            <a:off x="1878100" y="1801384"/>
            <a:ext cx="5439000" cy="854700"/>
          </a:xfrm>
          <a:prstGeom prst="rect">
            <a:avLst/>
          </a:prstGeom>
          <a:noFill/>
          <a:ln>
            <a:noFill/>
          </a:ln>
        </p:spPr>
        <p:txBody>
          <a:bodyPr anchorCtr="0" anchor="t" bIns="116050" lIns="116050" spcFirstLastPara="1" rIns="116050" wrap="square" tIns="116050">
            <a:noAutofit/>
          </a:bodyPr>
          <a:lstStyle/>
          <a:p>
            <a:pPr indent="0" lvl="0" marL="0" rtl="0" algn="l">
              <a:spcBef>
                <a:spcPts val="0"/>
              </a:spcBef>
              <a:spcAft>
                <a:spcPts val="0"/>
              </a:spcAft>
              <a:buNone/>
            </a:pPr>
            <a:r>
              <a:rPr b="1" lang="en" sz="1300">
                <a:latin typeface="Halant"/>
                <a:ea typeface="Halant"/>
                <a:cs typeface="Halant"/>
                <a:sym typeface="Halant"/>
              </a:rPr>
              <a:t>Evaluating Evidence</a:t>
            </a:r>
            <a:endParaRPr b="1" sz="1300">
              <a:latin typeface="Halant"/>
              <a:ea typeface="Halant"/>
              <a:cs typeface="Halant"/>
              <a:sym typeface="Halant"/>
            </a:endParaRPr>
          </a:p>
          <a:p>
            <a:pPr indent="0" lvl="0" marL="0" rtl="0" algn="l">
              <a:spcBef>
                <a:spcPts val="0"/>
              </a:spcBef>
              <a:spcAft>
                <a:spcPts val="0"/>
              </a:spcAft>
              <a:buNone/>
            </a:pPr>
            <a:r>
              <a:t/>
            </a:r>
            <a:endParaRPr b="1" sz="1000">
              <a:latin typeface="Halant"/>
              <a:ea typeface="Halant"/>
              <a:cs typeface="Halant"/>
              <a:sym typeface="Halant"/>
            </a:endParaRPr>
          </a:p>
          <a:p>
            <a:pPr indent="0" lvl="0" marL="0" rtl="0" algn="l">
              <a:spcBef>
                <a:spcPts val="0"/>
              </a:spcBef>
              <a:spcAft>
                <a:spcPts val="0"/>
              </a:spcAft>
              <a:buNone/>
            </a:pPr>
            <a:r>
              <a:rPr lang="en" sz="1100">
                <a:solidFill>
                  <a:schemeClr val="dk1"/>
                </a:solidFill>
                <a:latin typeface="Inter"/>
                <a:ea typeface="Inter"/>
                <a:cs typeface="Inter"/>
                <a:sym typeface="Inter"/>
              </a:rPr>
              <a:t>Thinking historically means analyzing historical documents in order to make evidence-based claims about the past.</a:t>
            </a:r>
            <a:endParaRPr sz="1100">
              <a:latin typeface="Inter"/>
              <a:ea typeface="Inter"/>
              <a:cs typeface="Inter"/>
              <a:sym typeface="Inte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394" name="Shape 394"/>
        <p:cNvGrpSpPr/>
        <p:nvPr/>
      </p:nvGrpSpPr>
      <p:grpSpPr>
        <a:xfrm>
          <a:off x="0" y="0"/>
          <a:ext cx="0" cy="0"/>
          <a:chOff x="0" y="0"/>
          <a:chExt cx="0" cy="0"/>
        </a:xfrm>
      </p:grpSpPr>
      <p:pic>
        <p:nvPicPr>
          <p:cNvPr id="395" name="Google Shape;395;p40"/>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396" name="Google Shape;396;p40"/>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700">
                <a:latin typeface="Halant"/>
                <a:ea typeface="Halant"/>
                <a:cs typeface="Halant"/>
                <a:sym typeface="Halant"/>
              </a:rPr>
              <a:t>Evaluating Evidence</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2500">
                <a:latin typeface="Plus Jakarta Sans Medium"/>
                <a:ea typeface="Plus Jakarta Sans Medium"/>
                <a:cs typeface="Plus Jakarta Sans Medium"/>
                <a:sym typeface="Plus Jakarta Sans Medium"/>
              </a:rPr>
              <a:t>Indigenous Creation Stories: Haudenosaunee </a:t>
            </a:r>
            <a:r>
              <a:rPr lang="en" sz="2500">
                <a:solidFill>
                  <a:schemeClr val="dk1"/>
                </a:solidFill>
                <a:latin typeface="Plus Jakarta Sans Medium"/>
                <a:ea typeface="Plus Jakarta Sans Medium"/>
                <a:cs typeface="Plus Jakarta Sans Medium"/>
                <a:sym typeface="Plus Jakarta Sans Medium"/>
              </a:rPr>
              <a:t>(Exemplar)</a:t>
            </a:r>
            <a:endParaRPr sz="1500">
              <a:solidFill>
                <a:srgbClr val="000000"/>
              </a:solidFill>
              <a:latin typeface="Plus Jakarta Sans Medium"/>
              <a:ea typeface="Plus Jakarta Sans Medium"/>
              <a:cs typeface="Plus Jakarta Sans Medium"/>
              <a:sym typeface="Plus Jakarta Sans Medium"/>
            </a:endParaRPr>
          </a:p>
        </p:txBody>
      </p:sp>
      <p:pic>
        <p:nvPicPr>
          <p:cNvPr id="397" name="Google Shape;397;p40"/>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398" name="Google Shape;398;p4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a:t>
            </a:r>
            <a:r>
              <a:rPr lang="en" sz="1100">
                <a:solidFill>
                  <a:srgbClr val="666666"/>
                </a:solidFill>
                <a:latin typeface="Inter"/>
                <a:ea typeface="Inter"/>
                <a:cs typeface="Inter"/>
                <a:sym typeface="Inter"/>
              </a:rPr>
              <a:t>2025</a:t>
            </a:r>
            <a:r>
              <a:rPr lang="en" sz="1100">
                <a:solidFill>
                  <a:srgbClr val="666666"/>
                </a:solidFill>
                <a:latin typeface="Inter"/>
                <a:ea typeface="Inter"/>
                <a:cs typeface="Inter"/>
                <a:sym typeface="Inter"/>
              </a:rPr>
              <a:t>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399" name="Google Shape;399;p4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400" name="Google Shape;400;p40"/>
          <p:cNvPicPr preferRelativeResize="0"/>
          <p:nvPr/>
        </p:nvPicPr>
        <p:blipFill rotWithShape="1">
          <a:blip r:embed="rId5">
            <a:alphaModFix/>
          </a:blip>
          <a:srcRect b="27800" l="39710" r="15630" t="32387"/>
          <a:stretch/>
        </p:blipFill>
        <p:spPr>
          <a:xfrm>
            <a:off x="3441425" y="2687500"/>
            <a:ext cx="3410130" cy="2026100"/>
          </a:xfrm>
          <a:prstGeom prst="rect">
            <a:avLst/>
          </a:prstGeom>
          <a:noFill/>
          <a:ln>
            <a:noFill/>
          </a:ln>
        </p:spPr>
      </p:pic>
      <p:sp>
        <p:nvSpPr>
          <p:cNvPr id="401" name="Google Shape;401;p40"/>
          <p:cNvSpPr txBox="1"/>
          <p:nvPr/>
        </p:nvSpPr>
        <p:spPr>
          <a:xfrm>
            <a:off x="436375" y="3949875"/>
            <a:ext cx="6880800" cy="4702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300">
                <a:solidFill>
                  <a:schemeClr val="dk1"/>
                </a:solidFill>
                <a:latin typeface="Halant"/>
                <a:ea typeface="Halant"/>
                <a:cs typeface="Halant"/>
                <a:sym typeface="Halant"/>
              </a:rPr>
              <a:t>Questions:</a:t>
            </a:r>
            <a:endParaRPr b="1" sz="1300">
              <a:solidFill>
                <a:schemeClr val="dk1"/>
              </a:solidFill>
              <a:latin typeface="Halant"/>
              <a:ea typeface="Halant"/>
              <a:cs typeface="Halant"/>
              <a:sym typeface="Halant"/>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Which of the following is the main </a:t>
            </a:r>
            <a:endParaRPr sz="1100">
              <a:solidFill>
                <a:schemeClr val="dk1"/>
              </a:solidFill>
              <a:latin typeface="Inter"/>
              <a:ea typeface="Inter"/>
              <a:cs typeface="Inter"/>
              <a:sym typeface="Inter"/>
            </a:endParaRPr>
          </a:p>
          <a:p>
            <a:pPr indent="0" lvl="0" marL="457200" rtl="0" algn="l">
              <a:spcBef>
                <a:spcPts val="0"/>
              </a:spcBef>
              <a:spcAft>
                <a:spcPts val="0"/>
              </a:spcAft>
              <a:buNone/>
            </a:pPr>
            <a:r>
              <a:rPr lang="en" sz="1100">
                <a:solidFill>
                  <a:schemeClr val="dk1"/>
                </a:solidFill>
                <a:latin typeface="Inter"/>
                <a:ea typeface="Inter"/>
                <a:cs typeface="Inter"/>
                <a:sym typeface="Inter"/>
              </a:rPr>
              <a:t>topic of the story? </a:t>
            </a:r>
            <a:endParaRPr sz="1100">
              <a:solidFill>
                <a:schemeClr val="dk1"/>
              </a:solidFill>
              <a:latin typeface="Inter"/>
              <a:ea typeface="Inter"/>
              <a:cs typeface="Inter"/>
              <a:sym typeface="Inter"/>
            </a:endParaRPr>
          </a:p>
          <a:p>
            <a:pPr indent="0" lvl="0" marL="457200" rtl="0" algn="l">
              <a:spcBef>
                <a:spcPts val="0"/>
              </a:spcBef>
              <a:spcAft>
                <a:spcPts val="0"/>
              </a:spcAft>
              <a:buNone/>
            </a:pPr>
            <a:r>
              <a:rPr lang="en" sz="1100">
                <a:solidFill>
                  <a:schemeClr val="dk1"/>
                </a:solidFill>
                <a:latin typeface="Inter"/>
                <a:ea typeface="Inter"/>
                <a:cs typeface="Inter"/>
                <a:sym typeface="Inter"/>
              </a:rPr>
              <a:t>(Circle your answer)</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457200" lvl="0" marL="457200" rtl="0" algn="l">
              <a:lnSpc>
                <a:spcPct val="150000"/>
              </a:lnSpc>
              <a:spcBef>
                <a:spcPts val="0"/>
              </a:spcBef>
              <a:spcAft>
                <a:spcPts val="0"/>
              </a:spcAft>
              <a:buNone/>
            </a:pPr>
            <a:r>
              <a:rPr lang="en" sz="1100">
                <a:solidFill>
                  <a:schemeClr val="dk1"/>
                </a:solidFill>
                <a:latin typeface="Inter"/>
                <a:ea typeface="Inter"/>
                <a:cs typeface="Inter"/>
                <a:sym typeface="Inter"/>
              </a:rPr>
              <a:t>Creation of the World	</a:t>
            </a:r>
            <a:endParaRPr sz="1100">
              <a:solidFill>
                <a:schemeClr val="dk1"/>
              </a:solidFill>
              <a:latin typeface="Inter"/>
              <a:ea typeface="Inter"/>
              <a:cs typeface="Inter"/>
              <a:sym typeface="Inter"/>
            </a:endParaRPr>
          </a:p>
          <a:p>
            <a:pPr indent="457200" lvl="0" marL="457200" rtl="0" algn="l">
              <a:lnSpc>
                <a:spcPct val="150000"/>
              </a:lnSpc>
              <a:spcBef>
                <a:spcPts val="0"/>
              </a:spcBef>
              <a:spcAft>
                <a:spcPts val="0"/>
              </a:spcAft>
              <a:buNone/>
            </a:pPr>
            <a:r>
              <a:rPr b="1" lang="en" sz="1100">
                <a:solidFill>
                  <a:schemeClr val="accent1"/>
                </a:solidFill>
                <a:latin typeface="Inter"/>
                <a:ea typeface="Inter"/>
                <a:cs typeface="Inter"/>
                <a:sym typeface="Inter"/>
              </a:rPr>
              <a:t>Creation of the Earth’s Inhabitants</a:t>
            </a:r>
            <a:endParaRPr b="1" sz="1100">
              <a:solidFill>
                <a:schemeClr val="accent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Actions of Culture Heroes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Moral Lessons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Other: ____________________________</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Who are the main characters of the story and what are they doing?</a:t>
            </a:r>
            <a:endParaRPr sz="1100">
              <a:solidFill>
                <a:schemeClr val="dk1"/>
              </a:solidFill>
              <a:latin typeface="Inter"/>
              <a:ea typeface="Inter"/>
              <a:cs typeface="Inter"/>
              <a:sym typeface="Inter"/>
            </a:endParaRPr>
          </a:p>
          <a:p>
            <a:pPr indent="0" lvl="0" marL="457200" rtl="0" algn="l">
              <a:spcBef>
                <a:spcPts val="0"/>
              </a:spcBef>
              <a:spcAft>
                <a:spcPts val="0"/>
              </a:spcAft>
              <a:buNone/>
            </a:pPr>
            <a:r>
              <a:rPr b="1" lang="en" sz="1100">
                <a:solidFill>
                  <a:schemeClr val="accent1"/>
                </a:solidFill>
                <a:latin typeface="Inter"/>
                <a:ea typeface="Inter"/>
                <a:cs typeface="Inter"/>
                <a:sym typeface="Inter"/>
              </a:rPr>
              <a:t>Sky Woman, Animals, Great Turtle; Sky woman falls to earth</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happens in the story? Explain the order of events and the results of those events?</a:t>
            </a:r>
            <a:endParaRPr sz="1100">
              <a:solidFill>
                <a:schemeClr val="dk1"/>
              </a:solidFill>
              <a:latin typeface="Inter"/>
              <a:ea typeface="Inter"/>
              <a:cs typeface="Inter"/>
              <a:sym typeface="Inter"/>
            </a:endParaRPr>
          </a:p>
          <a:p>
            <a:pPr indent="0" lvl="0" marL="457200" rtl="0" algn="l">
              <a:spcBef>
                <a:spcPts val="0"/>
              </a:spcBef>
              <a:spcAft>
                <a:spcPts val="0"/>
              </a:spcAft>
              <a:buNone/>
            </a:pPr>
            <a:r>
              <a:rPr b="1" lang="en" sz="1100">
                <a:solidFill>
                  <a:schemeClr val="accent1"/>
                </a:solidFill>
                <a:latin typeface="Inter"/>
                <a:ea typeface="Inter"/>
                <a:cs typeface="Inter"/>
                <a:sym typeface="Inter"/>
              </a:rPr>
              <a:t>Sky Woman falls; Animals help create land on Turtle’s back, Life begins</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categories or qualities are shown by the characters and events of the story? (Examples include day and night, past and present, perseverance, loyalty, etc)</a:t>
            </a:r>
            <a:endParaRPr sz="1100">
              <a:solidFill>
                <a:schemeClr val="dk1"/>
              </a:solidFill>
              <a:latin typeface="Inter"/>
              <a:ea typeface="Inter"/>
              <a:cs typeface="Inter"/>
              <a:sym typeface="Inter"/>
            </a:endParaRPr>
          </a:p>
          <a:p>
            <a:pPr indent="0" lvl="0" marL="457200" rtl="0" algn="l">
              <a:spcBef>
                <a:spcPts val="0"/>
              </a:spcBef>
              <a:spcAft>
                <a:spcPts val="0"/>
              </a:spcAft>
              <a:buNone/>
            </a:pPr>
            <a:r>
              <a:rPr b="1" lang="en" sz="1100">
                <a:solidFill>
                  <a:schemeClr val="accent1"/>
                </a:solidFill>
                <a:latin typeface="Inter"/>
                <a:ea typeface="Inter"/>
                <a:cs typeface="Inter"/>
                <a:sym typeface="Inter"/>
              </a:rPr>
              <a:t>Cooperation, Transformation, Renewal</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themes or lessons are depicted in the story? (Examples include benefits of cooperation, perils of greed, etc)</a:t>
            </a:r>
            <a:endParaRPr sz="1100">
              <a:solidFill>
                <a:schemeClr val="dk1"/>
              </a:solidFill>
              <a:latin typeface="Inter"/>
              <a:ea typeface="Inter"/>
              <a:cs typeface="Inter"/>
              <a:sym typeface="Inter"/>
            </a:endParaRPr>
          </a:p>
          <a:p>
            <a:pPr indent="0" lvl="0" marL="457200" rtl="0" algn="l">
              <a:spcBef>
                <a:spcPts val="0"/>
              </a:spcBef>
              <a:spcAft>
                <a:spcPts val="0"/>
              </a:spcAft>
              <a:buNone/>
            </a:pPr>
            <a:r>
              <a:rPr b="1" lang="en" sz="1100">
                <a:solidFill>
                  <a:schemeClr val="accent1"/>
                </a:solidFill>
                <a:latin typeface="Inter"/>
                <a:ea typeface="Inter"/>
                <a:cs typeface="Inter"/>
                <a:sym typeface="Inter"/>
              </a:rPr>
              <a:t>The interconnectedness of of life and the power of cooperation and renewal</a:t>
            </a:r>
            <a:endParaRPr b="1" sz="1100">
              <a:solidFill>
                <a:schemeClr val="accent1"/>
              </a:solidFill>
              <a:latin typeface="Inter"/>
              <a:ea typeface="Inter"/>
              <a:cs typeface="Inter"/>
              <a:sym typeface="Inter"/>
            </a:endParaRPr>
          </a:p>
        </p:txBody>
      </p:sp>
      <p:pic>
        <p:nvPicPr>
          <p:cNvPr id="402" name="Google Shape;402;p40"/>
          <p:cNvPicPr preferRelativeResize="0"/>
          <p:nvPr/>
        </p:nvPicPr>
        <p:blipFill>
          <a:blip r:embed="rId6">
            <a:alphaModFix/>
          </a:blip>
          <a:stretch>
            <a:fillRect/>
          </a:stretch>
        </p:blipFill>
        <p:spPr>
          <a:xfrm>
            <a:off x="694375" y="1713072"/>
            <a:ext cx="1183725" cy="1183725"/>
          </a:xfrm>
          <a:prstGeom prst="rect">
            <a:avLst/>
          </a:prstGeom>
          <a:noFill/>
          <a:ln>
            <a:noFill/>
          </a:ln>
        </p:spPr>
      </p:pic>
      <p:sp>
        <p:nvSpPr>
          <p:cNvPr id="403" name="Google Shape;403;p40"/>
          <p:cNvSpPr txBox="1"/>
          <p:nvPr/>
        </p:nvSpPr>
        <p:spPr>
          <a:xfrm>
            <a:off x="1878100" y="1801384"/>
            <a:ext cx="5439000" cy="854700"/>
          </a:xfrm>
          <a:prstGeom prst="rect">
            <a:avLst/>
          </a:prstGeom>
          <a:noFill/>
          <a:ln>
            <a:noFill/>
          </a:ln>
        </p:spPr>
        <p:txBody>
          <a:bodyPr anchorCtr="0" anchor="t" bIns="116050" lIns="116050" spcFirstLastPara="1" rIns="116050" wrap="square" tIns="116050">
            <a:noAutofit/>
          </a:bodyPr>
          <a:lstStyle/>
          <a:p>
            <a:pPr indent="0" lvl="0" marL="0" rtl="0" algn="l">
              <a:spcBef>
                <a:spcPts val="0"/>
              </a:spcBef>
              <a:spcAft>
                <a:spcPts val="0"/>
              </a:spcAft>
              <a:buNone/>
            </a:pPr>
            <a:r>
              <a:rPr b="1" lang="en" sz="1300">
                <a:latin typeface="Halant"/>
                <a:ea typeface="Halant"/>
                <a:cs typeface="Halant"/>
                <a:sym typeface="Halant"/>
              </a:rPr>
              <a:t>Evaluating Evidence</a:t>
            </a:r>
            <a:endParaRPr b="1" sz="1300">
              <a:latin typeface="Halant"/>
              <a:ea typeface="Halant"/>
              <a:cs typeface="Halant"/>
              <a:sym typeface="Halant"/>
            </a:endParaRPr>
          </a:p>
          <a:p>
            <a:pPr indent="0" lvl="0" marL="0" rtl="0" algn="l">
              <a:spcBef>
                <a:spcPts val="0"/>
              </a:spcBef>
              <a:spcAft>
                <a:spcPts val="0"/>
              </a:spcAft>
              <a:buNone/>
            </a:pPr>
            <a:r>
              <a:t/>
            </a:r>
            <a:endParaRPr b="1" sz="1000">
              <a:latin typeface="Halant"/>
              <a:ea typeface="Halant"/>
              <a:cs typeface="Halant"/>
              <a:sym typeface="Halant"/>
            </a:endParaRPr>
          </a:p>
          <a:p>
            <a:pPr indent="0" lvl="0" marL="0" rtl="0" algn="l">
              <a:spcBef>
                <a:spcPts val="0"/>
              </a:spcBef>
              <a:spcAft>
                <a:spcPts val="0"/>
              </a:spcAft>
              <a:buNone/>
            </a:pPr>
            <a:r>
              <a:rPr lang="en" sz="1100">
                <a:solidFill>
                  <a:schemeClr val="dk1"/>
                </a:solidFill>
                <a:latin typeface="Inter"/>
                <a:ea typeface="Inter"/>
                <a:cs typeface="Inter"/>
                <a:sym typeface="Inter"/>
              </a:rPr>
              <a:t>Thinking historically means analyzing historical documents in order to make evidence-based claims about the past.</a:t>
            </a:r>
            <a:endParaRPr sz="1100">
              <a:latin typeface="Inter"/>
              <a:ea typeface="Inter"/>
              <a:cs typeface="Inter"/>
              <a:sym typeface="Inte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407" name="Shape 407"/>
        <p:cNvGrpSpPr/>
        <p:nvPr/>
      </p:nvGrpSpPr>
      <p:grpSpPr>
        <a:xfrm>
          <a:off x="0" y="0"/>
          <a:ext cx="0" cy="0"/>
          <a:chOff x="0" y="0"/>
          <a:chExt cx="0" cy="0"/>
        </a:xfrm>
      </p:grpSpPr>
      <p:pic>
        <p:nvPicPr>
          <p:cNvPr id="408" name="Google Shape;408;p41"/>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409" name="Google Shape;409;p41"/>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700">
                <a:latin typeface="Halant"/>
                <a:ea typeface="Halant"/>
                <a:cs typeface="Halant"/>
                <a:sym typeface="Halant"/>
              </a:rPr>
              <a:t>Evaluating Evidence</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2500">
                <a:latin typeface="Plus Jakarta Sans Medium"/>
                <a:ea typeface="Plus Jakarta Sans Medium"/>
                <a:cs typeface="Plus Jakarta Sans Medium"/>
                <a:sym typeface="Plus Jakarta Sans Medium"/>
              </a:rPr>
              <a:t>Indigenous Creation Stories: Ojibwe </a:t>
            </a:r>
            <a:r>
              <a:rPr lang="en" sz="2500">
                <a:solidFill>
                  <a:schemeClr val="dk1"/>
                </a:solidFill>
                <a:latin typeface="Plus Jakarta Sans Medium"/>
                <a:ea typeface="Plus Jakarta Sans Medium"/>
                <a:cs typeface="Plus Jakarta Sans Medium"/>
                <a:sym typeface="Plus Jakarta Sans Medium"/>
              </a:rPr>
              <a:t>(Exemplar)</a:t>
            </a:r>
            <a:endParaRPr sz="1500">
              <a:solidFill>
                <a:srgbClr val="000000"/>
              </a:solidFill>
              <a:latin typeface="Plus Jakarta Sans Medium"/>
              <a:ea typeface="Plus Jakarta Sans Medium"/>
              <a:cs typeface="Plus Jakarta Sans Medium"/>
              <a:sym typeface="Plus Jakarta Sans Medium"/>
            </a:endParaRPr>
          </a:p>
        </p:txBody>
      </p:sp>
      <p:pic>
        <p:nvPicPr>
          <p:cNvPr id="410" name="Google Shape;410;p41"/>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411" name="Google Shape;411;p4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a:t>
            </a:r>
            <a:r>
              <a:rPr lang="en" sz="1100">
                <a:solidFill>
                  <a:srgbClr val="666666"/>
                </a:solidFill>
                <a:latin typeface="Inter"/>
                <a:ea typeface="Inter"/>
                <a:cs typeface="Inter"/>
                <a:sym typeface="Inter"/>
              </a:rPr>
              <a:t>2025</a:t>
            </a:r>
            <a:r>
              <a:rPr lang="en" sz="1100">
                <a:solidFill>
                  <a:srgbClr val="666666"/>
                </a:solidFill>
                <a:latin typeface="Inter"/>
                <a:ea typeface="Inter"/>
                <a:cs typeface="Inter"/>
                <a:sym typeface="Inter"/>
              </a:rPr>
              <a:t>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412" name="Google Shape;412;p41"/>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413" name="Google Shape;413;p41"/>
          <p:cNvPicPr preferRelativeResize="0"/>
          <p:nvPr/>
        </p:nvPicPr>
        <p:blipFill rotWithShape="1">
          <a:blip r:embed="rId5">
            <a:alphaModFix/>
          </a:blip>
          <a:srcRect b="28792" l="39745" r="15525" t="31306"/>
          <a:stretch/>
        </p:blipFill>
        <p:spPr>
          <a:xfrm>
            <a:off x="3331975" y="2763024"/>
            <a:ext cx="3476623" cy="2066924"/>
          </a:xfrm>
          <a:prstGeom prst="rect">
            <a:avLst/>
          </a:prstGeom>
          <a:noFill/>
          <a:ln>
            <a:noFill/>
          </a:ln>
        </p:spPr>
      </p:pic>
      <p:sp>
        <p:nvSpPr>
          <p:cNvPr id="414" name="Google Shape;414;p41"/>
          <p:cNvSpPr txBox="1"/>
          <p:nvPr/>
        </p:nvSpPr>
        <p:spPr>
          <a:xfrm>
            <a:off x="436375" y="3949875"/>
            <a:ext cx="6880800" cy="487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300">
                <a:solidFill>
                  <a:schemeClr val="dk1"/>
                </a:solidFill>
                <a:latin typeface="Halant"/>
                <a:ea typeface="Halant"/>
                <a:cs typeface="Halant"/>
                <a:sym typeface="Halant"/>
              </a:rPr>
              <a:t>Questions:</a:t>
            </a:r>
            <a:endParaRPr b="1" sz="1300">
              <a:solidFill>
                <a:schemeClr val="dk1"/>
              </a:solidFill>
              <a:latin typeface="Halant"/>
              <a:ea typeface="Halant"/>
              <a:cs typeface="Halant"/>
              <a:sym typeface="Halant"/>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Which of the following is the main </a:t>
            </a:r>
            <a:endParaRPr sz="1100">
              <a:solidFill>
                <a:schemeClr val="dk1"/>
              </a:solidFill>
              <a:latin typeface="Inter"/>
              <a:ea typeface="Inter"/>
              <a:cs typeface="Inter"/>
              <a:sym typeface="Inter"/>
            </a:endParaRPr>
          </a:p>
          <a:p>
            <a:pPr indent="0" lvl="0" marL="457200" rtl="0" algn="l">
              <a:spcBef>
                <a:spcPts val="0"/>
              </a:spcBef>
              <a:spcAft>
                <a:spcPts val="0"/>
              </a:spcAft>
              <a:buNone/>
            </a:pPr>
            <a:r>
              <a:rPr lang="en" sz="1100">
                <a:solidFill>
                  <a:schemeClr val="dk1"/>
                </a:solidFill>
                <a:latin typeface="Inter"/>
                <a:ea typeface="Inter"/>
                <a:cs typeface="Inter"/>
                <a:sym typeface="Inter"/>
              </a:rPr>
              <a:t>topic of the story? </a:t>
            </a:r>
            <a:endParaRPr sz="1100">
              <a:solidFill>
                <a:schemeClr val="dk1"/>
              </a:solidFill>
              <a:latin typeface="Inter"/>
              <a:ea typeface="Inter"/>
              <a:cs typeface="Inter"/>
              <a:sym typeface="Inter"/>
            </a:endParaRPr>
          </a:p>
          <a:p>
            <a:pPr indent="0" lvl="0" marL="457200" rtl="0" algn="l">
              <a:spcBef>
                <a:spcPts val="0"/>
              </a:spcBef>
              <a:spcAft>
                <a:spcPts val="0"/>
              </a:spcAft>
              <a:buNone/>
            </a:pPr>
            <a:r>
              <a:rPr lang="en" sz="1100">
                <a:solidFill>
                  <a:schemeClr val="dk1"/>
                </a:solidFill>
                <a:latin typeface="Inter"/>
                <a:ea typeface="Inter"/>
                <a:cs typeface="Inter"/>
                <a:sym typeface="Inter"/>
              </a:rPr>
              <a:t>(Circle your answer)</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457200" lvl="0" marL="457200" rtl="0" algn="l">
              <a:lnSpc>
                <a:spcPct val="150000"/>
              </a:lnSpc>
              <a:spcBef>
                <a:spcPts val="0"/>
              </a:spcBef>
              <a:spcAft>
                <a:spcPts val="0"/>
              </a:spcAft>
              <a:buNone/>
            </a:pPr>
            <a:r>
              <a:rPr b="1" lang="en" sz="1100">
                <a:solidFill>
                  <a:schemeClr val="accent1"/>
                </a:solidFill>
                <a:latin typeface="Inter"/>
                <a:ea typeface="Inter"/>
                <a:cs typeface="Inter"/>
                <a:sym typeface="Inter"/>
              </a:rPr>
              <a:t>Creation of the World	</a:t>
            </a:r>
            <a:endParaRPr b="1" sz="1100">
              <a:solidFill>
                <a:schemeClr val="accent1"/>
              </a:solidFill>
              <a:latin typeface="Inter"/>
              <a:ea typeface="Inter"/>
              <a:cs typeface="Inter"/>
              <a:sym typeface="Inter"/>
            </a:endParaRPr>
          </a:p>
          <a:p>
            <a:pPr indent="457200" lvl="0" marL="457200" rtl="0" algn="l">
              <a:lnSpc>
                <a:spcPct val="150000"/>
              </a:lnSpc>
              <a:spcBef>
                <a:spcPts val="0"/>
              </a:spcBef>
              <a:spcAft>
                <a:spcPts val="0"/>
              </a:spcAft>
              <a:buNone/>
            </a:pPr>
            <a:r>
              <a:rPr lang="en" sz="1100">
                <a:solidFill>
                  <a:schemeClr val="dk1"/>
                </a:solidFill>
                <a:latin typeface="Inter"/>
                <a:ea typeface="Inter"/>
                <a:cs typeface="Inter"/>
                <a:sym typeface="Inter"/>
              </a:rPr>
              <a:t>Creation of the Earth’s Inhabitants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Actions of Culture Heroes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Moral Lessons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Other: ____________________________</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Who are the main characters of the story and what are they doing?</a:t>
            </a:r>
            <a:endParaRPr sz="1100">
              <a:solidFill>
                <a:schemeClr val="dk1"/>
              </a:solidFill>
              <a:latin typeface="Inter"/>
              <a:ea typeface="Inter"/>
              <a:cs typeface="Inter"/>
              <a:sym typeface="Inter"/>
            </a:endParaRPr>
          </a:p>
          <a:p>
            <a:pPr indent="0" lvl="0" marL="457200" rtl="0" algn="l">
              <a:spcBef>
                <a:spcPts val="0"/>
              </a:spcBef>
              <a:spcAft>
                <a:spcPts val="0"/>
              </a:spcAft>
              <a:buNone/>
            </a:pPr>
            <a:r>
              <a:rPr b="1" lang="en" sz="1100">
                <a:solidFill>
                  <a:schemeClr val="accent1"/>
                </a:solidFill>
                <a:latin typeface="Inter"/>
                <a:ea typeface="Inter"/>
                <a:cs typeface="Inter"/>
                <a:sym typeface="Inter"/>
              </a:rPr>
              <a:t>Waynaboozhoo, Maang, Amik, Aajigade; They try to create the world from mud</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happens in the story? Explain the order of events and the results of those events?</a:t>
            </a:r>
            <a:endParaRPr sz="1100">
              <a:solidFill>
                <a:schemeClr val="dk1"/>
              </a:solidFill>
              <a:latin typeface="Inter"/>
              <a:ea typeface="Inter"/>
              <a:cs typeface="Inter"/>
              <a:sym typeface="Inter"/>
            </a:endParaRPr>
          </a:p>
          <a:p>
            <a:pPr indent="0" lvl="0" marL="457200" rtl="0" algn="l">
              <a:spcBef>
                <a:spcPts val="0"/>
              </a:spcBef>
              <a:spcAft>
                <a:spcPts val="0"/>
              </a:spcAft>
              <a:buNone/>
            </a:pPr>
            <a:r>
              <a:rPr b="1" lang="en" sz="1100">
                <a:solidFill>
                  <a:schemeClr val="accent1"/>
                </a:solidFill>
                <a:latin typeface="Inter"/>
                <a:ea typeface="Inter"/>
                <a:cs typeface="Inter"/>
                <a:sym typeface="Inter"/>
              </a:rPr>
              <a:t>A flood occurs, Various animals fail trying to dive for mud, Aajigade sacrifices himself but retrieves the mud; Waynaboozhoo creates land and populates the earth</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categories or qualities are shown by the characters and events of the story? (Examples include day and night, past and present, perseverance, loyalty, etc)</a:t>
            </a:r>
            <a:endParaRPr sz="1100">
              <a:solidFill>
                <a:schemeClr val="dk1"/>
              </a:solidFill>
              <a:latin typeface="Inter"/>
              <a:ea typeface="Inter"/>
              <a:cs typeface="Inter"/>
              <a:sym typeface="Inter"/>
            </a:endParaRPr>
          </a:p>
          <a:p>
            <a:pPr indent="0" lvl="0" marL="0" rtl="0" algn="l">
              <a:spcBef>
                <a:spcPts val="0"/>
              </a:spcBef>
              <a:spcAft>
                <a:spcPts val="0"/>
              </a:spcAft>
              <a:buNone/>
            </a:pPr>
            <a:r>
              <a:rPr lang="en" sz="1100">
                <a:solidFill>
                  <a:schemeClr val="dk1"/>
                </a:solidFill>
                <a:latin typeface="Inter"/>
                <a:ea typeface="Inter"/>
                <a:cs typeface="Inter"/>
                <a:sym typeface="Inter"/>
              </a:rPr>
              <a:t>	</a:t>
            </a:r>
            <a:r>
              <a:rPr b="1" lang="en" sz="1100">
                <a:solidFill>
                  <a:schemeClr val="accent1"/>
                </a:solidFill>
                <a:latin typeface="Inter"/>
                <a:ea typeface="Inter"/>
                <a:cs typeface="Inter"/>
                <a:sym typeface="Inter"/>
              </a:rPr>
              <a:t>Sacrifice, Honor, Cooperation, Creation</a:t>
            </a:r>
            <a:endParaRPr b="1" sz="1100">
              <a:solidFill>
                <a:schemeClr val="accent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themes or lessons are depicted in the story? (Examples include benefits of cooperation, perils of greed, etc)</a:t>
            </a:r>
            <a:endParaRPr sz="1100">
              <a:solidFill>
                <a:schemeClr val="dk1"/>
              </a:solidFill>
              <a:latin typeface="Inter"/>
              <a:ea typeface="Inter"/>
              <a:cs typeface="Inter"/>
              <a:sym typeface="Inter"/>
            </a:endParaRPr>
          </a:p>
          <a:p>
            <a:pPr indent="0" lvl="0" marL="457200" rtl="0" algn="l">
              <a:spcBef>
                <a:spcPts val="0"/>
              </a:spcBef>
              <a:spcAft>
                <a:spcPts val="0"/>
              </a:spcAft>
              <a:buNone/>
            </a:pPr>
            <a:r>
              <a:rPr b="1" lang="en" sz="1100">
                <a:solidFill>
                  <a:schemeClr val="accent1"/>
                </a:solidFill>
                <a:latin typeface="Inter"/>
                <a:ea typeface="Inter"/>
                <a:cs typeface="Inter"/>
                <a:sym typeface="Inter"/>
              </a:rPr>
              <a:t>The importance of every being, the value of cooperation, and the role of respect and honor</a:t>
            </a:r>
            <a:endParaRPr b="1" sz="1100">
              <a:solidFill>
                <a:schemeClr val="accent1"/>
              </a:solidFill>
              <a:latin typeface="Inter"/>
              <a:ea typeface="Inter"/>
              <a:cs typeface="Inter"/>
              <a:sym typeface="Inter"/>
            </a:endParaRPr>
          </a:p>
        </p:txBody>
      </p:sp>
      <p:pic>
        <p:nvPicPr>
          <p:cNvPr id="415" name="Google Shape;415;p41"/>
          <p:cNvPicPr preferRelativeResize="0"/>
          <p:nvPr/>
        </p:nvPicPr>
        <p:blipFill>
          <a:blip r:embed="rId6">
            <a:alphaModFix/>
          </a:blip>
          <a:stretch>
            <a:fillRect/>
          </a:stretch>
        </p:blipFill>
        <p:spPr>
          <a:xfrm>
            <a:off x="694375" y="1713072"/>
            <a:ext cx="1183725" cy="1183725"/>
          </a:xfrm>
          <a:prstGeom prst="rect">
            <a:avLst/>
          </a:prstGeom>
          <a:noFill/>
          <a:ln>
            <a:noFill/>
          </a:ln>
        </p:spPr>
      </p:pic>
      <p:sp>
        <p:nvSpPr>
          <p:cNvPr id="416" name="Google Shape;416;p41"/>
          <p:cNvSpPr txBox="1"/>
          <p:nvPr/>
        </p:nvSpPr>
        <p:spPr>
          <a:xfrm>
            <a:off x="1878100" y="1801384"/>
            <a:ext cx="5439000" cy="854700"/>
          </a:xfrm>
          <a:prstGeom prst="rect">
            <a:avLst/>
          </a:prstGeom>
          <a:noFill/>
          <a:ln>
            <a:noFill/>
          </a:ln>
        </p:spPr>
        <p:txBody>
          <a:bodyPr anchorCtr="0" anchor="t" bIns="116050" lIns="116050" spcFirstLastPara="1" rIns="116050" wrap="square" tIns="116050">
            <a:noAutofit/>
          </a:bodyPr>
          <a:lstStyle/>
          <a:p>
            <a:pPr indent="0" lvl="0" marL="0" rtl="0" algn="l">
              <a:spcBef>
                <a:spcPts val="0"/>
              </a:spcBef>
              <a:spcAft>
                <a:spcPts val="0"/>
              </a:spcAft>
              <a:buNone/>
            </a:pPr>
            <a:r>
              <a:rPr b="1" lang="en" sz="1300">
                <a:latin typeface="Halant"/>
                <a:ea typeface="Halant"/>
                <a:cs typeface="Halant"/>
                <a:sym typeface="Halant"/>
              </a:rPr>
              <a:t>Evaluating Evidence</a:t>
            </a:r>
            <a:endParaRPr b="1" sz="1300">
              <a:latin typeface="Halant"/>
              <a:ea typeface="Halant"/>
              <a:cs typeface="Halant"/>
              <a:sym typeface="Halant"/>
            </a:endParaRPr>
          </a:p>
          <a:p>
            <a:pPr indent="0" lvl="0" marL="0" rtl="0" algn="l">
              <a:spcBef>
                <a:spcPts val="0"/>
              </a:spcBef>
              <a:spcAft>
                <a:spcPts val="0"/>
              </a:spcAft>
              <a:buNone/>
            </a:pPr>
            <a:r>
              <a:t/>
            </a:r>
            <a:endParaRPr b="1" sz="1000">
              <a:latin typeface="Halant"/>
              <a:ea typeface="Halant"/>
              <a:cs typeface="Halant"/>
              <a:sym typeface="Halant"/>
            </a:endParaRPr>
          </a:p>
          <a:p>
            <a:pPr indent="0" lvl="0" marL="0" rtl="0" algn="l">
              <a:spcBef>
                <a:spcPts val="0"/>
              </a:spcBef>
              <a:spcAft>
                <a:spcPts val="0"/>
              </a:spcAft>
              <a:buNone/>
            </a:pPr>
            <a:r>
              <a:rPr lang="en" sz="1100">
                <a:solidFill>
                  <a:schemeClr val="dk1"/>
                </a:solidFill>
                <a:latin typeface="Inter"/>
                <a:ea typeface="Inter"/>
                <a:cs typeface="Inter"/>
                <a:sym typeface="Inter"/>
              </a:rPr>
              <a:t>Thinking historically means analyzing historical documents in order to make evidence-based claims about the past.</a:t>
            </a:r>
            <a:endParaRPr sz="1100">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78" name="Shape 78"/>
        <p:cNvGrpSpPr/>
        <p:nvPr/>
      </p:nvGrpSpPr>
      <p:grpSpPr>
        <a:xfrm>
          <a:off x="0" y="0"/>
          <a:ext cx="0" cy="0"/>
          <a:chOff x="0" y="0"/>
          <a:chExt cx="0" cy="0"/>
        </a:xfrm>
      </p:grpSpPr>
      <p:pic>
        <p:nvPicPr>
          <p:cNvPr id="79" name="Google Shape;79;p1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80" name="Google Shape;80;p15"/>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700">
                <a:latin typeface="Halant"/>
                <a:ea typeface="Halant"/>
                <a:cs typeface="Halant"/>
                <a:sym typeface="Halant"/>
              </a:rPr>
              <a:t>Evaluating Evidence</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2500">
                <a:latin typeface="Plus Jakarta Sans Medium"/>
                <a:ea typeface="Plus Jakarta Sans Medium"/>
                <a:cs typeface="Plus Jakarta Sans Medium"/>
                <a:sym typeface="Plus Jakarta Sans Medium"/>
              </a:rPr>
              <a:t>Indigenous Creation Stories: Yuchi</a:t>
            </a:r>
            <a:endParaRPr sz="1500">
              <a:solidFill>
                <a:srgbClr val="000000"/>
              </a:solidFill>
              <a:latin typeface="Plus Jakarta Sans Medium"/>
              <a:ea typeface="Plus Jakarta Sans Medium"/>
              <a:cs typeface="Plus Jakarta Sans Medium"/>
              <a:sym typeface="Plus Jakarta Sans Medium"/>
            </a:endParaRPr>
          </a:p>
        </p:txBody>
      </p:sp>
      <p:pic>
        <p:nvPicPr>
          <p:cNvPr id="81" name="Google Shape;81;p15"/>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82" name="Google Shape;82;p1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a:t>
            </a:r>
            <a:r>
              <a:rPr lang="en" sz="1100">
                <a:solidFill>
                  <a:srgbClr val="666666"/>
                </a:solidFill>
                <a:latin typeface="Inter"/>
                <a:ea typeface="Inter"/>
                <a:cs typeface="Inter"/>
                <a:sym typeface="Inter"/>
              </a:rPr>
              <a:t>2025</a:t>
            </a:r>
            <a:r>
              <a:rPr lang="en" sz="1100">
                <a:solidFill>
                  <a:srgbClr val="666666"/>
                </a:solidFill>
                <a:latin typeface="Inter"/>
                <a:ea typeface="Inter"/>
                <a:cs typeface="Inter"/>
                <a:sym typeface="Inter"/>
              </a:rPr>
              <a:t>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83" name="Google Shape;83;p1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84" name="Google Shape;84;p15"/>
          <p:cNvGraphicFramePr/>
          <p:nvPr/>
        </p:nvGraphicFramePr>
        <p:xfrm>
          <a:off x="455300" y="2959275"/>
          <a:ext cx="3000000" cy="3000000"/>
        </p:xfrm>
        <a:graphic>
          <a:graphicData uri="http://schemas.openxmlformats.org/drawingml/2006/table">
            <a:tbl>
              <a:tblPr>
                <a:noFill/>
                <a:tableStyleId>{59952897-2EAB-497E-8CD0-B7CAED7C5D95}</a:tableStyleId>
              </a:tblPr>
              <a:tblGrid>
                <a:gridCol w="1372350"/>
                <a:gridCol w="1372350"/>
                <a:gridCol w="1372350"/>
                <a:gridCol w="1372350"/>
                <a:gridCol w="1372350"/>
              </a:tblGrid>
              <a:tr h="5122650">
                <a:tc gridSpan="5">
                  <a:txBody>
                    <a:bodyPr/>
                    <a:lstStyle/>
                    <a:p>
                      <a:pPr indent="0" lvl="0" marL="0" rtl="0" algn="l">
                        <a:spcBef>
                          <a:spcPts val="0"/>
                        </a:spcBef>
                        <a:spcAft>
                          <a:spcPts val="0"/>
                        </a:spcAft>
                        <a:buNone/>
                      </a:pPr>
                      <a:r>
                        <a:rPr b="1" lang="en" sz="1300">
                          <a:latin typeface="Halant"/>
                          <a:ea typeface="Halant"/>
                          <a:cs typeface="Halant"/>
                          <a:sym typeface="Halant"/>
                        </a:rPr>
                        <a:t>Origin</a:t>
                      </a:r>
                      <a:r>
                        <a:rPr b="1" lang="en" sz="1300">
                          <a:latin typeface="Halant"/>
                          <a:ea typeface="Halant"/>
                          <a:cs typeface="Halant"/>
                          <a:sym typeface="Halant"/>
                        </a:rPr>
                        <a:t> of the Middle World (Yuchi) </a:t>
                      </a:r>
                      <a:r>
                        <a:rPr b="1" lang="en" sz="1300" u="sng">
                          <a:solidFill>
                            <a:schemeClr val="hlink"/>
                          </a:solidFill>
                          <a:latin typeface="Halant"/>
                          <a:ea typeface="Halant"/>
                          <a:cs typeface="Halant"/>
                          <a:sym typeface="Halant"/>
                          <a:hlinkClick r:id="rId5"/>
                        </a:rPr>
                        <a:t>Click for audio reading.</a:t>
                      </a:r>
                      <a:endParaRPr b="1" sz="1300">
                        <a:latin typeface="Halant"/>
                        <a:ea typeface="Halant"/>
                        <a:cs typeface="Halant"/>
                        <a:sym typeface="Halant"/>
                      </a:endParaRPr>
                    </a:p>
                    <a:p>
                      <a:pPr indent="0" lvl="0" marL="0" rtl="0" algn="l">
                        <a:lnSpc>
                          <a:spcPct val="100000"/>
                        </a:lnSpc>
                        <a:spcBef>
                          <a:spcPts val="1100"/>
                        </a:spcBef>
                        <a:spcAft>
                          <a:spcPts val="0"/>
                        </a:spcAft>
                        <a:buNone/>
                      </a:pPr>
                      <a:r>
                        <a:rPr lang="en" sz="1100">
                          <a:solidFill>
                            <a:schemeClr val="dk1"/>
                          </a:solidFill>
                          <a:latin typeface="Inter"/>
                          <a:ea typeface="Inter"/>
                          <a:cs typeface="Inter"/>
                          <a:sym typeface="Inter"/>
                        </a:rPr>
                        <a:t>In the beginning nothing existed. There was only water and some animals. The birds met with the Sun to figure out what they could do to find the Earth. The Sun asked the animals to help, so Beaver dived into the water but failed to find the Earth. Otter tried next, but he, too, was unsuccessful. Finally, Crawfish dived beneath the water. He was gone for a very long time. After a while, the animals saw some dirty yellow water rise to the surface. Pretty soon Crawfish came up, holding a little dirt between his claws. It was only a small amount of dirt, but the animals took it and threw it over the water. The dirt expanded and soon the Earth’s surface was formed.</a:t>
                      </a:r>
                      <a:endParaRPr sz="1100">
                        <a:solidFill>
                          <a:schemeClr val="dk1"/>
                        </a:solidFill>
                        <a:latin typeface="Inter"/>
                        <a:ea typeface="Inter"/>
                        <a:cs typeface="Inter"/>
                        <a:sym typeface="Inter"/>
                      </a:endParaRPr>
                    </a:p>
                    <a:p>
                      <a:pPr indent="0" lvl="0" marL="0" rtl="0" algn="l">
                        <a:lnSpc>
                          <a:spcPct val="100000"/>
                        </a:lnSpc>
                        <a:spcBef>
                          <a:spcPts val="1100"/>
                        </a:spcBef>
                        <a:spcAft>
                          <a:spcPts val="0"/>
                        </a:spcAft>
                        <a:buNone/>
                      </a:pPr>
                      <a:r>
                        <a:rPr lang="en" sz="1100">
                          <a:solidFill>
                            <a:schemeClr val="dk1"/>
                          </a:solidFill>
                          <a:latin typeface="Inter"/>
                          <a:ea typeface="Inter"/>
                          <a:cs typeface="Inter"/>
                          <a:sym typeface="Inter"/>
                        </a:rPr>
                        <a:t>At first there was no light, and so the animals met with the Sun to look for someone who would light the earth. First Glow-Worm tried; it flew around but made only faint gleams of light. Then Star tried but he also made only a dim light. Next they asked Moon. She gave light, but still not enough. Then they asked Sun. As soon as she came up the earth was flooded with light. All the creatures on earth were glad and sang aloud. At noon the sun stopped, and some animals said the sun should stay there. After a while Ground Squirrel said that there should be night as well as day. The animals all agreed. Then the Ground Squirrel kept talking about his suggestion, and Wildcat got mad at him. Wildcat jumped on Ground Squirrel and scratched him all over, leaving lines on his back.</a:t>
                      </a:r>
                      <a:endParaRPr sz="1100">
                        <a:solidFill>
                          <a:schemeClr val="dk1"/>
                        </a:solidFill>
                        <a:latin typeface="Inter"/>
                        <a:ea typeface="Inter"/>
                        <a:cs typeface="Inter"/>
                        <a:sym typeface="Inter"/>
                      </a:endParaRPr>
                    </a:p>
                    <a:p>
                      <a:pPr indent="0" lvl="0" marL="0" rtl="0" algn="l">
                        <a:lnSpc>
                          <a:spcPct val="100000"/>
                        </a:lnSpc>
                        <a:spcBef>
                          <a:spcPts val="1100"/>
                        </a:spcBef>
                        <a:spcAft>
                          <a:spcPts val="0"/>
                        </a:spcAft>
                        <a:buNone/>
                      </a:pPr>
                      <a:r>
                        <a:rPr lang="en" sz="1100">
                          <a:solidFill>
                            <a:schemeClr val="dk1"/>
                          </a:solidFill>
                          <a:latin typeface="Inter"/>
                          <a:ea typeface="Inter"/>
                          <a:cs typeface="Inter"/>
                          <a:sym typeface="Inter"/>
                        </a:rPr>
                        <a:t>When the earth was just made it was soft, and the animals thought it would be good if the ground were flat. Nobody was to walk on it until it was dry. Buzzard was sent to inspect the earth. While he was flying he noticed tracks, and following them he came upon Bullfrog. “Nobody is supposed to go on the ground and here you are!” said the Buzzard. He whipped Bullfrog with his wings until Bullfrog cried and his eyebrows swelled. Then buzzard flew on, and soon he saw more tracks. These tracks led to Raccoon, who was fishing for crawfish. Buzzard whipped Raccoon until his face became spotted. After a while Buzzard grew tired and almost fell to the ground. When he flapped his wings to rise into the sky, the mountains were made.</a:t>
                      </a:r>
                      <a:endParaRPr sz="1100">
                        <a:solidFill>
                          <a:schemeClr val="dk1"/>
                        </a:solidFill>
                        <a:latin typeface="Inter"/>
                        <a:ea typeface="Inter"/>
                        <a:cs typeface="Inter"/>
                        <a:sym typeface="Inter"/>
                      </a:endParaRPr>
                    </a:p>
                    <a:p>
                      <a:pPr indent="0" lvl="0" marL="0" rtl="0" algn="l">
                        <a:lnSpc>
                          <a:spcPct val="100000"/>
                        </a:lnSpc>
                        <a:spcBef>
                          <a:spcPts val="1100"/>
                        </a:spcBef>
                        <a:spcAft>
                          <a:spcPts val="1100"/>
                        </a:spcAft>
                        <a:buNone/>
                      </a:pPr>
                      <a:r>
                        <a:rPr lang="en" sz="1100">
                          <a:solidFill>
                            <a:schemeClr val="dk1"/>
                          </a:solidFill>
                          <a:latin typeface="Inter"/>
                          <a:ea typeface="Inter"/>
                          <a:cs typeface="Inter"/>
                          <a:sym typeface="Inter"/>
                        </a:rPr>
                        <a:t>Source: Adapted from Ethnology of the Yuchi Indians by Frank Speck (1909, Anthropology Publications of the University of Pennsylvania Museum, No. 1).</a:t>
                      </a:r>
                      <a:endParaRPr sz="1100">
                        <a:solidFill>
                          <a:schemeClr val="dk1"/>
                        </a:solidFill>
                        <a:latin typeface="Inter"/>
                        <a:ea typeface="Inter"/>
                        <a:cs typeface="Inter"/>
                        <a:sym typeface="Inter"/>
                      </a:endParaRPr>
                    </a:p>
                  </a:txBody>
                  <a:tcPr marT="91425" marB="91425" marR="91425" marL="91425"/>
                </a:tc>
                <a:tc hMerge="1"/>
                <a:tc hMerge="1"/>
                <a:tc hMerge="1"/>
                <a:tc hMerge="1"/>
              </a:tr>
            </a:tbl>
          </a:graphicData>
        </a:graphic>
      </p:graphicFrame>
      <p:pic>
        <p:nvPicPr>
          <p:cNvPr id="85" name="Google Shape;85;p15"/>
          <p:cNvPicPr preferRelativeResize="0"/>
          <p:nvPr/>
        </p:nvPicPr>
        <p:blipFill>
          <a:blip r:embed="rId6">
            <a:alphaModFix/>
          </a:blip>
          <a:stretch>
            <a:fillRect/>
          </a:stretch>
        </p:blipFill>
        <p:spPr>
          <a:xfrm>
            <a:off x="694375" y="1713072"/>
            <a:ext cx="1183725" cy="1183725"/>
          </a:xfrm>
          <a:prstGeom prst="rect">
            <a:avLst/>
          </a:prstGeom>
          <a:noFill/>
          <a:ln>
            <a:noFill/>
          </a:ln>
        </p:spPr>
      </p:pic>
      <p:sp>
        <p:nvSpPr>
          <p:cNvPr id="86" name="Google Shape;86;p15"/>
          <p:cNvSpPr txBox="1"/>
          <p:nvPr/>
        </p:nvSpPr>
        <p:spPr>
          <a:xfrm>
            <a:off x="1878100" y="1801384"/>
            <a:ext cx="5439000" cy="854700"/>
          </a:xfrm>
          <a:prstGeom prst="rect">
            <a:avLst/>
          </a:prstGeom>
          <a:noFill/>
          <a:ln>
            <a:noFill/>
          </a:ln>
        </p:spPr>
        <p:txBody>
          <a:bodyPr anchorCtr="0" anchor="t" bIns="116050" lIns="116050" spcFirstLastPara="1" rIns="116050" wrap="square" tIns="116050">
            <a:noAutofit/>
          </a:bodyPr>
          <a:lstStyle/>
          <a:p>
            <a:pPr indent="0" lvl="0" marL="0" rtl="0" algn="l">
              <a:spcBef>
                <a:spcPts val="0"/>
              </a:spcBef>
              <a:spcAft>
                <a:spcPts val="0"/>
              </a:spcAft>
              <a:buNone/>
            </a:pPr>
            <a:r>
              <a:rPr b="1" lang="en" sz="1300">
                <a:latin typeface="Halant"/>
                <a:ea typeface="Halant"/>
                <a:cs typeface="Halant"/>
                <a:sym typeface="Halant"/>
              </a:rPr>
              <a:t>Evaluating Evidence</a:t>
            </a:r>
            <a:endParaRPr b="1" sz="1300">
              <a:latin typeface="Halant"/>
              <a:ea typeface="Halant"/>
              <a:cs typeface="Halant"/>
              <a:sym typeface="Halant"/>
            </a:endParaRPr>
          </a:p>
          <a:p>
            <a:pPr indent="0" lvl="0" marL="0" rtl="0" algn="l">
              <a:spcBef>
                <a:spcPts val="0"/>
              </a:spcBef>
              <a:spcAft>
                <a:spcPts val="0"/>
              </a:spcAft>
              <a:buNone/>
            </a:pPr>
            <a:r>
              <a:t/>
            </a:r>
            <a:endParaRPr b="1" sz="1000">
              <a:latin typeface="Halant"/>
              <a:ea typeface="Halant"/>
              <a:cs typeface="Halant"/>
              <a:sym typeface="Halant"/>
            </a:endParaRPr>
          </a:p>
          <a:p>
            <a:pPr indent="0" lvl="0" marL="0" rtl="0" algn="l">
              <a:spcBef>
                <a:spcPts val="0"/>
              </a:spcBef>
              <a:spcAft>
                <a:spcPts val="0"/>
              </a:spcAft>
              <a:buNone/>
            </a:pPr>
            <a:r>
              <a:rPr lang="en" sz="1100">
                <a:solidFill>
                  <a:schemeClr val="dk1"/>
                </a:solidFill>
                <a:latin typeface="Inter"/>
                <a:ea typeface="Inter"/>
                <a:cs typeface="Inter"/>
                <a:sym typeface="Inter"/>
              </a:rPr>
              <a:t>Thinking historically means analyzing historical documents in order to make evidence-based claims about the past.</a:t>
            </a:r>
            <a:endParaRPr sz="1100">
              <a:latin typeface="Inter"/>
              <a:ea typeface="Inter"/>
              <a:cs typeface="Inter"/>
              <a:sym typeface="Inte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420" name="Shape 420"/>
        <p:cNvGrpSpPr/>
        <p:nvPr/>
      </p:nvGrpSpPr>
      <p:grpSpPr>
        <a:xfrm>
          <a:off x="0" y="0"/>
          <a:ext cx="0" cy="0"/>
          <a:chOff x="0" y="0"/>
          <a:chExt cx="0" cy="0"/>
        </a:xfrm>
      </p:grpSpPr>
      <p:pic>
        <p:nvPicPr>
          <p:cNvPr id="421" name="Google Shape;421;p42"/>
          <p:cNvPicPr preferRelativeResize="0"/>
          <p:nvPr/>
        </p:nvPicPr>
        <p:blipFill rotWithShape="1">
          <a:blip r:embed="rId3">
            <a:alphaModFix/>
          </a:blip>
          <a:srcRect b="24873" l="39626" r="15642" t="35227"/>
          <a:stretch/>
        </p:blipFill>
        <p:spPr>
          <a:xfrm>
            <a:off x="3407950" y="2656075"/>
            <a:ext cx="3954877" cy="2351250"/>
          </a:xfrm>
          <a:prstGeom prst="rect">
            <a:avLst/>
          </a:prstGeom>
          <a:noFill/>
          <a:ln>
            <a:noFill/>
          </a:ln>
        </p:spPr>
      </p:pic>
      <p:pic>
        <p:nvPicPr>
          <p:cNvPr id="422" name="Google Shape;422;p42"/>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423" name="Google Shape;423;p42"/>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700">
                <a:latin typeface="Halant"/>
                <a:ea typeface="Halant"/>
                <a:cs typeface="Halant"/>
                <a:sym typeface="Halant"/>
              </a:rPr>
              <a:t>Evaluating Evidence</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2500">
                <a:latin typeface="Plus Jakarta Sans Medium"/>
                <a:ea typeface="Plus Jakarta Sans Medium"/>
                <a:cs typeface="Plus Jakarta Sans Medium"/>
                <a:sym typeface="Plus Jakarta Sans Medium"/>
              </a:rPr>
              <a:t>Indigenous Creation Stories: Cochiti </a:t>
            </a:r>
            <a:r>
              <a:rPr lang="en" sz="2500">
                <a:solidFill>
                  <a:schemeClr val="dk1"/>
                </a:solidFill>
                <a:latin typeface="Plus Jakarta Sans Medium"/>
                <a:ea typeface="Plus Jakarta Sans Medium"/>
                <a:cs typeface="Plus Jakarta Sans Medium"/>
                <a:sym typeface="Plus Jakarta Sans Medium"/>
              </a:rPr>
              <a:t>(Exemplar)</a:t>
            </a:r>
            <a:endParaRPr sz="1500">
              <a:solidFill>
                <a:srgbClr val="000000"/>
              </a:solidFill>
              <a:latin typeface="Plus Jakarta Sans Medium"/>
              <a:ea typeface="Plus Jakarta Sans Medium"/>
              <a:cs typeface="Plus Jakarta Sans Medium"/>
              <a:sym typeface="Plus Jakarta Sans Medium"/>
            </a:endParaRPr>
          </a:p>
        </p:txBody>
      </p:sp>
      <p:pic>
        <p:nvPicPr>
          <p:cNvPr id="424" name="Google Shape;424;p42"/>
          <p:cNvPicPr preferRelativeResize="0"/>
          <p:nvPr/>
        </p:nvPicPr>
        <p:blipFill>
          <a:blip r:embed="rId5">
            <a:alphaModFix/>
          </a:blip>
          <a:stretch>
            <a:fillRect/>
          </a:stretch>
        </p:blipFill>
        <p:spPr>
          <a:xfrm>
            <a:off x="216272" y="230997"/>
            <a:ext cx="1056536" cy="438114"/>
          </a:xfrm>
          <a:prstGeom prst="rect">
            <a:avLst/>
          </a:prstGeom>
          <a:noFill/>
          <a:ln>
            <a:noFill/>
          </a:ln>
        </p:spPr>
      </p:pic>
      <p:sp>
        <p:nvSpPr>
          <p:cNvPr id="425" name="Google Shape;425;p42"/>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a:t>
            </a:r>
            <a:r>
              <a:rPr lang="en" sz="1100">
                <a:solidFill>
                  <a:srgbClr val="666666"/>
                </a:solidFill>
                <a:latin typeface="Inter"/>
                <a:ea typeface="Inter"/>
                <a:cs typeface="Inter"/>
                <a:sym typeface="Inter"/>
              </a:rPr>
              <a:t>2025</a:t>
            </a:r>
            <a:r>
              <a:rPr lang="en" sz="1100">
                <a:solidFill>
                  <a:srgbClr val="666666"/>
                </a:solidFill>
                <a:latin typeface="Inter"/>
                <a:ea typeface="Inter"/>
                <a:cs typeface="Inter"/>
                <a:sym typeface="Inter"/>
              </a:rPr>
              <a:t>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426" name="Google Shape;426;p42"/>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427" name="Google Shape;427;p42"/>
          <p:cNvSpPr txBox="1"/>
          <p:nvPr/>
        </p:nvSpPr>
        <p:spPr>
          <a:xfrm>
            <a:off x="436375" y="3949875"/>
            <a:ext cx="6880800" cy="504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300">
                <a:solidFill>
                  <a:schemeClr val="dk1"/>
                </a:solidFill>
                <a:latin typeface="Halant"/>
                <a:ea typeface="Halant"/>
                <a:cs typeface="Halant"/>
                <a:sym typeface="Halant"/>
              </a:rPr>
              <a:t>Questions:</a:t>
            </a:r>
            <a:endParaRPr b="1" sz="1300">
              <a:solidFill>
                <a:schemeClr val="dk1"/>
              </a:solidFill>
              <a:latin typeface="Halant"/>
              <a:ea typeface="Halant"/>
              <a:cs typeface="Halant"/>
              <a:sym typeface="Halant"/>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Which of the following is the main </a:t>
            </a:r>
            <a:endParaRPr sz="1100">
              <a:solidFill>
                <a:schemeClr val="dk1"/>
              </a:solidFill>
              <a:latin typeface="Inter"/>
              <a:ea typeface="Inter"/>
              <a:cs typeface="Inter"/>
              <a:sym typeface="Inter"/>
            </a:endParaRPr>
          </a:p>
          <a:p>
            <a:pPr indent="0" lvl="0" marL="457200" rtl="0" algn="l">
              <a:spcBef>
                <a:spcPts val="0"/>
              </a:spcBef>
              <a:spcAft>
                <a:spcPts val="0"/>
              </a:spcAft>
              <a:buNone/>
            </a:pPr>
            <a:r>
              <a:rPr lang="en" sz="1100">
                <a:solidFill>
                  <a:schemeClr val="dk1"/>
                </a:solidFill>
                <a:latin typeface="Inter"/>
                <a:ea typeface="Inter"/>
                <a:cs typeface="Inter"/>
                <a:sym typeface="Inter"/>
              </a:rPr>
              <a:t>topic of the story? </a:t>
            </a:r>
            <a:endParaRPr sz="1100">
              <a:solidFill>
                <a:schemeClr val="dk1"/>
              </a:solidFill>
              <a:latin typeface="Inter"/>
              <a:ea typeface="Inter"/>
              <a:cs typeface="Inter"/>
              <a:sym typeface="Inter"/>
            </a:endParaRPr>
          </a:p>
          <a:p>
            <a:pPr indent="0" lvl="0" marL="457200" rtl="0" algn="l">
              <a:spcBef>
                <a:spcPts val="0"/>
              </a:spcBef>
              <a:spcAft>
                <a:spcPts val="0"/>
              </a:spcAft>
              <a:buNone/>
            </a:pPr>
            <a:r>
              <a:rPr lang="en" sz="1100">
                <a:solidFill>
                  <a:schemeClr val="dk1"/>
                </a:solidFill>
                <a:latin typeface="Inter"/>
                <a:ea typeface="Inter"/>
                <a:cs typeface="Inter"/>
                <a:sym typeface="Inter"/>
              </a:rPr>
              <a:t>(Circle your answer)</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457200" lvl="0" marL="457200" rtl="0" algn="l">
              <a:lnSpc>
                <a:spcPct val="150000"/>
              </a:lnSpc>
              <a:spcBef>
                <a:spcPts val="0"/>
              </a:spcBef>
              <a:spcAft>
                <a:spcPts val="0"/>
              </a:spcAft>
              <a:buNone/>
            </a:pPr>
            <a:r>
              <a:rPr b="1" lang="en" sz="1100">
                <a:solidFill>
                  <a:schemeClr val="accent1"/>
                </a:solidFill>
                <a:latin typeface="Inter"/>
                <a:ea typeface="Inter"/>
                <a:cs typeface="Inter"/>
                <a:sym typeface="Inter"/>
              </a:rPr>
              <a:t>Creation of the World	</a:t>
            </a:r>
            <a:endParaRPr b="1" sz="1100">
              <a:solidFill>
                <a:schemeClr val="accent1"/>
              </a:solidFill>
              <a:latin typeface="Inter"/>
              <a:ea typeface="Inter"/>
              <a:cs typeface="Inter"/>
              <a:sym typeface="Inter"/>
            </a:endParaRPr>
          </a:p>
          <a:p>
            <a:pPr indent="457200" lvl="0" marL="457200" rtl="0" algn="l">
              <a:lnSpc>
                <a:spcPct val="150000"/>
              </a:lnSpc>
              <a:spcBef>
                <a:spcPts val="0"/>
              </a:spcBef>
              <a:spcAft>
                <a:spcPts val="0"/>
              </a:spcAft>
              <a:buNone/>
            </a:pPr>
            <a:r>
              <a:rPr lang="en" sz="1100">
                <a:solidFill>
                  <a:schemeClr val="dk1"/>
                </a:solidFill>
                <a:latin typeface="Inter"/>
                <a:ea typeface="Inter"/>
                <a:cs typeface="Inter"/>
                <a:sym typeface="Inter"/>
              </a:rPr>
              <a:t>Creation of the Earth’s Inhabitants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Actions of Culture Heroes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Moral Lessons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Other: ____________________________</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Who are the main characters of the story and what are they doing?</a:t>
            </a:r>
            <a:endParaRPr sz="1100">
              <a:solidFill>
                <a:schemeClr val="dk1"/>
              </a:solidFill>
              <a:latin typeface="Inter"/>
              <a:ea typeface="Inter"/>
              <a:cs typeface="Inter"/>
              <a:sym typeface="Inter"/>
            </a:endParaRPr>
          </a:p>
          <a:p>
            <a:pPr indent="0" lvl="0" marL="457200" rtl="0" algn="l">
              <a:spcBef>
                <a:spcPts val="0"/>
              </a:spcBef>
              <a:spcAft>
                <a:spcPts val="0"/>
              </a:spcAft>
              <a:buNone/>
            </a:pPr>
            <a:r>
              <a:rPr b="1" lang="en" sz="1100">
                <a:solidFill>
                  <a:schemeClr val="accent1"/>
                </a:solidFill>
                <a:latin typeface="Inter"/>
                <a:ea typeface="Inter"/>
                <a:cs typeface="Inter"/>
                <a:sym typeface="Inter"/>
              </a:rPr>
              <a:t>Kotcimanyako, Mother; Mother gives Kotcimanyako a special bag and is told not to unwrap it</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happens in the story? Explain the order of events and the results of those events?</a:t>
            </a:r>
            <a:endParaRPr sz="1100">
              <a:solidFill>
                <a:schemeClr val="dk1"/>
              </a:solidFill>
              <a:latin typeface="Inter"/>
              <a:ea typeface="Inter"/>
              <a:cs typeface="Inter"/>
              <a:sym typeface="Inter"/>
            </a:endParaRPr>
          </a:p>
          <a:p>
            <a:pPr indent="0" lvl="0" marL="457200" rtl="0" algn="l">
              <a:spcBef>
                <a:spcPts val="0"/>
              </a:spcBef>
              <a:spcAft>
                <a:spcPts val="0"/>
              </a:spcAft>
              <a:buNone/>
            </a:pPr>
            <a:r>
              <a:rPr b="1" lang="en" sz="1100">
                <a:solidFill>
                  <a:schemeClr val="accent1"/>
                </a:solidFill>
                <a:latin typeface="Inter"/>
                <a:ea typeface="Inter"/>
                <a:cs typeface="Inter"/>
                <a:sym typeface="Inter"/>
              </a:rPr>
              <a:t>Mother sends people south, Kotcimanyako is given a bag and told not to open it; She unwraps it and stars scatter; She only is able to put a few in their correct places</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categories or qualities are shown by the characters and events of the story? (Examples include day and night, past and present, perseverance, loyalty, etc)</a:t>
            </a:r>
            <a:endParaRPr sz="1100">
              <a:solidFill>
                <a:schemeClr val="dk1"/>
              </a:solidFill>
              <a:latin typeface="Inter"/>
              <a:ea typeface="Inter"/>
              <a:cs typeface="Inter"/>
              <a:sym typeface="Inter"/>
            </a:endParaRPr>
          </a:p>
          <a:p>
            <a:pPr indent="0" lvl="0" marL="0" rtl="0" algn="l">
              <a:spcBef>
                <a:spcPts val="0"/>
              </a:spcBef>
              <a:spcAft>
                <a:spcPts val="0"/>
              </a:spcAft>
              <a:buNone/>
            </a:pPr>
            <a:r>
              <a:rPr lang="en" sz="1100">
                <a:solidFill>
                  <a:schemeClr val="dk1"/>
                </a:solidFill>
                <a:latin typeface="Inter"/>
                <a:ea typeface="Inter"/>
                <a:cs typeface="Inter"/>
                <a:sym typeface="Inter"/>
              </a:rPr>
              <a:t>	</a:t>
            </a:r>
            <a:r>
              <a:rPr b="1" lang="en" sz="1100">
                <a:solidFill>
                  <a:schemeClr val="accent1"/>
                </a:solidFill>
                <a:latin typeface="Inter"/>
                <a:ea typeface="Inter"/>
                <a:cs typeface="Inter"/>
                <a:sym typeface="Inter"/>
              </a:rPr>
              <a:t>Curiosity, Disobedience, Emergence of stars</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themes or lessons are depicted in the story? (Examples include benefits of cooperation, perils of greed, etc)</a:t>
            </a:r>
            <a:endParaRPr sz="1100">
              <a:solidFill>
                <a:schemeClr val="dk1"/>
              </a:solidFill>
              <a:latin typeface="Inter"/>
              <a:ea typeface="Inter"/>
              <a:cs typeface="Inter"/>
              <a:sym typeface="Inter"/>
            </a:endParaRPr>
          </a:p>
          <a:p>
            <a:pPr indent="0" lvl="0" marL="457200" rtl="0" algn="l">
              <a:spcBef>
                <a:spcPts val="0"/>
              </a:spcBef>
              <a:spcAft>
                <a:spcPts val="0"/>
              </a:spcAft>
              <a:buNone/>
            </a:pPr>
            <a:r>
              <a:rPr b="1" lang="en" sz="1100">
                <a:solidFill>
                  <a:schemeClr val="accent1"/>
                </a:solidFill>
                <a:latin typeface="Inter"/>
                <a:ea typeface="Inter"/>
                <a:cs typeface="Inter"/>
                <a:sym typeface="Inter"/>
              </a:rPr>
              <a:t>The importance of obedience and consequences of curiosity as well as the cosmic order</a:t>
            </a:r>
            <a:endParaRPr b="1" sz="1100">
              <a:solidFill>
                <a:schemeClr val="accent1"/>
              </a:solidFill>
              <a:latin typeface="Inter"/>
              <a:ea typeface="Inter"/>
              <a:cs typeface="Inter"/>
              <a:sym typeface="Inter"/>
            </a:endParaRPr>
          </a:p>
        </p:txBody>
      </p:sp>
      <p:pic>
        <p:nvPicPr>
          <p:cNvPr id="428" name="Google Shape;428;p42"/>
          <p:cNvPicPr preferRelativeResize="0"/>
          <p:nvPr/>
        </p:nvPicPr>
        <p:blipFill>
          <a:blip r:embed="rId6">
            <a:alphaModFix/>
          </a:blip>
          <a:stretch>
            <a:fillRect/>
          </a:stretch>
        </p:blipFill>
        <p:spPr>
          <a:xfrm>
            <a:off x="694375" y="1713072"/>
            <a:ext cx="1183725" cy="1183725"/>
          </a:xfrm>
          <a:prstGeom prst="rect">
            <a:avLst/>
          </a:prstGeom>
          <a:noFill/>
          <a:ln>
            <a:noFill/>
          </a:ln>
        </p:spPr>
      </p:pic>
      <p:sp>
        <p:nvSpPr>
          <p:cNvPr id="429" name="Google Shape;429;p42"/>
          <p:cNvSpPr txBox="1"/>
          <p:nvPr/>
        </p:nvSpPr>
        <p:spPr>
          <a:xfrm>
            <a:off x="1878100" y="1801384"/>
            <a:ext cx="5439000" cy="854700"/>
          </a:xfrm>
          <a:prstGeom prst="rect">
            <a:avLst/>
          </a:prstGeom>
          <a:noFill/>
          <a:ln>
            <a:noFill/>
          </a:ln>
        </p:spPr>
        <p:txBody>
          <a:bodyPr anchorCtr="0" anchor="t" bIns="116050" lIns="116050" spcFirstLastPara="1" rIns="116050" wrap="square" tIns="116050">
            <a:noAutofit/>
          </a:bodyPr>
          <a:lstStyle/>
          <a:p>
            <a:pPr indent="0" lvl="0" marL="0" rtl="0" algn="l">
              <a:spcBef>
                <a:spcPts val="0"/>
              </a:spcBef>
              <a:spcAft>
                <a:spcPts val="0"/>
              </a:spcAft>
              <a:buNone/>
            </a:pPr>
            <a:r>
              <a:rPr b="1" lang="en" sz="1300">
                <a:latin typeface="Halant"/>
                <a:ea typeface="Halant"/>
                <a:cs typeface="Halant"/>
                <a:sym typeface="Halant"/>
              </a:rPr>
              <a:t>Evaluating Evidence</a:t>
            </a:r>
            <a:endParaRPr b="1" sz="1300">
              <a:latin typeface="Halant"/>
              <a:ea typeface="Halant"/>
              <a:cs typeface="Halant"/>
              <a:sym typeface="Halant"/>
            </a:endParaRPr>
          </a:p>
          <a:p>
            <a:pPr indent="0" lvl="0" marL="0" rtl="0" algn="l">
              <a:spcBef>
                <a:spcPts val="0"/>
              </a:spcBef>
              <a:spcAft>
                <a:spcPts val="0"/>
              </a:spcAft>
              <a:buNone/>
            </a:pPr>
            <a:r>
              <a:t/>
            </a:r>
            <a:endParaRPr b="1" sz="1000">
              <a:latin typeface="Halant"/>
              <a:ea typeface="Halant"/>
              <a:cs typeface="Halant"/>
              <a:sym typeface="Halant"/>
            </a:endParaRPr>
          </a:p>
          <a:p>
            <a:pPr indent="0" lvl="0" marL="0" rtl="0" algn="l">
              <a:spcBef>
                <a:spcPts val="0"/>
              </a:spcBef>
              <a:spcAft>
                <a:spcPts val="0"/>
              </a:spcAft>
              <a:buNone/>
            </a:pPr>
            <a:r>
              <a:rPr lang="en" sz="1100">
                <a:solidFill>
                  <a:schemeClr val="dk1"/>
                </a:solidFill>
                <a:latin typeface="Inter"/>
                <a:ea typeface="Inter"/>
                <a:cs typeface="Inter"/>
                <a:sym typeface="Inter"/>
              </a:rPr>
              <a:t>Thinking historically means analyzing historical documents in order to make evidence-based claims about the past.</a:t>
            </a:r>
            <a:endParaRPr sz="1100">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0" name="Shape 90"/>
        <p:cNvGrpSpPr/>
        <p:nvPr/>
      </p:nvGrpSpPr>
      <p:grpSpPr>
        <a:xfrm>
          <a:off x="0" y="0"/>
          <a:ext cx="0" cy="0"/>
          <a:chOff x="0" y="0"/>
          <a:chExt cx="0" cy="0"/>
        </a:xfrm>
      </p:grpSpPr>
      <p:pic>
        <p:nvPicPr>
          <p:cNvPr id="91" name="Google Shape;91;p1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92" name="Google Shape;92;p16"/>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700">
                <a:latin typeface="Halant"/>
                <a:ea typeface="Halant"/>
                <a:cs typeface="Halant"/>
                <a:sym typeface="Halant"/>
              </a:rPr>
              <a:t>Evaluating Evidence</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2500">
                <a:latin typeface="Plus Jakarta Sans Medium"/>
                <a:ea typeface="Plus Jakarta Sans Medium"/>
                <a:cs typeface="Plus Jakarta Sans Medium"/>
                <a:sym typeface="Plus Jakarta Sans Medium"/>
              </a:rPr>
              <a:t>Indigenous Creation Stories: Yuchi</a:t>
            </a:r>
            <a:endParaRPr sz="1500">
              <a:solidFill>
                <a:srgbClr val="000000"/>
              </a:solidFill>
              <a:latin typeface="Plus Jakarta Sans Medium"/>
              <a:ea typeface="Plus Jakarta Sans Medium"/>
              <a:cs typeface="Plus Jakarta Sans Medium"/>
              <a:sym typeface="Plus Jakarta Sans Medium"/>
            </a:endParaRPr>
          </a:p>
        </p:txBody>
      </p:sp>
      <p:pic>
        <p:nvPicPr>
          <p:cNvPr id="93" name="Google Shape;93;p16"/>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94" name="Google Shape;94;p1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a:t>
            </a:r>
            <a:r>
              <a:rPr lang="en" sz="1100">
                <a:solidFill>
                  <a:srgbClr val="666666"/>
                </a:solidFill>
                <a:latin typeface="Inter"/>
                <a:ea typeface="Inter"/>
                <a:cs typeface="Inter"/>
                <a:sym typeface="Inter"/>
              </a:rPr>
              <a:t>2025</a:t>
            </a:r>
            <a:r>
              <a:rPr lang="en" sz="1100">
                <a:solidFill>
                  <a:srgbClr val="666666"/>
                </a:solidFill>
                <a:latin typeface="Inter"/>
                <a:ea typeface="Inter"/>
                <a:cs typeface="Inter"/>
                <a:sym typeface="Inter"/>
              </a:rPr>
              <a:t>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95" name="Google Shape;95;p1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96" name="Google Shape;96;p16"/>
          <p:cNvPicPr preferRelativeResize="0"/>
          <p:nvPr/>
        </p:nvPicPr>
        <p:blipFill rotWithShape="1">
          <a:blip r:embed="rId5">
            <a:alphaModFix/>
          </a:blip>
          <a:srcRect b="15573" l="39844" r="16011" t="44928"/>
          <a:stretch/>
        </p:blipFill>
        <p:spPr>
          <a:xfrm>
            <a:off x="3665575" y="2767375"/>
            <a:ext cx="3431101" cy="2046101"/>
          </a:xfrm>
          <a:prstGeom prst="rect">
            <a:avLst/>
          </a:prstGeom>
          <a:noFill/>
          <a:ln>
            <a:noFill/>
          </a:ln>
        </p:spPr>
      </p:pic>
      <p:sp>
        <p:nvSpPr>
          <p:cNvPr id="97" name="Google Shape;97;p16"/>
          <p:cNvSpPr txBox="1"/>
          <p:nvPr/>
        </p:nvSpPr>
        <p:spPr>
          <a:xfrm>
            <a:off x="436375" y="3949875"/>
            <a:ext cx="6880800" cy="5379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300">
                <a:solidFill>
                  <a:schemeClr val="dk1"/>
                </a:solidFill>
                <a:latin typeface="Halant"/>
                <a:ea typeface="Halant"/>
                <a:cs typeface="Halant"/>
                <a:sym typeface="Halant"/>
              </a:rPr>
              <a:t>Questions:</a:t>
            </a:r>
            <a:endParaRPr b="1" sz="1300">
              <a:solidFill>
                <a:schemeClr val="dk1"/>
              </a:solidFill>
              <a:latin typeface="Halant"/>
              <a:ea typeface="Halant"/>
              <a:cs typeface="Halant"/>
              <a:sym typeface="Halant"/>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Which of the following is the main </a:t>
            </a:r>
            <a:endParaRPr sz="1100">
              <a:solidFill>
                <a:schemeClr val="dk1"/>
              </a:solidFill>
              <a:latin typeface="Inter"/>
              <a:ea typeface="Inter"/>
              <a:cs typeface="Inter"/>
              <a:sym typeface="Inter"/>
            </a:endParaRPr>
          </a:p>
          <a:p>
            <a:pPr indent="0" lvl="0" marL="457200" rtl="0" algn="l">
              <a:spcBef>
                <a:spcPts val="0"/>
              </a:spcBef>
              <a:spcAft>
                <a:spcPts val="0"/>
              </a:spcAft>
              <a:buNone/>
            </a:pPr>
            <a:r>
              <a:rPr lang="en" sz="1100">
                <a:solidFill>
                  <a:schemeClr val="dk1"/>
                </a:solidFill>
                <a:latin typeface="Inter"/>
                <a:ea typeface="Inter"/>
                <a:cs typeface="Inter"/>
                <a:sym typeface="Inter"/>
              </a:rPr>
              <a:t>topic of the story? </a:t>
            </a:r>
            <a:endParaRPr sz="1100">
              <a:solidFill>
                <a:schemeClr val="dk1"/>
              </a:solidFill>
              <a:latin typeface="Inter"/>
              <a:ea typeface="Inter"/>
              <a:cs typeface="Inter"/>
              <a:sym typeface="Inter"/>
            </a:endParaRPr>
          </a:p>
          <a:p>
            <a:pPr indent="0" lvl="0" marL="457200" rtl="0" algn="l">
              <a:spcBef>
                <a:spcPts val="0"/>
              </a:spcBef>
              <a:spcAft>
                <a:spcPts val="0"/>
              </a:spcAft>
              <a:buNone/>
            </a:pPr>
            <a:r>
              <a:rPr lang="en" sz="1100">
                <a:solidFill>
                  <a:schemeClr val="dk1"/>
                </a:solidFill>
                <a:latin typeface="Inter"/>
                <a:ea typeface="Inter"/>
                <a:cs typeface="Inter"/>
                <a:sym typeface="Inter"/>
              </a:rPr>
              <a:t>(Circle your answer)</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457200" lvl="0" marL="457200" rtl="0" algn="l">
              <a:lnSpc>
                <a:spcPct val="150000"/>
              </a:lnSpc>
              <a:spcBef>
                <a:spcPts val="0"/>
              </a:spcBef>
              <a:spcAft>
                <a:spcPts val="0"/>
              </a:spcAft>
              <a:buNone/>
            </a:pPr>
            <a:r>
              <a:rPr lang="en" sz="1100">
                <a:solidFill>
                  <a:schemeClr val="dk1"/>
                </a:solidFill>
                <a:latin typeface="Inter"/>
                <a:ea typeface="Inter"/>
                <a:cs typeface="Inter"/>
                <a:sym typeface="Inter"/>
              </a:rPr>
              <a:t>Creation of the World	</a:t>
            </a:r>
            <a:endParaRPr sz="1100">
              <a:solidFill>
                <a:schemeClr val="dk1"/>
              </a:solidFill>
              <a:latin typeface="Inter"/>
              <a:ea typeface="Inter"/>
              <a:cs typeface="Inter"/>
              <a:sym typeface="Inter"/>
            </a:endParaRPr>
          </a:p>
          <a:p>
            <a:pPr indent="457200" lvl="0" marL="457200" rtl="0" algn="l">
              <a:lnSpc>
                <a:spcPct val="150000"/>
              </a:lnSpc>
              <a:spcBef>
                <a:spcPts val="0"/>
              </a:spcBef>
              <a:spcAft>
                <a:spcPts val="0"/>
              </a:spcAft>
              <a:buNone/>
            </a:pPr>
            <a:r>
              <a:rPr lang="en" sz="1100">
                <a:solidFill>
                  <a:schemeClr val="dk1"/>
                </a:solidFill>
                <a:latin typeface="Inter"/>
                <a:ea typeface="Inter"/>
                <a:cs typeface="Inter"/>
                <a:sym typeface="Inter"/>
              </a:rPr>
              <a:t>Creation of the Earth’s Inhabitants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Actions of Culture Heroes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Moral Lessons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Other: ____________________________</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Who are the main characters of the story and what are they doing?</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happens in the story? Explain the order of events and the results of those events?</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categories or qualities are shown by the characters and events of the story? (Examples include day and night, past and present, perseverance, loyalty, etc)</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themes or lessons are depicted in the story? (Examples include benefits of cooperation, perils of greed, etc)</a:t>
            </a:r>
            <a:endParaRPr sz="1100">
              <a:solidFill>
                <a:schemeClr val="dk1"/>
              </a:solidFill>
              <a:latin typeface="Inter"/>
              <a:ea typeface="Inter"/>
              <a:cs typeface="Inter"/>
              <a:sym typeface="Inter"/>
            </a:endParaRPr>
          </a:p>
        </p:txBody>
      </p:sp>
      <p:pic>
        <p:nvPicPr>
          <p:cNvPr id="98" name="Google Shape;98;p16"/>
          <p:cNvPicPr preferRelativeResize="0"/>
          <p:nvPr/>
        </p:nvPicPr>
        <p:blipFill>
          <a:blip r:embed="rId6">
            <a:alphaModFix/>
          </a:blip>
          <a:stretch>
            <a:fillRect/>
          </a:stretch>
        </p:blipFill>
        <p:spPr>
          <a:xfrm>
            <a:off x="694375" y="1713072"/>
            <a:ext cx="1183725" cy="1183725"/>
          </a:xfrm>
          <a:prstGeom prst="rect">
            <a:avLst/>
          </a:prstGeom>
          <a:noFill/>
          <a:ln>
            <a:noFill/>
          </a:ln>
        </p:spPr>
      </p:pic>
      <p:sp>
        <p:nvSpPr>
          <p:cNvPr id="99" name="Google Shape;99;p16"/>
          <p:cNvSpPr txBox="1"/>
          <p:nvPr/>
        </p:nvSpPr>
        <p:spPr>
          <a:xfrm>
            <a:off x="1878100" y="1801384"/>
            <a:ext cx="5439000" cy="854700"/>
          </a:xfrm>
          <a:prstGeom prst="rect">
            <a:avLst/>
          </a:prstGeom>
          <a:noFill/>
          <a:ln>
            <a:noFill/>
          </a:ln>
        </p:spPr>
        <p:txBody>
          <a:bodyPr anchorCtr="0" anchor="t" bIns="116050" lIns="116050" spcFirstLastPara="1" rIns="116050" wrap="square" tIns="116050">
            <a:noAutofit/>
          </a:bodyPr>
          <a:lstStyle/>
          <a:p>
            <a:pPr indent="0" lvl="0" marL="0" rtl="0" algn="l">
              <a:spcBef>
                <a:spcPts val="0"/>
              </a:spcBef>
              <a:spcAft>
                <a:spcPts val="0"/>
              </a:spcAft>
              <a:buNone/>
            </a:pPr>
            <a:r>
              <a:rPr b="1" lang="en" sz="1300">
                <a:latin typeface="Halant"/>
                <a:ea typeface="Halant"/>
                <a:cs typeface="Halant"/>
                <a:sym typeface="Halant"/>
              </a:rPr>
              <a:t>Evaluating Evidence</a:t>
            </a:r>
            <a:endParaRPr b="1" sz="1300">
              <a:latin typeface="Halant"/>
              <a:ea typeface="Halant"/>
              <a:cs typeface="Halant"/>
              <a:sym typeface="Halant"/>
            </a:endParaRPr>
          </a:p>
          <a:p>
            <a:pPr indent="0" lvl="0" marL="0" rtl="0" algn="l">
              <a:spcBef>
                <a:spcPts val="0"/>
              </a:spcBef>
              <a:spcAft>
                <a:spcPts val="0"/>
              </a:spcAft>
              <a:buNone/>
            </a:pPr>
            <a:r>
              <a:t/>
            </a:r>
            <a:endParaRPr b="1" sz="1000">
              <a:latin typeface="Halant"/>
              <a:ea typeface="Halant"/>
              <a:cs typeface="Halant"/>
              <a:sym typeface="Halant"/>
            </a:endParaRPr>
          </a:p>
          <a:p>
            <a:pPr indent="0" lvl="0" marL="0" rtl="0" algn="l">
              <a:spcBef>
                <a:spcPts val="0"/>
              </a:spcBef>
              <a:spcAft>
                <a:spcPts val="0"/>
              </a:spcAft>
              <a:buNone/>
            </a:pPr>
            <a:r>
              <a:rPr lang="en" sz="1100">
                <a:solidFill>
                  <a:schemeClr val="dk1"/>
                </a:solidFill>
                <a:latin typeface="Inter"/>
                <a:ea typeface="Inter"/>
                <a:cs typeface="Inter"/>
                <a:sym typeface="Inter"/>
              </a:rPr>
              <a:t>Thinking historically means analyzing historical documents in order to make evidence-based claims about the past.</a:t>
            </a:r>
            <a:endParaRPr sz="1100">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03" name="Shape 103"/>
        <p:cNvGrpSpPr/>
        <p:nvPr/>
      </p:nvGrpSpPr>
      <p:grpSpPr>
        <a:xfrm>
          <a:off x="0" y="0"/>
          <a:ext cx="0" cy="0"/>
          <a:chOff x="0" y="0"/>
          <a:chExt cx="0" cy="0"/>
        </a:xfrm>
      </p:grpSpPr>
      <p:pic>
        <p:nvPicPr>
          <p:cNvPr id="104" name="Google Shape;104;p17"/>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05" name="Google Shape;105;p17"/>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700">
                <a:latin typeface="Halant"/>
                <a:ea typeface="Halant"/>
                <a:cs typeface="Halant"/>
                <a:sym typeface="Halant"/>
              </a:rPr>
              <a:t>Evaluating Evidence</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2500">
                <a:latin typeface="Plus Jakarta Sans Medium"/>
                <a:ea typeface="Plus Jakarta Sans Medium"/>
                <a:cs typeface="Plus Jakarta Sans Medium"/>
                <a:sym typeface="Plus Jakarta Sans Medium"/>
              </a:rPr>
              <a:t>Indigenous Creation Stories: Caddo</a:t>
            </a:r>
            <a:endParaRPr sz="1500">
              <a:solidFill>
                <a:srgbClr val="000000"/>
              </a:solidFill>
              <a:latin typeface="Plus Jakarta Sans Medium"/>
              <a:ea typeface="Plus Jakarta Sans Medium"/>
              <a:cs typeface="Plus Jakarta Sans Medium"/>
              <a:sym typeface="Plus Jakarta Sans Medium"/>
            </a:endParaRPr>
          </a:p>
        </p:txBody>
      </p:sp>
      <p:pic>
        <p:nvPicPr>
          <p:cNvPr id="106" name="Google Shape;106;p17"/>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107" name="Google Shape;107;p1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a:t>
            </a:r>
            <a:r>
              <a:rPr lang="en" sz="1100">
                <a:solidFill>
                  <a:srgbClr val="666666"/>
                </a:solidFill>
                <a:latin typeface="Inter"/>
                <a:ea typeface="Inter"/>
                <a:cs typeface="Inter"/>
                <a:sym typeface="Inter"/>
              </a:rPr>
              <a:t>2025</a:t>
            </a:r>
            <a:r>
              <a:rPr lang="en" sz="1100">
                <a:solidFill>
                  <a:srgbClr val="666666"/>
                </a:solidFill>
                <a:latin typeface="Inter"/>
                <a:ea typeface="Inter"/>
                <a:cs typeface="Inter"/>
                <a:sym typeface="Inter"/>
              </a:rPr>
              <a:t>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08" name="Google Shape;108;p1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09" name="Google Shape;109;p17"/>
          <p:cNvGraphicFramePr/>
          <p:nvPr/>
        </p:nvGraphicFramePr>
        <p:xfrm>
          <a:off x="455300" y="2959275"/>
          <a:ext cx="3000000" cy="3000000"/>
        </p:xfrm>
        <a:graphic>
          <a:graphicData uri="http://schemas.openxmlformats.org/drawingml/2006/table">
            <a:tbl>
              <a:tblPr>
                <a:noFill/>
                <a:tableStyleId>{59952897-2EAB-497E-8CD0-B7CAED7C5D95}</a:tableStyleId>
              </a:tblPr>
              <a:tblGrid>
                <a:gridCol w="1372350"/>
                <a:gridCol w="1372350"/>
                <a:gridCol w="1372350"/>
                <a:gridCol w="1372350"/>
                <a:gridCol w="1372350"/>
              </a:tblGrid>
              <a:tr h="4067450">
                <a:tc gridSpan="5">
                  <a:txBody>
                    <a:bodyPr/>
                    <a:lstStyle/>
                    <a:p>
                      <a:pPr indent="0" lvl="0" marL="0" rtl="0" algn="l">
                        <a:spcBef>
                          <a:spcPts val="0"/>
                        </a:spcBef>
                        <a:spcAft>
                          <a:spcPts val="0"/>
                        </a:spcAft>
                        <a:buNone/>
                      </a:pPr>
                      <a:r>
                        <a:rPr b="1" lang="en" sz="1300">
                          <a:latin typeface="Halant"/>
                          <a:ea typeface="Halant"/>
                          <a:cs typeface="Halant"/>
                          <a:sym typeface="Halant"/>
                        </a:rPr>
                        <a:t>The First People</a:t>
                      </a:r>
                      <a:r>
                        <a:rPr b="1" lang="en" sz="1300">
                          <a:latin typeface="Halant"/>
                          <a:ea typeface="Halant"/>
                          <a:cs typeface="Halant"/>
                          <a:sym typeface="Halant"/>
                        </a:rPr>
                        <a:t> (Caddo) </a:t>
                      </a:r>
                      <a:r>
                        <a:rPr b="1" lang="en" sz="1300" u="sng">
                          <a:solidFill>
                            <a:schemeClr val="hlink"/>
                          </a:solidFill>
                          <a:latin typeface="Halant"/>
                          <a:ea typeface="Halant"/>
                          <a:cs typeface="Halant"/>
                          <a:sym typeface="Halant"/>
                          <a:hlinkClick r:id="rId5"/>
                        </a:rPr>
                        <a:t>Click for audio reading.</a:t>
                      </a:r>
                      <a:endParaRPr b="1" sz="1300">
                        <a:latin typeface="Halant"/>
                        <a:ea typeface="Halant"/>
                        <a:cs typeface="Halant"/>
                        <a:sym typeface="Halant"/>
                      </a:endParaRPr>
                    </a:p>
                    <a:p>
                      <a:pPr indent="0" lvl="0" marL="0" rtl="0" algn="l">
                        <a:lnSpc>
                          <a:spcPct val="100000"/>
                        </a:lnSpc>
                        <a:spcBef>
                          <a:spcPts val="1100"/>
                        </a:spcBef>
                        <a:spcAft>
                          <a:spcPts val="0"/>
                        </a:spcAft>
                        <a:buNone/>
                      </a:pPr>
                      <a:r>
                        <a:rPr lang="en" sz="1100">
                          <a:solidFill>
                            <a:schemeClr val="dk1"/>
                          </a:solidFill>
                          <a:latin typeface="Inter"/>
                          <a:ea typeface="Inter"/>
                          <a:cs typeface="Inter"/>
                          <a:sym typeface="Inter"/>
                        </a:rPr>
                        <a:t>The Caddos believe that a very long time ago, men and animals were brothers and lived together below the ground. But at last their leader, a man named Neesh (Moon), discovered the entrance to a cave leading up to the earth’s surface. Neesh told everyone they would have to follow him to the new land. The people divided into groups, each with a leader and a drum. Neesh told the people to sing and beat their drums as they moved along, and he warned them never to look back they way they had come. Soon they reached the opening. First an old man climbed out, carrying fire and a pipe in one hand and a drum in the other. Next came his wife, bringing corn and pumpkin seeds. Then came the rest of the people and animals. But when Wolf climbed out he turned around and looked back. The opening closed, shutting the rest of the people and animals under the ground, where they still remain. Those who had come out into the world of light sat down and cried for their friends left below in the world of darkness. The people on the surface traveled westward until finally the chief picked up some dirt and threw it in front of him and formed very high mountains. The people stopped and began to make their first homes and villages. Moon went to the top of the mountains and looked about and saw that not all the people had followed his trail. Some had scattered and gone in different directions. When the people had all been together, they had spoken only one language, Caddo; but now that they were scattered, each group spoke a different language. That is why the many tribes of the present time speak different languages. Because their ancestors came out of the ground the Caddos call the Middle World ina’—Mother—and return to it when they die.</a:t>
                      </a:r>
                      <a:endParaRPr sz="1100">
                        <a:solidFill>
                          <a:schemeClr val="dk1"/>
                        </a:solidFill>
                        <a:latin typeface="Inter"/>
                        <a:ea typeface="Inter"/>
                        <a:cs typeface="Inter"/>
                        <a:sym typeface="Inter"/>
                      </a:endParaRPr>
                    </a:p>
                    <a:p>
                      <a:pPr indent="0" lvl="0" marL="0" rtl="0" algn="l">
                        <a:lnSpc>
                          <a:spcPct val="100000"/>
                        </a:lnSpc>
                        <a:spcBef>
                          <a:spcPts val="1100"/>
                        </a:spcBef>
                        <a:spcAft>
                          <a:spcPts val="1100"/>
                        </a:spcAft>
                        <a:buNone/>
                      </a:pPr>
                      <a:r>
                        <a:rPr lang="en" sz="1100">
                          <a:solidFill>
                            <a:schemeClr val="dk1"/>
                          </a:solidFill>
                          <a:latin typeface="Inter"/>
                          <a:ea typeface="Inter"/>
                          <a:cs typeface="Inter"/>
                          <a:sym typeface="Inter"/>
                        </a:rPr>
                        <a:t>Source: Adapted from The Ghost-Dance Religion and the Sioux Outbreak of 1890 by James Mooney (1896, Bureau of American Ethnology Annual Report, No. 14, Part 2).</a:t>
                      </a:r>
                      <a:endParaRPr sz="1100">
                        <a:solidFill>
                          <a:schemeClr val="dk1"/>
                        </a:solidFill>
                        <a:latin typeface="Inter"/>
                        <a:ea typeface="Inter"/>
                        <a:cs typeface="Inter"/>
                        <a:sym typeface="Inter"/>
                      </a:endParaRPr>
                    </a:p>
                  </a:txBody>
                  <a:tcPr marT="91425" marB="91425" marR="91425" marL="91425"/>
                </a:tc>
                <a:tc hMerge="1"/>
                <a:tc hMerge="1"/>
                <a:tc hMerge="1"/>
                <a:tc hMerge="1"/>
              </a:tr>
            </a:tbl>
          </a:graphicData>
        </a:graphic>
      </p:graphicFrame>
      <p:pic>
        <p:nvPicPr>
          <p:cNvPr id="110" name="Google Shape;110;p17"/>
          <p:cNvPicPr preferRelativeResize="0"/>
          <p:nvPr/>
        </p:nvPicPr>
        <p:blipFill>
          <a:blip r:embed="rId6">
            <a:alphaModFix/>
          </a:blip>
          <a:stretch>
            <a:fillRect/>
          </a:stretch>
        </p:blipFill>
        <p:spPr>
          <a:xfrm>
            <a:off x="694375" y="1713072"/>
            <a:ext cx="1183725" cy="1183725"/>
          </a:xfrm>
          <a:prstGeom prst="rect">
            <a:avLst/>
          </a:prstGeom>
          <a:noFill/>
          <a:ln>
            <a:noFill/>
          </a:ln>
        </p:spPr>
      </p:pic>
      <p:sp>
        <p:nvSpPr>
          <p:cNvPr id="111" name="Google Shape;111;p17"/>
          <p:cNvSpPr txBox="1"/>
          <p:nvPr/>
        </p:nvSpPr>
        <p:spPr>
          <a:xfrm>
            <a:off x="1878100" y="1801384"/>
            <a:ext cx="5439000" cy="854700"/>
          </a:xfrm>
          <a:prstGeom prst="rect">
            <a:avLst/>
          </a:prstGeom>
          <a:noFill/>
          <a:ln>
            <a:noFill/>
          </a:ln>
        </p:spPr>
        <p:txBody>
          <a:bodyPr anchorCtr="0" anchor="t" bIns="116050" lIns="116050" spcFirstLastPara="1" rIns="116050" wrap="square" tIns="116050">
            <a:noAutofit/>
          </a:bodyPr>
          <a:lstStyle/>
          <a:p>
            <a:pPr indent="0" lvl="0" marL="0" rtl="0" algn="l">
              <a:spcBef>
                <a:spcPts val="0"/>
              </a:spcBef>
              <a:spcAft>
                <a:spcPts val="0"/>
              </a:spcAft>
              <a:buNone/>
            </a:pPr>
            <a:r>
              <a:rPr b="1" lang="en" sz="1300">
                <a:latin typeface="Halant"/>
                <a:ea typeface="Halant"/>
                <a:cs typeface="Halant"/>
                <a:sym typeface="Halant"/>
              </a:rPr>
              <a:t>Evaluating Evidence</a:t>
            </a:r>
            <a:endParaRPr b="1" sz="1300">
              <a:latin typeface="Halant"/>
              <a:ea typeface="Halant"/>
              <a:cs typeface="Halant"/>
              <a:sym typeface="Halant"/>
            </a:endParaRPr>
          </a:p>
          <a:p>
            <a:pPr indent="0" lvl="0" marL="0" rtl="0" algn="l">
              <a:spcBef>
                <a:spcPts val="0"/>
              </a:spcBef>
              <a:spcAft>
                <a:spcPts val="0"/>
              </a:spcAft>
              <a:buNone/>
            </a:pPr>
            <a:r>
              <a:t/>
            </a:r>
            <a:endParaRPr b="1" sz="1000">
              <a:latin typeface="Halant"/>
              <a:ea typeface="Halant"/>
              <a:cs typeface="Halant"/>
              <a:sym typeface="Halant"/>
            </a:endParaRPr>
          </a:p>
          <a:p>
            <a:pPr indent="0" lvl="0" marL="0" rtl="0" algn="l">
              <a:spcBef>
                <a:spcPts val="0"/>
              </a:spcBef>
              <a:spcAft>
                <a:spcPts val="0"/>
              </a:spcAft>
              <a:buNone/>
            </a:pPr>
            <a:r>
              <a:rPr lang="en" sz="1100">
                <a:solidFill>
                  <a:schemeClr val="dk1"/>
                </a:solidFill>
                <a:latin typeface="Inter"/>
                <a:ea typeface="Inter"/>
                <a:cs typeface="Inter"/>
                <a:sym typeface="Inter"/>
              </a:rPr>
              <a:t>Thinking historically means analyzing historical documents in order to make evidence-based claims about the past.</a:t>
            </a:r>
            <a:endParaRPr sz="1100">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5" name="Shape 115"/>
        <p:cNvGrpSpPr/>
        <p:nvPr/>
      </p:nvGrpSpPr>
      <p:grpSpPr>
        <a:xfrm>
          <a:off x="0" y="0"/>
          <a:ext cx="0" cy="0"/>
          <a:chOff x="0" y="0"/>
          <a:chExt cx="0" cy="0"/>
        </a:xfrm>
      </p:grpSpPr>
      <p:pic>
        <p:nvPicPr>
          <p:cNvPr id="116" name="Google Shape;116;p18"/>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17" name="Google Shape;117;p18"/>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700">
                <a:latin typeface="Halant"/>
                <a:ea typeface="Halant"/>
                <a:cs typeface="Halant"/>
                <a:sym typeface="Halant"/>
              </a:rPr>
              <a:t>Evaluating Evidence</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2500">
                <a:latin typeface="Plus Jakarta Sans Medium"/>
                <a:ea typeface="Plus Jakarta Sans Medium"/>
                <a:cs typeface="Plus Jakarta Sans Medium"/>
                <a:sym typeface="Plus Jakarta Sans Medium"/>
              </a:rPr>
              <a:t>Indigenous Creation Stories: Caddo</a:t>
            </a:r>
            <a:endParaRPr sz="1500">
              <a:solidFill>
                <a:srgbClr val="000000"/>
              </a:solidFill>
              <a:latin typeface="Plus Jakarta Sans Medium"/>
              <a:ea typeface="Plus Jakarta Sans Medium"/>
              <a:cs typeface="Plus Jakarta Sans Medium"/>
              <a:sym typeface="Plus Jakarta Sans Medium"/>
            </a:endParaRPr>
          </a:p>
        </p:txBody>
      </p:sp>
      <p:pic>
        <p:nvPicPr>
          <p:cNvPr id="118" name="Google Shape;118;p18"/>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119" name="Google Shape;119;p1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a:t>
            </a:r>
            <a:r>
              <a:rPr lang="en" sz="1100">
                <a:solidFill>
                  <a:srgbClr val="666666"/>
                </a:solidFill>
                <a:latin typeface="Inter"/>
                <a:ea typeface="Inter"/>
                <a:cs typeface="Inter"/>
                <a:sym typeface="Inter"/>
              </a:rPr>
              <a:t>2025</a:t>
            </a:r>
            <a:r>
              <a:rPr lang="en" sz="1100">
                <a:solidFill>
                  <a:srgbClr val="666666"/>
                </a:solidFill>
                <a:latin typeface="Inter"/>
                <a:ea typeface="Inter"/>
                <a:cs typeface="Inter"/>
                <a:sym typeface="Inter"/>
              </a:rPr>
              <a:t>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20" name="Google Shape;120;p1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21" name="Google Shape;121;p18"/>
          <p:cNvPicPr preferRelativeResize="0"/>
          <p:nvPr/>
        </p:nvPicPr>
        <p:blipFill rotWithShape="1">
          <a:blip r:embed="rId5">
            <a:alphaModFix/>
          </a:blip>
          <a:srcRect b="10555" l="39722" r="15690" t="50409"/>
          <a:stretch/>
        </p:blipFill>
        <p:spPr>
          <a:xfrm>
            <a:off x="3421150" y="2832400"/>
            <a:ext cx="3347277" cy="1953199"/>
          </a:xfrm>
          <a:prstGeom prst="rect">
            <a:avLst/>
          </a:prstGeom>
          <a:noFill/>
          <a:ln>
            <a:noFill/>
          </a:ln>
        </p:spPr>
      </p:pic>
      <p:sp>
        <p:nvSpPr>
          <p:cNvPr id="122" name="Google Shape;122;p18"/>
          <p:cNvSpPr txBox="1"/>
          <p:nvPr/>
        </p:nvSpPr>
        <p:spPr>
          <a:xfrm>
            <a:off x="436375" y="3949875"/>
            <a:ext cx="6880800" cy="5379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300">
                <a:solidFill>
                  <a:schemeClr val="dk1"/>
                </a:solidFill>
                <a:latin typeface="Halant"/>
                <a:ea typeface="Halant"/>
                <a:cs typeface="Halant"/>
                <a:sym typeface="Halant"/>
              </a:rPr>
              <a:t>Questions:</a:t>
            </a:r>
            <a:endParaRPr b="1" sz="1300">
              <a:solidFill>
                <a:schemeClr val="dk1"/>
              </a:solidFill>
              <a:latin typeface="Halant"/>
              <a:ea typeface="Halant"/>
              <a:cs typeface="Halant"/>
              <a:sym typeface="Halant"/>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Which of the following is the main </a:t>
            </a:r>
            <a:endParaRPr sz="1100">
              <a:solidFill>
                <a:schemeClr val="dk1"/>
              </a:solidFill>
              <a:latin typeface="Inter"/>
              <a:ea typeface="Inter"/>
              <a:cs typeface="Inter"/>
              <a:sym typeface="Inter"/>
            </a:endParaRPr>
          </a:p>
          <a:p>
            <a:pPr indent="0" lvl="0" marL="457200" rtl="0" algn="l">
              <a:spcBef>
                <a:spcPts val="0"/>
              </a:spcBef>
              <a:spcAft>
                <a:spcPts val="0"/>
              </a:spcAft>
              <a:buNone/>
            </a:pPr>
            <a:r>
              <a:rPr lang="en" sz="1100">
                <a:solidFill>
                  <a:schemeClr val="dk1"/>
                </a:solidFill>
                <a:latin typeface="Inter"/>
                <a:ea typeface="Inter"/>
                <a:cs typeface="Inter"/>
                <a:sym typeface="Inter"/>
              </a:rPr>
              <a:t>topic of the story? </a:t>
            </a:r>
            <a:endParaRPr sz="1100">
              <a:solidFill>
                <a:schemeClr val="dk1"/>
              </a:solidFill>
              <a:latin typeface="Inter"/>
              <a:ea typeface="Inter"/>
              <a:cs typeface="Inter"/>
              <a:sym typeface="Inter"/>
            </a:endParaRPr>
          </a:p>
          <a:p>
            <a:pPr indent="0" lvl="0" marL="457200" rtl="0" algn="l">
              <a:spcBef>
                <a:spcPts val="0"/>
              </a:spcBef>
              <a:spcAft>
                <a:spcPts val="0"/>
              </a:spcAft>
              <a:buNone/>
            </a:pPr>
            <a:r>
              <a:rPr lang="en" sz="1100">
                <a:solidFill>
                  <a:schemeClr val="dk1"/>
                </a:solidFill>
                <a:latin typeface="Inter"/>
                <a:ea typeface="Inter"/>
                <a:cs typeface="Inter"/>
                <a:sym typeface="Inter"/>
              </a:rPr>
              <a:t>(Circle your answer)</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457200" lvl="0" marL="457200" rtl="0" algn="l">
              <a:lnSpc>
                <a:spcPct val="150000"/>
              </a:lnSpc>
              <a:spcBef>
                <a:spcPts val="0"/>
              </a:spcBef>
              <a:spcAft>
                <a:spcPts val="0"/>
              </a:spcAft>
              <a:buNone/>
            </a:pPr>
            <a:r>
              <a:rPr lang="en" sz="1100">
                <a:solidFill>
                  <a:schemeClr val="dk1"/>
                </a:solidFill>
                <a:latin typeface="Inter"/>
                <a:ea typeface="Inter"/>
                <a:cs typeface="Inter"/>
                <a:sym typeface="Inter"/>
              </a:rPr>
              <a:t>Creation of the World	</a:t>
            </a:r>
            <a:endParaRPr sz="1100">
              <a:solidFill>
                <a:schemeClr val="dk1"/>
              </a:solidFill>
              <a:latin typeface="Inter"/>
              <a:ea typeface="Inter"/>
              <a:cs typeface="Inter"/>
              <a:sym typeface="Inter"/>
            </a:endParaRPr>
          </a:p>
          <a:p>
            <a:pPr indent="457200" lvl="0" marL="457200" rtl="0" algn="l">
              <a:lnSpc>
                <a:spcPct val="150000"/>
              </a:lnSpc>
              <a:spcBef>
                <a:spcPts val="0"/>
              </a:spcBef>
              <a:spcAft>
                <a:spcPts val="0"/>
              </a:spcAft>
              <a:buNone/>
            </a:pPr>
            <a:r>
              <a:rPr lang="en" sz="1100">
                <a:solidFill>
                  <a:schemeClr val="dk1"/>
                </a:solidFill>
                <a:latin typeface="Inter"/>
                <a:ea typeface="Inter"/>
                <a:cs typeface="Inter"/>
                <a:sym typeface="Inter"/>
              </a:rPr>
              <a:t>Creation of the Earth’s Inhabitants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Actions of Culture Heroes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Moral Lessons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Other: ____________________________</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Who are the main characters of the story and what are they doing?</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happens in the story? Explain the order of events and the results of those events?</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categories or qualities are shown by the characters and events of the story? (Examples include day and night, past and present, perseverance, loyalty, etc)</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themes or lessons are depicted in the story? (Examples include benefits of cooperation, perils of greed, etc)</a:t>
            </a:r>
            <a:endParaRPr sz="1100">
              <a:solidFill>
                <a:schemeClr val="dk1"/>
              </a:solidFill>
              <a:latin typeface="Inter"/>
              <a:ea typeface="Inter"/>
              <a:cs typeface="Inter"/>
              <a:sym typeface="Inter"/>
            </a:endParaRPr>
          </a:p>
        </p:txBody>
      </p:sp>
      <p:pic>
        <p:nvPicPr>
          <p:cNvPr id="123" name="Google Shape;123;p18"/>
          <p:cNvPicPr preferRelativeResize="0"/>
          <p:nvPr/>
        </p:nvPicPr>
        <p:blipFill>
          <a:blip r:embed="rId6">
            <a:alphaModFix/>
          </a:blip>
          <a:stretch>
            <a:fillRect/>
          </a:stretch>
        </p:blipFill>
        <p:spPr>
          <a:xfrm>
            <a:off x="694375" y="1713072"/>
            <a:ext cx="1183725" cy="1183725"/>
          </a:xfrm>
          <a:prstGeom prst="rect">
            <a:avLst/>
          </a:prstGeom>
          <a:noFill/>
          <a:ln>
            <a:noFill/>
          </a:ln>
        </p:spPr>
      </p:pic>
      <p:sp>
        <p:nvSpPr>
          <p:cNvPr id="124" name="Google Shape;124;p18"/>
          <p:cNvSpPr txBox="1"/>
          <p:nvPr/>
        </p:nvSpPr>
        <p:spPr>
          <a:xfrm>
            <a:off x="1878100" y="1801384"/>
            <a:ext cx="5439000" cy="854700"/>
          </a:xfrm>
          <a:prstGeom prst="rect">
            <a:avLst/>
          </a:prstGeom>
          <a:noFill/>
          <a:ln>
            <a:noFill/>
          </a:ln>
        </p:spPr>
        <p:txBody>
          <a:bodyPr anchorCtr="0" anchor="t" bIns="116050" lIns="116050" spcFirstLastPara="1" rIns="116050" wrap="square" tIns="116050">
            <a:noAutofit/>
          </a:bodyPr>
          <a:lstStyle/>
          <a:p>
            <a:pPr indent="0" lvl="0" marL="0" rtl="0" algn="l">
              <a:spcBef>
                <a:spcPts val="0"/>
              </a:spcBef>
              <a:spcAft>
                <a:spcPts val="0"/>
              </a:spcAft>
              <a:buNone/>
            </a:pPr>
            <a:r>
              <a:rPr b="1" lang="en" sz="1300">
                <a:latin typeface="Halant"/>
                <a:ea typeface="Halant"/>
                <a:cs typeface="Halant"/>
                <a:sym typeface="Halant"/>
              </a:rPr>
              <a:t>Evaluating Evidence</a:t>
            </a:r>
            <a:endParaRPr b="1" sz="1300">
              <a:latin typeface="Halant"/>
              <a:ea typeface="Halant"/>
              <a:cs typeface="Halant"/>
              <a:sym typeface="Halant"/>
            </a:endParaRPr>
          </a:p>
          <a:p>
            <a:pPr indent="0" lvl="0" marL="0" rtl="0" algn="l">
              <a:spcBef>
                <a:spcPts val="0"/>
              </a:spcBef>
              <a:spcAft>
                <a:spcPts val="0"/>
              </a:spcAft>
              <a:buNone/>
            </a:pPr>
            <a:r>
              <a:t/>
            </a:r>
            <a:endParaRPr b="1" sz="1000">
              <a:latin typeface="Halant"/>
              <a:ea typeface="Halant"/>
              <a:cs typeface="Halant"/>
              <a:sym typeface="Halant"/>
            </a:endParaRPr>
          </a:p>
          <a:p>
            <a:pPr indent="0" lvl="0" marL="0" rtl="0" algn="l">
              <a:spcBef>
                <a:spcPts val="0"/>
              </a:spcBef>
              <a:spcAft>
                <a:spcPts val="0"/>
              </a:spcAft>
              <a:buNone/>
            </a:pPr>
            <a:r>
              <a:rPr lang="en" sz="1100">
                <a:solidFill>
                  <a:schemeClr val="dk1"/>
                </a:solidFill>
                <a:latin typeface="Inter"/>
                <a:ea typeface="Inter"/>
                <a:cs typeface="Inter"/>
                <a:sym typeface="Inter"/>
              </a:rPr>
              <a:t>Thinking historically means analyzing historical documents in order to make evidence-based claims about the past.</a:t>
            </a:r>
            <a:endParaRPr sz="1100">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8" name="Shape 128"/>
        <p:cNvGrpSpPr/>
        <p:nvPr/>
      </p:nvGrpSpPr>
      <p:grpSpPr>
        <a:xfrm>
          <a:off x="0" y="0"/>
          <a:ext cx="0" cy="0"/>
          <a:chOff x="0" y="0"/>
          <a:chExt cx="0" cy="0"/>
        </a:xfrm>
      </p:grpSpPr>
      <p:pic>
        <p:nvPicPr>
          <p:cNvPr id="129" name="Google Shape;129;p19"/>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30" name="Google Shape;130;p19"/>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700">
                <a:latin typeface="Halant"/>
                <a:ea typeface="Halant"/>
                <a:cs typeface="Halant"/>
                <a:sym typeface="Halant"/>
              </a:rPr>
              <a:t>Evaluating Evidence</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2500">
                <a:latin typeface="Plus Jakarta Sans Medium"/>
                <a:ea typeface="Plus Jakarta Sans Medium"/>
                <a:cs typeface="Plus Jakarta Sans Medium"/>
                <a:sym typeface="Plus Jakarta Sans Medium"/>
              </a:rPr>
              <a:t>Indigenous Creation Stories: Natchez</a:t>
            </a:r>
            <a:endParaRPr sz="1500">
              <a:solidFill>
                <a:srgbClr val="000000"/>
              </a:solidFill>
              <a:latin typeface="Plus Jakarta Sans Medium"/>
              <a:ea typeface="Plus Jakarta Sans Medium"/>
              <a:cs typeface="Plus Jakarta Sans Medium"/>
              <a:sym typeface="Plus Jakarta Sans Medium"/>
            </a:endParaRPr>
          </a:p>
        </p:txBody>
      </p:sp>
      <p:pic>
        <p:nvPicPr>
          <p:cNvPr id="131" name="Google Shape;131;p19"/>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132" name="Google Shape;132;p1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a:t>
            </a:r>
            <a:r>
              <a:rPr lang="en" sz="1100">
                <a:solidFill>
                  <a:srgbClr val="666666"/>
                </a:solidFill>
                <a:latin typeface="Inter"/>
                <a:ea typeface="Inter"/>
                <a:cs typeface="Inter"/>
                <a:sym typeface="Inter"/>
              </a:rPr>
              <a:t>2025</a:t>
            </a:r>
            <a:r>
              <a:rPr lang="en" sz="1100">
                <a:solidFill>
                  <a:srgbClr val="666666"/>
                </a:solidFill>
                <a:latin typeface="Inter"/>
                <a:ea typeface="Inter"/>
                <a:cs typeface="Inter"/>
                <a:sym typeface="Inter"/>
              </a:rPr>
              <a:t>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33" name="Google Shape;133;p1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34" name="Google Shape;134;p19"/>
          <p:cNvGraphicFramePr/>
          <p:nvPr/>
        </p:nvGraphicFramePr>
        <p:xfrm>
          <a:off x="455300" y="2959275"/>
          <a:ext cx="3000000" cy="3000000"/>
        </p:xfrm>
        <a:graphic>
          <a:graphicData uri="http://schemas.openxmlformats.org/drawingml/2006/table">
            <a:tbl>
              <a:tblPr>
                <a:noFill/>
                <a:tableStyleId>{59952897-2EAB-497E-8CD0-B7CAED7C5D95}</a:tableStyleId>
              </a:tblPr>
              <a:tblGrid>
                <a:gridCol w="1372350"/>
                <a:gridCol w="1372350"/>
                <a:gridCol w="1372350"/>
                <a:gridCol w="1372350"/>
                <a:gridCol w="1372350"/>
              </a:tblGrid>
              <a:tr h="4209075">
                <a:tc gridSpan="5">
                  <a:txBody>
                    <a:bodyPr/>
                    <a:lstStyle/>
                    <a:p>
                      <a:pPr indent="0" lvl="0" marL="0" rtl="0" algn="l">
                        <a:spcBef>
                          <a:spcPts val="0"/>
                        </a:spcBef>
                        <a:spcAft>
                          <a:spcPts val="0"/>
                        </a:spcAft>
                        <a:buNone/>
                      </a:pPr>
                      <a:r>
                        <a:rPr b="1" lang="en" sz="1300">
                          <a:latin typeface="Halant"/>
                          <a:ea typeface="Halant"/>
                          <a:cs typeface="Halant"/>
                          <a:sym typeface="Halant"/>
                        </a:rPr>
                        <a:t>Origin of Corn</a:t>
                      </a:r>
                      <a:r>
                        <a:rPr b="1" lang="en" sz="1300">
                          <a:latin typeface="Halant"/>
                          <a:ea typeface="Halant"/>
                          <a:cs typeface="Halant"/>
                          <a:sym typeface="Halant"/>
                        </a:rPr>
                        <a:t> (Natchez) </a:t>
                      </a:r>
                      <a:r>
                        <a:rPr b="1" lang="en" sz="1300" u="sng">
                          <a:solidFill>
                            <a:schemeClr val="hlink"/>
                          </a:solidFill>
                          <a:latin typeface="Halant"/>
                          <a:ea typeface="Halant"/>
                          <a:cs typeface="Halant"/>
                          <a:sym typeface="Halant"/>
                          <a:hlinkClick r:id="rId5"/>
                        </a:rPr>
                        <a:t>Click for audio reading.</a:t>
                      </a:r>
                      <a:endParaRPr b="1" sz="1300">
                        <a:latin typeface="Halant"/>
                        <a:ea typeface="Halant"/>
                        <a:cs typeface="Halant"/>
                        <a:sym typeface="Halant"/>
                      </a:endParaRPr>
                    </a:p>
                    <a:p>
                      <a:pPr indent="0" lvl="0" marL="0" rtl="0" algn="l">
                        <a:lnSpc>
                          <a:spcPct val="100000"/>
                        </a:lnSpc>
                        <a:spcBef>
                          <a:spcPts val="1100"/>
                        </a:spcBef>
                        <a:spcAft>
                          <a:spcPts val="0"/>
                        </a:spcAft>
                        <a:buNone/>
                      </a:pPr>
                      <a:r>
                        <a:rPr lang="en" sz="1100">
                          <a:solidFill>
                            <a:schemeClr val="dk1"/>
                          </a:solidFill>
                          <a:latin typeface="Inter"/>
                          <a:ea typeface="Inter"/>
                          <a:cs typeface="Inter"/>
                          <a:sym typeface="Inter"/>
                        </a:rPr>
                        <a:t>Once upon a time twin girls lived with Corn Woman. Whenever they finished eating all of their food, Corn Woman went to the storehouse with two baskets. The baskets were always filled when she returned. One time the girls looked into the storehouse and saw that it was empty. “Where does she get the food” they wondered? “Next time she goes in there we will creep up and watch her.” So the twins followed Corn Woman on her next trip to the storehouse. They peeped through a crack. What they saw surprised them. Corn Woman set the basket on the floor, then squatted over it and rubbed her thighs. There was a noise, then an ear of corn fell into the basket. In this way she filled one basket, and in the same way filled the other but this time with beans. The girls ran away horrified. When Corn Woman cooked their next meal, the girls wouldn’t eat. Corn Woman guessed what happened. “Since you think my food is filthy, you will have to help yourselves from now on.” Corn Woman told the girls to kill her, burn her body and spread the ashes on the ground. She said that in summer plants would grow, and the girls would have to cultivate them while they ripened. The girls did what they were told, and sure enough the next summer corn, beans, and pumpkins grew up where Corn Woman’s ashes had been spread. The girls cultivated the plants every day, leaving their hoes stuck in the ground when they finished. And each day they returned, they found that even more ground had been hoed and their hoes were in different places. “Let’s creep up at night and find out who is doing this” the girls said. That night they saw that the hoes were working all by themselves. The girls laughed out loud, and immediately the hoes fell to the ground and never worked by themselves again. From that day on, people have had to work hard to cultivate their fields.</a:t>
                      </a:r>
                      <a:endParaRPr sz="1100">
                        <a:solidFill>
                          <a:schemeClr val="dk1"/>
                        </a:solidFill>
                        <a:latin typeface="Inter"/>
                        <a:ea typeface="Inter"/>
                        <a:cs typeface="Inter"/>
                        <a:sym typeface="Inter"/>
                      </a:endParaRPr>
                    </a:p>
                    <a:p>
                      <a:pPr indent="0" lvl="0" marL="0" rtl="0" algn="l">
                        <a:lnSpc>
                          <a:spcPct val="100000"/>
                        </a:lnSpc>
                        <a:spcBef>
                          <a:spcPts val="1100"/>
                        </a:spcBef>
                        <a:spcAft>
                          <a:spcPts val="1100"/>
                        </a:spcAft>
                        <a:buNone/>
                      </a:pPr>
                      <a:r>
                        <a:rPr lang="en" sz="1100">
                          <a:solidFill>
                            <a:schemeClr val="dk1"/>
                          </a:solidFill>
                          <a:latin typeface="Inter"/>
                          <a:ea typeface="Inter"/>
                          <a:cs typeface="Inter"/>
                          <a:sym typeface="Inter"/>
                        </a:rPr>
                        <a:t>Source: Adapted from Myths and Tales of the Southeastern Indians, by John R. Swanton (1929, Bureau of American Ethnology Bulletin, No. 88).</a:t>
                      </a:r>
                      <a:endParaRPr sz="1100">
                        <a:solidFill>
                          <a:schemeClr val="dk1"/>
                        </a:solidFill>
                        <a:latin typeface="Inter"/>
                        <a:ea typeface="Inter"/>
                        <a:cs typeface="Inter"/>
                        <a:sym typeface="Inter"/>
                      </a:endParaRPr>
                    </a:p>
                  </a:txBody>
                  <a:tcPr marT="91425" marB="91425" marR="91425" marL="91425"/>
                </a:tc>
                <a:tc hMerge="1"/>
                <a:tc hMerge="1"/>
                <a:tc hMerge="1"/>
                <a:tc hMerge="1"/>
              </a:tr>
            </a:tbl>
          </a:graphicData>
        </a:graphic>
      </p:graphicFrame>
      <p:pic>
        <p:nvPicPr>
          <p:cNvPr id="135" name="Google Shape;135;p19"/>
          <p:cNvPicPr preferRelativeResize="0"/>
          <p:nvPr/>
        </p:nvPicPr>
        <p:blipFill>
          <a:blip r:embed="rId6">
            <a:alphaModFix/>
          </a:blip>
          <a:stretch>
            <a:fillRect/>
          </a:stretch>
        </p:blipFill>
        <p:spPr>
          <a:xfrm>
            <a:off x="694375" y="1713072"/>
            <a:ext cx="1183725" cy="1183725"/>
          </a:xfrm>
          <a:prstGeom prst="rect">
            <a:avLst/>
          </a:prstGeom>
          <a:noFill/>
          <a:ln>
            <a:noFill/>
          </a:ln>
        </p:spPr>
      </p:pic>
      <p:sp>
        <p:nvSpPr>
          <p:cNvPr id="136" name="Google Shape;136;p19"/>
          <p:cNvSpPr txBox="1"/>
          <p:nvPr/>
        </p:nvSpPr>
        <p:spPr>
          <a:xfrm>
            <a:off x="1878100" y="1801384"/>
            <a:ext cx="5439000" cy="854700"/>
          </a:xfrm>
          <a:prstGeom prst="rect">
            <a:avLst/>
          </a:prstGeom>
          <a:noFill/>
          <a:ln>
            <a:noFill/>
          </a:ln>
        </p:spPr>
        <p:txBody>
          <a:bodyPr anchorCtr="0" anchor="t" bIns="116050" lIns="116050" spcFirstLastPara="1" rIns="116050" wrap="square" tIns="116050">
            <a:noAutofit/>
          </a:bodyPr>
          <a:lstStyle/>
          <a:p>
            <a:pPr indent="0" lvl="0" marL="0" rtl="0" algn="l">
              <a:spcBef>
                <a:spcPts val="0"/>
              </a:spcBef>
              <a:spcAft>
                <a:spcPts val="0"/>
              </a:spcAft>
              <a:buNone/>
            </a:pPr>
            <a:r>
              <a:rPr b="1" lang="en" sz="1300">
                <a:latin typeface="Halant"/>
                <a:ea typeface="Halant"/>
                <a:cs typeface="Halant"/>
                <a:sym typeface="Halant"/>
              </a:rPr>
              <a:t>Evaluating Evidence</a:t>
            </a:r>
            <a:endParaRPr b="1" sz="1300">
              <a:latin typeface="Halant"/>
              <a:ea typeface="Halant"/>
              <a:cs typeface="Halant"/>
              <a:sym typeface="Halant"/>
            </a:endParaRPr>
          </a:p>
          <a:p>
            <a:pPr indent="0" lvl="0" marL="0" rtl="0" algn="l">
              <a:spcBef>
                <a:spcPts val="0"/>
              </a:spcBef>
              <a:spcAft>
                <a:spcPts val="0"/>
              </a:spcAft>
              <a:buNone/>
            </a:pPr>
            <a:r>
              <a:t/>
            </a:r>
            <a:endParaRPr b="1" sz="1000">
              <a:latin typeface="Halant"/>
              <a:ea typeface="Halant"/>
              <a:cs typeface="Halant"/>
              <a:sym typeface="Halant"/>
            </a:endParaRPr>
          </a:p>
          <a:p>
            <a:pPr indent="0" lvl="0" marL="0" rtl="0" algn="l">
              <a:spcBef>
                <a:spcPts val="0"/>
              </a:spcBef>
              <a:spcAft>
                <a:spcPts val="0"/>
              </a:spcAft>
              <a:buNone/>
            </a:pPr>
            <a:r>
              <a:rPr lang="en" sz="1100">
                <a:solidFill>
                  <a:schemeClr val="dk1"/>
                </a:solidFill>
                <a:latin typeface="Inter"/>
                <a:ea typeface="Inter"/>
                <a:cs typeface="Inter"/>
                <a:sym typeface="Inter"/>
              </a:rPr>
              <a:t>Thinking historically means analyzing historical documents in order to make evidence-based claims about the past.</a:t>
            </a:r>
            <a:endParaRPr sz="1100">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40" name="Shape 140"/>
        <p:cNvGrpSpPr/>
        <p:nvPr/>
      </p:nvGrpSpPr>
      <p:grpSpPr>
        <a:xfrm>
          <a:off x="0" y="0"/>
          <a:ext cx="0" cy="0"/>
          <a:chOff x="0" y="0"/>
          <a:chExt cx="0" cy="0"/>
        </a:xfrm>
      </p:grpSpPr>
      <p:pic>
        <p:nvPicPr>
          <p:cNvPr id="141" name="Google Shape;141;p20"/>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42" name="Google Shape;142;p20"/>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700">
                <a:latin typeface="Halant"/>
                <a:ea typeface="Halant"/>
                <a:cs typeface="Halant"/>
                <a:sym typeface="Halant"/>
              </a:rPr>
              <a:t>Evaluating Evidence</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2500">
                <a:latin typeface="Plus Jakarta Sans Medium"/>
                <a:ea typeface="Plus Jakarta Sans Medium"/>
                <a:cs typeface="Plus Jakarta Sans Medium"/>
                <a:sym typeface="Plus Jakarta Sans Medium"/>
              </a:rPr>
              <a:t>Indigenous Creation Stories: Natchez</a:t>
            </a:r>
            <a:endParaRPr sz="1500">
              <a:solidFill>
                <a:srgbClr val="000000"/>
              </a:solidFill>
              <a:latin typeface="Plus Jakarta Sans Medium"/>
              <a:ea typeface="Plus Jakarta Sans Medium"/>
              <a:cs typeface="Plus Jakarta Sans Medium"/>
              <a:sym typeface="Plus Jakarta Sans Medium"/>
            </a:endParaRPr>
          </a:p>
        </p:txBody>
      </p:sp>
      <p:pic>
        <p:nvPicPr>
          <p:cNvPr id="143" name="Google Shape;143;p20"/>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144" name="Google Shape;144;p2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a:t>
            </a:r>
            <a:r>
              <a:rPr lang="en" sz="1100">
                <a:solidFill>
                  <a:srgbClr val="666666"/>
                </a:solidFill>
                <a:latin typeface="Inter"/>
                <a:ea typeface="Inter"/>
                <a:cs typeface="Inter"/>
                <a:sym typeface="Inter"/>
              </a:rPr>
              <a:t>2025</a:t>
            </a:r>
            <a:r>
              <a:rPr lang="en" sz="1100">
                <a:solidFill>
                  <a:srgbClr val="666666"/>
                </a:solidFill>
                <a:latin typeface="Inter"/>
                <a:ea typeface="Inter"/>
                <a:cs typeface="Inter"/>
                <a:sym typeface="Inter"/>
              </a:rPr>
              <a:t>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45" name="Google Shape;145;p2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46" name="Google Shape;146;p20"/>
          <p:cNvPicPr preferRelativeResize="0"/>
          <p:nvPr/>
        </p:nvPicPr>
        <p:blipFill rotWithShape="1">
          <a:blip r:embed="rId5">
            <a:alphaModFix/>
          </a:blip>
          <a:srcRect b="28343" l="39778" r="15711" t="32169"/>
          <a:stretch/>
        </p:blipFill>
        <p:spPr>
          <a:xfrm>
            <a:off x="3660776" y="2857499"/>
            <a:ext cx="3286124" cy="1943101"/>
          </a:xfrm>
          <a:prstGeom prst="rect">
            <a:avLst/>
          </a:prstGeom>
          <a:noFill/>
          <a:ln>
            <a:noFill/>
          </a:ln>
        </p:spPr>
      </p:pic>
      <p:sp>
        <p:nvSpPr>
          <p:cNvPr id="147" name="Google Shape;147;p20"/>
          <p:cNvSpPr txBox="1"/>
          <p:nvPr/>
        </p:nvSpPr>
        <p:spPr>
          <a:xfrm>
            <a:off x="436375" y="3949875"/>
            <a:ext cx="6880800" cy="5379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300">
                <a:solidFill>
                  <a:schemeClr val="dk1"/>
                </a:solidFill>
                <a:latin typeface="Halant"/>
                <a:ea typeface="Halant"/>
                <a:cs typeface="Halant"/>
                <a:sym typeface="Halant"/>
              </a:rPr>
              <a:t>Questions:</a:t>
            </a:r>
            <a:endParaRPr b="1" sz="1300">
              <a:solidFill>
                <a:schemeClr val="dk1"/>
              </a:solidFill>
              <a:latin typeface="Halant"/>
              <a:ea typeface="Halant"/>
              <a:cs typeface="Halant"/>
              <a:sym typeface="Halant"/>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Which of the following is the main </a:t>
            </a:r>
            <a:endParaRPr sz="1100">
              <a:solidFill>
                <a:schemeClr val="dk1"/>
              </a:solidFill>
              <a:latin typeface="Inter"/>
              <a:ea typeface="Inter"/>
              <a:cs typeface="Inter"/>
              <a:sym typeface="Inter"/>
            </a:endParaRPr>
          </a:p>
          <a:p>
            <a:pPr indent="0" lvl="0" marL="457200" rtl="0" algn="l">
              <a:spcBef>
                <a:spcPts val="0"/>
              </a:spcBef>
              <a:spcAft>
                <a:spcPts val="0"/>
              </a:spcAft>
              <a:buNone/>
            </a:pPr>
            <a:r>
              <a:rPr lang="en" sz="1100">
                <a:solidFill>
                  <a:schemeClr val="dk1"/>
                </a:solidFill>
                <a:latin typeface="Inter"/>
                <a:ea typeface="Inter"/>
                <a:cs typeface="Inter"/>
                <a:sym typeface="Inter"/>
              </a:rPr>
              <a:t>topic of the story? </a:t>
            </a:r>
            <a:endParaRPr sz="1100">
              <a:solidFill>
                <a:schemeClr val="dk1"/>
              </a:solidFill>
              <a:latin typeface="Inter"/>
              <a:ea typeface="Inter"/>
              <a:cs typeface="Inter"/>
              <a:sym typeface="Inter"/>
            </a:endParaRPr>
          </a:p>
          <a:p>
            <a:pPr indent="0" lvl="0" marL="457200" rtl="0" algn="l">
              <a:spcBef>
                <a:spcPts val="0"/>
              </a:spcBef>
              <a:spcAft>
                <a:spcPts val="0"/>
              </a:spcAft>
              <a:buNone/>
            </a:pPr>
            <a:r>
              <a:rPr lang="en" sz="1100">
                <a:solidFill>
                  <a:schemeClr val="dk1"/>
                </a:solidFill>
                <a:latin typeface="Inter"/>
                <a:ea typeface="Inter"/>
                <a:cs typeface="Inter"/>
                <a:sym typeface="Inter"/>
              </a:rPr>
              <a:t>(Circle your answer)</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457200" lvl="0" marL="457200" rtl="0" algn="l">
              <a:lnSpc>
                <a:spcPct val="150000"/>
              </a:lnSpc>
              <a:spcBef>
                <a:spcPts val="0"/>
              </a:spcBef>
              <a:spcAft>
                <a:spcPts val="0"/>
              </a:spcAft>
              <a:buNone/>
            </a:pPr>
            <a:r>
              <a:rPr lang="en" sz="1100">
                <a:solidFill>
                  <a:schemeClr val="dk1"/>
                </a:solidFill>
                <a:latin typeface="Inter"/>
                <a:ea typeface="Inter"/>
                <a:cs typeface="Inter"/>
                <a:sym typeface="Inter"/>
              </a:rPr>
              <a:t>Creation of the World	</a:t>
            </a:r>
            <a:endParaRPr sz="1100">
              <a:solidFill>
                <a:schemeClr val="dk1"/>
              </a:solidFill>
              <a:latin typeface="Inter"/>
              <a:ea typeface="Inter"/>
              <a:cs typeface="Inter"/>
              <a:sym typeface="Inter"/>
            </a:endParaRPr>
          </a:p>
          <a:p>
            <a:pPr indent="457200" lvl="0" marL="457200" rtl="0" algn="l">
              <a:lnSpc>
                <a:spcPct val="150000"/>
              </a:lnSpc>
              <a:spcBef>
                <a:spcPts val="0"/>
              </a:spcBef>
              <a:spcAft>
                <a:spcPts val="0"/>
              </a:spcAft>
              <a:buNone/>
            </a:pPr>
            <a:r>
              <a:rPr lang="en" sz="1100">
                <a:solidFill>
                  <a:schemeClr val="dk1"/>
                </a:solidFill>
                <a:latin typeface="Inter"/>
                <a:ea typeface="Inter"/>
                <a:cs typeface="Inter"/>
                <a:sym typeface="Inter"/>
              </a:rPr>
              <a:t>Creation of the Earth’s Inhabitants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Actions of Culture Heroes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Moral Lessons</a:t>
            </a:r>
            <a:endParaRPr sz="11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100">
                <a:solidFill>
                  <a:schemeClr val="dk1"/>
                </a:solidFill>
                <a:latin typeface="Inter"/>
                <a:ea typeface="Inter"/>
                <a:cs typeface="Inter"/>
                <a:sym typeface="Inter"/>
              </a:rPr>
              <a:t>		Other: ____________________________</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Who are the main characters of the story and what are they doing?</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happens in the story? Explain the order of events and the results of those events?</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categories or qualities are shown by the characters and events of the story? (Examples include day and night, past and present, perseverance, loyalty, etc)</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themes or lessons are depicted in the story? (Examples include benefits of cooperation, perils of greed, etc)</a:t>
            </a:r>
            <a:endParaRPr sz="1100">
              <a:solidFill>
                <a:schemeClr val="dk1"/>
              </a:solidFill>
              <a:latin typeface="Inter"/>
              <a:ea typeface="Inter"/>
              <a:cs typeface="Inter"/>
              <a:sym typeface="Inter"/>
            </a:endParaRPr>
          </a:p>
        </p:txBody>
      </p:sp>
      <p:pic>
        <p:nvPicPr>
          <p:cNvPr id="148" name="Google Shape;148;p20"/>
          <p:cNvPicPr preferRelativeResize="0"/>
          <p:nvPr/>
        </p:nvPicPr>
        <p:blipFill>
          <a:blip r:embed="rId6">
            <a:alphaModFix/>
          </a:blip>
          <a:stretch>
            <a:fillRect/>
          </a:stretch>
        </p:blipFill>
        <p:spPr>
          <a:xfrm>
            <a:off x="694375" y="1713072"/>
            <a:ext cx="1183725" cy="1183725"/>
          </a:xfrm>
          <a:prstGeom prst="rect">
            <a:avLst/>
          </a:prstGeom>
          <a:noFill/>
          <a:ln>
            <a:noFill/>
          </a:ln>
        </p:spPr>
      </p:pic>
      <p:sp>
        <p:nvSpPr>
          <p:cNvPr id="149" name="Google Shape;149;p20"/>
          <p:cNvSpPr txBox="1"/>
          <p:nvPr/>
        </p:nvSpPr>
        <p:spPr>
          <a:xfrm>
            <a:off x="1878100" y="1801384"/>
            <a:ext cx="5439000" cy="854700"/>
          </a:xfrm>
          <a:prstGeom prst="rect">
            <a:avLst/>
          </a:prstGeom>
          <a:noFill/>
          <a:ln>
            <a:noFill/>
          </a:ln>
        </p:spPr>
        <p:txBody>
          <a:bodyPr anchorCtr="0" anchor="t" bIns="116050" lIns="116050" spcFirstLastPara="1" rIns="116050" wrap="square" tIns="116050">
            <a:noAutofit/>
          </a:bodyPr>
          <a:lstStyle/>
          <a:p>
            <a:pPr indent="0" lvl="0" marL="0" rtl="0" algn="l">
              <a:spcBef>
                <a:spcPts val="0"/>
              </a:spcBef>
              <a:spcAft>
                <a:spcPts val="0"/>
              </a:spcAft>
              <a:buNone/>
            </a:pPr>
            <a:r>
              <a:rPr b="1" lang="en" sz="1300">
                <a:latin typeface="Halant"/>
                <a:ea typeface="Halant"/>
                <a:cs typeface="Halant"/>
                <a:sym typeface="Halant"/>
              </a:rPr>
              <a:t>Evaluating Evidence</a:t>
            </a:r>
            <a:endParaRPr b="1" sz="1300">
              <a:latin typeface="Halant"/>
              <a:ea typeface="Halant"/>
              <a:cs typeface="Halant"/>
              <a:sym typeface="Halant"/>
            </a:endParaRPr>
          </a:p>
          <a:p>
            <a:pPr indent="0" lvl="0" marL="0" rtl="0" algn="l">
              <a:spcBef>
                <a:spcPts val="0"/>
              </a:spcBef>
              <a:spcAft>
                <a:spcPts val="0"/>
              </a:spcAft>
              <a:buNone/>
            </a:pPr>
            <a:r>
              <a:t/>
            </a:r>
            <a:endParaRPr b="1" sz="1000">
              <a:latin typeface="Halant"/>
              <a:ea typeface="Halant"/>
              <a:cs typeface="Halant"/>
              <a:sym typeface="Halant"/>
            </a:endParaRPr>
          </a:p>
          <a:p>
            <a:pPr indent="0" lvl="0" marL="0" rtl="0" algn="l">
              <a:spcBef>
                <a:spcPts val="0"/>
              </a:spcBef>
              <a:spcAft>
                <a:spcPts val="0"/>
              </a:spcAft>
              <a:buNone/>
            </a:pPr>
            <a:r>
              <a:rPr lang="en" sz="1100">
                <a:solidFill>
                  <a:schemeClr val="dk1"/>
                </a:solidFill>
                <a:latin typeface="Inter"/>
                <a:ea typeface="Inter"/>
                <a:cs typeface="Inter"/>
                <a:sym typeface="Inter"/>
              </a:rPr>
              <a:t>Thinking historically means analyzing historical documents in order to make evidence-based claims about the past.</a:t>
            </a:r>
            <a:endParaRPr sz="1100">
              <a:latin typeface="Inter"/>
              <a:ea typeface="Inter"/>
              <a:cs typeface="Inter"/>
              <a:sym typeface="Inte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53" name="Shape 153"/>
        <p:cNvGrpSpPr/>
        <p:nvPr/>
      </p:nvGrpSpPr>
      <p:grpSpPr>
        <a:xfrm>
          <a:off x="0" y="0"/>
          <a:ext cx="0" cy="0"/>
          <a:chOff x="0" y="0"/>
          <a:chExt cx="0" cy="0"/>
        </a:xfrm>
      </p:grpSpPr>
      <p:pic>
        <p:nvPicPr>
          <p:cNvPr id="154" name="Google Shape;154;p21"/>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55" name="Google Shape;155;p21"/>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700">
                <a:latin typeface="Halant"/>
                <a:ea typeface="Halant"/>
                <a:cs typeface="Halant"/>
                <a:sym typeface="Halant"/>
              </a:rPr>
              <a:t>Evaluating Evidence</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2500">
                <a:latin typeface="Plus Jakarta Sans Medium"/>
                <a:ea typeface="Plus Jakarta Sans Medium"/>
                <a:cs typeface="Plus Jakarta Sans Medium"/>
                <a:sym typeface="Plus Jakarta Sans Medium"/>
              </a:rPr>
              <a:t>Indigenous Creation Stories: Tunica</a:t>
            </a:r>
            <a:endParaRPr sz="1500">
              <a:solidFill>
                <a:srgbClr val="000000"/>
              </a:solidFill>
              <a:latin typeface="Plus Jakarta Sans Medium"/>
              <a:ea typeface="Plus Jakarta Sans Medium"/>
              <a:cs typeface="Plus Jakarta Sans Medium"/>
              <a:sym typeface="Plus Jakarta Sans Medium"/>
            </a:endParaRPr>
          </a:p>
        </p:txBody>
      </p:sp>
      <p:pic>
        <p:nvPicPr>
          <p:cNvPr id="156" name="Google Shape;156;p21"/>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157" name="Google Shape;157;p2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a:t>
            </a:r>
            <a:r>
              <a:rPr lang="en" sz="1100">
                <a:solidFill>
                  <a:srgbClr val="666666"/>
                </a:solidFill>
                <a:latin typeface="Inter"/>
                <a:ea typeface="Inter"/>
                <a:cs typeface="Inter"/>
                <a:sym typeface="Inter"/>
              </a:rPr>
              <a:t>2025</a:t>
            </a:r>
            <a:r>
              <a:rPr lang="en" sz="1100">
                <a:solidFill>
                  <a:srgbClr val="666666"/>
                </a:solidFill>
                <a:latin typeface="Inter"/>
                <a:ea typeface="Inter"/>
                <a:cs typeface="Inter"/>
                <a:sym typeface="Inter"/>
              </a:rPr>
              <a:t>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58" name="Google Shape;158;p21"/>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59" name="Google Shape;159;p21"/>
          <p:cNvGraphicFramePr/>
          <p:nvPr/>
        </p:nvGraphicFramePr>
        <p:xfrm>
          <a:off x="455300" y="2959275"/>
          <a:ext cx="3000000" cy="3000000"/>
        </p:xfrm>
        <a:graphic>
          <a:graphicData uri="http://schemas.openxmlformats.org/drawingml/2006/table">
            <a:tbl>
              <a:tblPr>
                <a:noFill/>
                <a:tableStyleId>{59952897-2EAB-497E-8CD0-B7CAED7C5D95}</a:tableStyleId>
              </a:tblPr>
              <a:tblGrid>
                <a:gridCol w="1372350"/>
                <a:gridCol w="1372350"/>
                <a:gridCol w="1372350"/>
                <a:gridCol w="1372350"/>
                <a:gridCol w="1372350"/>
              </a:tblGrid>
              <a:tr h="2871550">
                <a:tc gridSpan="5">
                  <a:txBody>
                    <a:bodyPr/>
                    <a:lstStyle/>
                    <a:p>
                      <a:pPr indent="0" lvl="0" marL="0" rtl="0" algn="l">
                        <a:spcBef>
                          <a:spcPts val="0"/>
                        </a:spcBef>
                        <a:spcAft>
                          <a:spcPts val="0"/>
                        </a:spcAft>
                        <a:buNone/>
                      </a:pPr>
                      <a:r>
                        <a:rPr b="1" lang="en" sz="1300">
                          <a:latin typeface="Halant"/>
                          <a:ea typeface="Halant"/>
                          <a:cs typeface="Halant"/>
                          <a:sym typeface="Halant"/>
                        </a:rPr>
                        <a:t>Origin of Beans</a:t>
                      </a:r>
                      <a:r>
                        <a:rPr b="1" lang="en" sz="1300">
                          <a:latin typeface="Halant"/>
                          <a:ea typeface="Halant"/>
                          <a:cs typeface="Halant"/>
                          <a:sym typeface="Halant"/>
                        </a:rPr>
                        <a:t> (Tunica) </a:t>
                      </a:r>
                      <a:r>
                        <a:rPr b="1" lang="en" sz="1300" u="sng">
                          <a:solidFill>
                            <a:schemeClr val="hlink"/>
                          </a:solidFill>
                          <a:latin typeface="Halant"/>
                          <a:ea typeface="Halant"/>
                          <a:cs typeface="Halant"/>
                          <a:sym typeface="Halant"/>
                          <a:hlinkClick r:id="rId5"/>
                        </a:rPr>
                        <a:t>Click for audio reading.</a:t>
                      </a:r>
                      <a:endParaRPr b="1" sz="1300">
                        <a:latin typeface="Halant"/>
                        <a:ea typeface="Halant"/>
                        <a:cs typeface="Halant"/>
                        <a:sym typeface="Halant"/>
                      </a:endParaRPr>
                    </a:p>
                    <a:p>
                      <a:pPr indent="0" lvl="0" marL="0" rtl="0" algn="l">
                        <a:lnSpc>
                          <a:spcPct val="100000"/>
                        </a:lnSpc>
                        <a:spcBef>
                          <a:spcPts val="1100"/>
                        </a:spcBef>
                        <a:spcAft>
                          <a:spcPts val="0"/>
                        </a:spcAft>
                        <a:buNone/>
                      </a:pPr>
                      <a:r>
                        <a:rPr lang="en" sz="1100">
                          <a:solidFill>
                            <a:schemeClr val="dk1"/>
                          </a:solidFill>
                          <a:latin typeface="Inter"/>
                          <a:ea typeface="Inter"/>
                          <a:cs typeface="Inter"/>
                          <a:sym typeface="Inter"/>
                        </a:rPr>
                        <a:t>Once upon a time there was an orphan boy and his sister. Every morning they went to the ocean to play in the sand. On some days puppies came out of the ocean and ran about in the sand. The girl and her brother tried to catch the puppies. One day the girls caught one of the puppies, but then she was caught by the waves and pulled down below the water. The boy went home alone. Every day he returned to the ocean but could not find his sister. One day he forgot to go, and was just sitting at home. His sister returned, carrying two beans. She asked her brother: “Have you anything good to eat?” “No, there is nothing” he replied. The sister said: “It will be good if you put a pot on the fire.” So he put a pot on the fire. She broke one of the beans and put it into the pot, saying: “If you cook the bean thoroughly, you will eat well.” The brother wanted to play, but the sister didn’t. She said: “Four months after I plant the bean, I eat it.” The brother wasn’t listening to her, so she said again: “If I give you this bean and you plant it, you will be able to eat it in four months.” When she finished speaking, she went back to the ocean and disappear once more.</a:t>
                      </a:r>
                      <a:endParaRPr sz="1100">
                        <a:solidFill>
                          <a:schemeClr val="dk1"/>
                        </a:solidFill>
                        <a:latin typeface="Inter"/>
                        <a:ea typeface="Inter"/>
                        <a:cs typeface="Inter"/>
                        <a:sym typeface="Inter"/>
                      </a:endParaRPr>
                    </a:p>
                    <a:p>
                      <a:pPr indent="0" lvl="0" marL="0" rtl="0" algn="l">
                        <a:lnSpc>
                          <a:spcPct val="100000"/>
                        </a:lnSpc>
                        <a:spcBef>
                          <a:spcPts val="1100"/>
                        </a:spcBef>
                        <a:spcAft>
                          <a:spcPts val="1100"/>
                        </a:spcAft>
                        <a:buNone/>
                      </a:pPr>
                      <a:r>
                        <a:rPr lang="en" sz="1100">
                          <a:solidFill>
                            <a:schemeClr val="dk1"/>
                          </a:solidFill>
                          <a:latin typeface="Inter"/>
                          <a:ea typeface="Inter"/>
                          <a:cs typeface="Inter"/>
                          <a:sym typeface="Inter"/>
                        </a:rPr>
                        <a:t>Source: Adapted from Tunica Texts, by Mary Haas (1950, University of California Press.)</a:t>
                      </a:r>
                      <a:endParaRPr sz="1100">
                        <a:solidFill>
                          <a:schemeClr val="dk1"/>
                        </a:solidFill>
                        <a:latin typeface="Inter"/>
                        <a:ea typeface="Inter"/>
                        <a:cs typeface="Inter"/>
                        <a:sym typeface="Inter"/>
                      </a:endParaRPr>
                    </a:p>
                  </a:txBody>
                  <a:tcPr marT="91425" marB="91425" marR="91425" marL="91425"/>
                </a:tc>
                <a:tc hMerge="1"/>
                <a:tc hMerge="1"/>
                <a:tc hMerge="1"/>
                <a:tc hMerge="1"/>
              </a:tr>
            </a:tbl>
          </a:graphicData>
        </a:graphic>
      </p:graphicFrame>
      <p:pic>
        <p:nvPicPr>
          <p:cNvPr id="160" name="Google Shape;160;p21"/>
          <p:cNvPicPr preferRelativeResize="0"/>
          <p:nvPr/>
        </p:nvPicPr>
        <p:blipFill>
          <a:blip r:embed="rId6">
            <a:alphaModFix/>
          </a:blip>
          <a:stretch>
            <a:fillRect/>
          </a:stretch>
        </p:blipFill>
        <p:spPr>
          <a:xfrm>
            <a:off x="694375" y="1713072"/>
            <a:ext cx="1183725" cy="1183725"/>
          </a:xfrm>
          <a:prstGeom prst="rect">
            <a:avLst/>
          </a:prstGeom>
          <a:noFill/>
          <a:ln>
            <a:noFill/>
          </a:ln>
        </p:spPr>
      </p:pic>
      <p:sp>
        <p:nvSpPr>
          <p:cNvPr id="161" name="Google Shape;161;p21"/>
          <p:cNvSpPr txBox="1"/>
          <p:nvPr/>
        </p:nvSpPr>
        <p:spPr>
          <a:xfrm>
            <a:off x="1878100" y="1801384"/>
            <a:ext cx="5439000" cy="854700"/>
          </a:xfrm>
          <a:prstGeom prst="rect">
            <a:avLst/>
          </a:prstGeom>
          <a:noFill/>
          <a:ln>
            <a:noFill/>
          </a:ln>
        </p:spPr>
        <p:txBody>
          <a:bodyPr anchorCtr="0" anchor="t" bIns="116050" lIns="116050" spcFirstLastPara="1" rIns="116050" wrap="square" tIns="116050">
            <a:noAutofit/>
          </a:bodyPr>
          <a:lstStyle/>
          <a:p>
            <a:pPr indent="0" lvl="0" marL="0" rtl="0" algn="l">
              <a:spcBef>
                <a:spcPts val="0"/>
              </a:spcBef>
              <a:spcAft>
                <a:spcPts val="0"/>
              </a:spcAft>
              <a:buNone/>
            </a:pPr>
            <a:r>
              <a:rPr b="1" lang="en" sz="1300">
                <a:latin typeface="Halant"/>
                <a:ea typeface="Halant"/>
                <a:cs typeface="Halant"/>
                <a:sym typeface="Halant"/>
              </a:rPr>
              <a:t>Evaluating Evidence</a:t>
            </a:r>
            <a:endParaRPr b="1" sz="1300">
              <a:latin typeface="Halant"/>
              <a:ea typeface="Halant"/>
              <a:cs typeface="Halant"/>
              <a:sym typeface="Halant"/>
            </a:endParaRPr>
          </a:p>
          <a:p>
            <a:pPr indent="0" lvl="0" marL="0" rtl="0" algn="l">
              <a:spcBef>
                <a:spcPts val="0"/>
              </a:spcBef>
              <a:spcAft>
                <a:spcPts val="0"/>
              </a:spcAft>
              <a:buNone/>
            </a:pPr>
            <a:r>
              <a:t/>
            </a:r>
            <a:endParaRPr b="1" sz="1000">
              <a:latin typeface="Halant"/>
              <a:ea typeface="Halant"/>
              <a:cs typeface="Halant"/>
              <a:sym typeface="Halant"/>
            </a:endParaRPr>
          </a:p>
          <a:p>
            <a:pPr indent="0" lvl="0" marL="0" rtl="0" algn="l">
              <a:spcBef>
                <a:spcPts val="0"/>
              </a:spcBef>
              <a:spcAft>
                <a:spcPts val="0"/>
              </a:spcAft>
              <a:buNone/>
            </a:pPr>
            <a:r>
              <a:rPr lang="en" sz="1100">
                <a:solidFill>
                  <a:schemeClr val="dk1"/>
                </a:solidFill>
                <a:latin typeface="Inter"/>
                <a:ea typeface="Inter"/>
                <a:cs typeface="Inter"/>
                <a:sym typeface="Inter"/>
              </a:rPr>
              <a:t>Thinking historically means analyzing historical documents in order to make evidence-based claims about the past.</a:t>
            </a:r>
            <a:endParaRPr sz="1100">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0097A7"/>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