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Lst>
  <p:sldSz cy="10287000" cx="18288000"/>
  <p:notesSz cx="6858000" cy="9144000"/>
  <p:embeddedFontLst>
    <p:embeddedFont>
      <p:font typeface="Halant"/>
      <p:bold r:id="rId14"/>
    </p:embeddedFont>
    <p:embeddedFont>
      <p:font typeface="Inter"/>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Inter-regular.fntdata"/><Relationship Id="rId14" Type="http://schemas.openxmlformats.org/officeDocument/2006/relationships/font" Target="fonts/Halant-bold.fntdata"/><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18"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2786918eafd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g2786918eafd_0_2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2812eaef61d_1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g2812eaef61d_1_1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 name="Shape 86"/>
        <p:cNvGrpSpPr/>
        <p:nvPr/>
      </p:nvGrpSpPr>
      <p:grpSpPr>
        <a:xfrm>
          <a:off x="0" y="0"/>
          <a:ext cx="0" cy="0"/>
          <a:chOff x="0" y="0"/>
          <a:chExt cx="0" cy="0"/>
        </a:xfrm>
      </p:grpSpPr>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93" name="Google Shape;93;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8" name="Google Shape;98;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9" name="Google Shape;99;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4" name="Google Shape;104;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105" name="Google Shape;105;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6" name="Google Shape;106;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7" name="Google Shape;107;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 name="Google Shape;110;p18"/>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1" name="Google Shape;111;p18"/>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2" name="Google Shape;112;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3" name="Google Shape;113;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4" name="Google Shape;114;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7" name="Google Shape;117;p19"/>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18" name="Google Shape;118;p19"/>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19" name="Google Shape;119;p19"/>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0" name="Google Shape;120;p19"/>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 name="Google Shape;13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32" name="Google Shape;13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3" name="Google Shape;13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p22"/>
          <p:cNvSpPr/>
          <p:nvPr>
            <p:ph idx="2" type="pic"/>
          </p:nvPr>
        </p:nvSpPr>
        <p:spPr>
          <a:xfrm>
            <a:off x="1792288" y="612775"/>
            <a:ext cx="5486400" cy="4114800"/>
          </a:xfrm>
          <a:prstGeom prst="rect">
            <a:avLst/>
          </a:prstGeom>
          <a:noFill/>
          <a:ln>
            <a:noFill/>
          </a:ln>
        </p:spPr>
      </p:sp>
      <p:sp>
        <p:nvSpPr>
          <p:cNvPr id="139" name="Google Shape;13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0" name="Google Shape;14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1" name="Google Shape;14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3" name="Shape 143"/>
        <p:cNvGrpSpPr/>
        <p:nvPr/>
      </p:nvGrpSpPr>
      <p:grpSpPr>
        <a:xfrm>
          <a:off x="0" y="0"/>
          <a:ext cx="0" cy="0"/>
          <a:chOff x="0" y="0"/>
          <a:chExt cx="0" cy="0"/>
        </a:xfrm>
      </p:grpSpPr>
      <p:sp>
        <p:nvSpPr>
          <p:cNvPr id="144" name="Google Shape;14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6" name="Google Shape;14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9" name="Shape 149"/>
        <p:cNvGrpSpPr/>
        <p:nvPr/>
      </p:nvGrpSpPr>
      <p:grpSpPr>
        <a:xfrm>
          <a:off x="0" y="0"/>
          <a:ext cx="0" cy="0"/>
          <a:chOff x="0" y="0"/>
          <a:chExt cx="0" cy="0"/>
        </a:xfrm>
      </p:grpSpPr>
      <p:sp>
        <p:nvSpPr>
          <p:cNvPr id="150" name="Google Shape;15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1" name="Google Shape;15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 name="Google Shape;15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2" name="Google Shape;8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9.png"/><Relationship Id="rId6"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2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9.png"/><Relationship Id="rId5" Type="http://schemas.openxmlformats.org/officeDocument/2006/relationships/image" Target="../media/image17.png"/><Relationship Id="rId6" Type="http://schemas.openxmlformats.org/officeDocument/2006/relationships/image" Target="../media/image21.png"/><Relationship Id="rId7"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grpSp>
        <p:nvGrpSpPr>
          <p:cNvPr id="159" name="Google Shape;159;p25"/>
          <p:cNvGrpSpPr/>
          <p:nvPr/>
        </p:nvGrpSpPr>
        <p:grpSpPr>
          <a:xfrm>
            <a:off x="-31071" y="-180826"/>
            <a:ext cx="4239084" cy="10467826"/>
            <a:chOff x="0" y="-241102"/>
            <a:chExt cx="5652112" cy="13957102"/>
          </a:xfrm>
        </p:grpSpPr>
        <p:grpSp>
          <p:nvGrpSpPr>
            <p:cNvPr id="160" name="Google Shape;160;p25"/>
            <p:cNvGrpSpPr/>
            <p:nvPr/>
          </p:nvGrpSpPr>
          <p:grpSpPr>
            <a:xfrm>
              <a:off x="2826056" y="-241102"/>
              <a:ext cx="2826056" cy="13957102"/>
              <a:chOff x="0" y="-47625"/>
              <a:chExt cx="558233" cy="2756958"/>
            </a:xfrm>
          </p:grpSpPr>
          <p:sp>
            <p:nvSpPr>
              <p:cNvPr id="161" name="Google Shape;16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62" name="Google Shape;162;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3" name="Google Shape;163;p25"/>
            <p:cNvGrpSpPr/>
            <p:nvPr/>
          </p:nvGrpSpPr>
          <p:grpSpPr>
            <a:xfrm>
              <a:off x="1413028" y="-241102"/>
              <a:ext cx="2826056" cy="13957102"/>
              <a:chOff x="0" y="-47625"/>
              <a:chExt cx="558233" cy="2756958"/>
            </a:xfrm>
          </p:grpSpPr>
          <p:sp>
            <p:nvSpPr>
              <p:cNvPr id="164" name="Google Shape;16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65" name="Google Shape;165;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6" name="Google Shape;166;p25"/>
            <p:cNvGrpSpPr/>
            <p:nvPr/>
          </p:nvGrpSpPr>
          <p:grpSpPr>
            <a:xfrm>
              <a:off x="0" y="-241102"/>
              <a:ext cx="2826056" cy="13957102"/>
              <a:chOff x="0" y="-47625"/>
              <a:chExt cx="558233" cy="2756958"/>
            </a:xfrm>
          </p:grpSpPr>
          <p:sp>
            <p:nvSpPr>
              <p:cNvPr id="167" name="Google Shape;16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68" name="Google Shape;168;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69" name="Google Shape;169;p25"/>
          <p:cNvSpPr txBox="1"/>
          <p:nvPr/>
        </p:nvSpPr>
        <p:spPr>
          <a:xfrm>
            <a:off x="4208013" y="2742328"/>
            <a:ext cx="14079900" cy="43296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4499">
                <a:solidFill>
                  <a:srgbClr val="231F20"/>
                </a:solidFill>
                <a:latin typeface="Halant"/>
                <a:ea typeface="Halant"/>
                <a:cs typeface="Halant"/>
                <a:sym typeface="Halant"/>
              </a:rPr>
              <a:t>INDIGENOUS STORYTELLING</a:t>
            </a:r>
            <a:endParaRPr/>
          </a:p>
        </p:txBody>
      </p:sp>
      <p:sp>
        <p:nvSpPr>
          <p:cNvPr id="170" name="Google Shape;170;p25"/>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1" name="Google Shape;171;p25"/>
          <p:cNvSpPr txBox="1"/>
          <p:nvPr/>
        </p:nvSpPr>
        <p:spPr>
          <a:xfrm>
            <a:off x="4633952" y="6917208"/>
            <a:ext cx="126252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1:</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The First Americans</a:t>
            </a:r>
            <a:endParaRPr/>
          </a:p>
        </p:txBody>
      </p:sp>
      <p:sp>
        <p:nvSpPr>
          <p:cNvPr id="172" name="Google Shape;172;p25"/>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3" name="Google Shape;173;p25"/>
          <p:cNvSpPr txBox="1"/>
          <p:nvPr/>
        </p:nvSpPr>
        <p:spPr>
          <a:xfrm rot="-5400000">
            <a:off x="-2830777" y="50120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74" name="Google Shape;174;p25"/>
          <p:cNvCxnSpPr/>
          <p:nvPr/>
        </p:nvCxnSpPr>
        <p:spPr>
          <a:xfrm rot="10800000">
            <a:off x="648533" y="-284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175" name="Google Shape;175;p25"/>
          <p:cNvCxnSpPr/>
          <p:nvPr/>
        </p:nvCxnSpPr>
        <p:spPr>
          <a:xfrm rot="10800000">
            <a:off x="643893" y="73654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6"/>
          <p:cNvSpPr txBox="1"/>
          <p:nvPr/>
        </p:nvSpPr>
        <p:spPr>
          <a:xfrm>
            <a:off x="1791340" y="3962780"/>
            <a:ext cx="14705400" cy="1539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How does oral history contribute to the crafting of a historical narrative?</a:t>
            </a:r>
            <a:endParaRPr i="1" sz="5000">
              <a:solidFill>
                <a:srgbClr val="231F20"/>
              </a:solidFill>
              <a:latin typeface="Inter"/>
              <a:ea typeface="Inter"/>
              <a:cs typeface="Inter"/>
              <a:sym typeface="Inter"/>
            </a:endParaRPr>
          </a:p>
        </p:txBody>
      </p:sp>
      <p:sp>
        <p:nvSpPr>
          <p:cNvPr id="181" name="Google Shape;181;p2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2" name="Google Shape;182;p26"/>
          <p:cNvGrpSpPr/>
          <p:nvPr/>
        </p:nvGrpSpPr>
        <p:grpSpPr>
          <a:xfrm>
            <a:off x="-254016" y="9230009"/>
            <a:ext cx="18796033" cy="937061"/>
            <a:chOff x="204" y="0"/>
            <a:chExt cx="25061377" cy="1249415"/>
          </a:xfrm>
        </p:grpSpPr>
        <p:grpSp>
          <p:nvGrpSpPr>
            <p:cNvPr id="183" name="Google Shape;183;p26"/>
            <p:cNvGrpSpPr/>
            <p:nvPr/>
          </p:nvGrpSpPr>
          <p:grpSpPr>
            <a:xfrm rot="5400000">
              <a:off x="12002626" y="-11663734"/>
              <a:ext cx="1249415" cy="24576881"/>
              <a:chOff x="0" y="-38100"/>
              <a:chExt cx="246798" cy="4854693"/>
            </a:xfrm>
          </p:grpSpPr>
          <p:sp>
            <p:nvSpPr>
              <p:cNvPr id="184" name="Google Shape;18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5" name="Google Shape;185;p26"/>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6" name="Google Shape;186;p2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87" name="Google Shape;187;p26"/>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88" name="Google Shape;188;p26"/>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189" name="Google Shape;189;p26"/>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90" name="Google Shape;190;p26"/>
          <p:cNvGrpSpPr/>
          <p:nvPr/>
        </p:nvGrpSpPr>
        <p:grpSpPr>
          <a:xfrm>
            <a:off x="15859155" y="-98041"/>
            <a:ext cx="1562626" cy="1771266"/>
            <a:chOff x="0" y="-130721"/>
            <a:chExt cx="2083500" cy="2361688"/>
          </a:xfrm>
        </p:grpSpPr>
        <p:grpSp>
          <p:nvGrpSpPr>
            <p:cNvPr id="191" name="Google Shape;191;p26"/>
            <p:cNvGrpSpPr/>
            <p:nvPr/>
          </p:nvGrpSpPr>
          <p:grpSpPr>
            <a:xfrm>
              <a:off x="75599" y="-130721"/>
              <a:ext cx="1932284" cy="2361688"/>
              <a:chOff x="0" y="-47625"/>
              <a:chExt cx="703982" cy="860425"/>
            </a:xfrm>
          </p:grpSpPr>
          <p:sp>
            <p:nvSpPr>
              <p:cNvPr id="192" name="Google Shape;19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6"/>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2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95" name="Google Shape;195;p2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7"/>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01" name="Google Shape;201;p27"/>
          <p:cNvSpPr txBox="1"/>
          <p:nvPr/>
        </p:nvSpPr>
        <p:spPr>
          <a:xfrm>
            <a:off x="9696300" y="1611350"/>
            <a:ext cx="65418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Oral Culture</a:t>
            </a:r>
            <a:endParaRPr/>
          </a:p>
        </p:txBody>
      </p:sp>
      <p:grpSp>
        <p:nvGrpSpPr>
          <p:cNvPr id="202" name="Google Shape;202;p27"/>
          <p:cNvGrpSpPr/>
          <p:nvPr/>
        </p:nvGrpSpPr>
        <p:grpSpPr>
          <a:xfrm>
            <a:off x="15859155" y="-98041"/>
            <a:ext cx="1562626" cy="1771266"/>
            <a:chOff x="0" y="-130721"/>
            <a:chExt cx="2083500" cy="2361688"/>
          </a:xfrm>
        </p:grpSpPr>
        <p:grpSp>
          <p:nvGrpSpPr>
            <p:cNvPr id="203" name="Google Shape;203;p27"/>
            <p:cNvGrpSpPr/>
            <p:nvPr/>
          </p:nvGrpSpPr>
          <p:grpSpPr>
            <a:xfrm>
              <a:off x="75599" y="-130721"/>
              <a:ext cx="1932284" cy="2361688"/>
              <a:chOff x="0" y="-47625"/>
              <a:chExt cx="703982" cy="860425"/>
            </a:xfrm>
          </p:grpSpPr>
          <p:sp>
            <p:nvSpPr>
              <p:cNvPr id="204" name="Google Shape;204;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6" name="Google Shape;206;p2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2</a:t>
              </a:r>
              <a:endParaRPr>
                <a:solidFill>
                  <a:schemeClr val="dk1"/>
                </a:solidFill>
              </a:endParaRPr>
            </a:p>
          </p:txBody>
        </p:sp>
      </p:grpSp>
      <p:sp>
        <p:nvSpPr>
          <p:cNvPr id="207" name="Google Shape;207;p27"/>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08" name="Google Shape;208;p27"/>
          <p:cNvSpPr txBox="1"/>
          <p:nvPr/>
        </p:nvSpPr>
        <p:spPr>
          <a:xfrm>
            <a:off x="9772499" y="3041625"/>
            <a:ext cx="8286900" cy="16377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lang="en-US" sz="2800">
                <a:solidFill>
                  <a:schemeClr val="dk1"/>
                </a:solidFill>
                <a:highlight>
                  <a:srgbClr val="FFFFFF"/>
                </a:highlight>
                <a:latin typeface="Inter"/>
                <a:ea typeface="Inter"/>
                <a:cs typeface="Inter"/>
                <a:sym typeface="Inter"/>
              </a:rPr>
              <a:t>Societies that typically do not have a written literature and use word of mouth and storytelling to transmit values, attitudes, beliefs, and history. </a:t>
            </a:r>
            <a:endParaRPr sz="2800">
              <a:latin typeface="Inter"/>
              <a:ea typeface="Inter"/>
              <a:cs typeface="Inter"/>
              <a:sym typeface="Inter"/>
            </a:endParaRPr>
          </a:p>
        </p:txBody>
      </p:sp>
      <p:grpSp>
        <p:nvGrpSpPr>
          <p:cNvPr id="209" name="Google Shape;209;p27"/>
          <p:cNvGrpSpPr/>
          <p:nvPr/>
        </p:nvGrpSpPr>
        <p:grpSpPr>
          <a:xfrm>
            <a:off x="-254016" y="9230009"/>
            <a:ext cx="18796033" cy="937061"/>
            <a:chOff x="204" y="0"/>
            <a:chExt cx="25061377" cy="1249415"/>
          </a:xfrm>
        </p:grpSpPr>
        <p:grpSp>
          <p:nvGrpSpPr>
            <p:cNvPr id="210" name="Google Shape;210;p27"/>
            <p:cNvGrpSpPr/>
            <p:nvPr/>
          </p:nvGrpSpPr>
          <p:grpSpPr>
            <a:xfrm rot="5400000">
              <a:off x="12002626" y="-11663734"/>
              <a:ext cx="1249415" cy="24576881"/>
              <a:chOff x="0" y="-38100"/>
              <a:chExt cx="246798" cy="4854693"/>
            </a:xfrm>
          </p:grpSpPr>
          <p:sp>
            <p:nvSpPr>
              <p:cNvPr id="211" name="Google Shape;211;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2" name="Google Shape;212;p27"/>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3" name="Google Shape;213;p2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4" name="Google Shape;214;p27"/>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215" name="Google Shape;215;p27"/>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pic>
        <p:nvPicPr>
          <p:cNvPr id="216" name="Google Shape;216;p27"/>
          <p:cNvPicPr preferRelativeResize="0"/>
          <p:nvPr/>
        </p:nvPicPr>
        <p:blipFill>
          <a:blip r:embed="rId4">
            <a:alphaModFix/>
          </a:blip>
          <a:stretch>
            <a:fillRect/>
          </a:stretch>
        </p:blipFill>
        <p:spPr>
          <a:xfrm>
            <a:off x="5046962" y="1765937"/>
            <a:ext cx="3997625" cy="2969926"/>
          </a:xfrm>
          <a:prstGeom prst="rect">
            <a:avLst/>
          </a:prstGeom>
          <a:noFill/>
          <a:ln>
            <a:noFill/>
          </a:ln>
        </p:spPr>
      </p:pic>
      <p:sp>
        <p:nvSpPr>
          <p:cNvPr id="217" name="Google Shape;217;p27"/>
          <p:cNvSpPr txBox="1"/>
          <p:nvPr/>
        </p:nvSpPr>
        <p:spPr>
          <a:xfrm>
            <a:off x="5046938" y="684438"/>
            <a:ext cx="4098300" cy="53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700">
                <a:solidFill>
                  <a:schemeClr val="dk1"/>
                </a:solidFill>
                <a:latin typeface="Inter"/>
                <a:ea typeface="Inter"/>
                <a:cs typeface="Inter"/>
                <a:sym typeface="Inter"/>
              </a:rPr>
              <a:t>“The Storyteller,” Kathleen Atkins Wilson</a:t>
            </a:r>
            <a:endParaRPr sz="2700">
              <a:solidFill>
                <a:schemeClr val="dk1"/>
              </a:solidFill>
              <a:latin typeface="Inter"/>
              <a:ea typeface="Inter"/>
              <a:cs typeface="Inter"/>
              <a:sym typeface="Inter"/>
            </a:endParaRPr>
          </a:p>
        </p:txBody>
      </p:sp>
      <p:pic>
        <p:nvPicPr>
          <p:cNvPr id="218" name="Google Shape;218;p27"/>
          <p:cNvPicPr preferRelativeResize="0"/>
          <p:nvPr/>
        </p:nvPicPr>
        <p:blipFill>
          <a:blip r:embed="rId5">
            <a:alphaModFix/>
          </a:blip>
          <a:stretch>
            <a:fillRect/>
          </a:stretch>
        </p:blipFill>
        <p:spPr>
          <a:xfrm>
            <a:off x="233298" y="391010"/>
            <a:ext cx="4514850" cy="4895850"/>
          </a:xfrm>
          <a:prstGeom prst="rect">
            <a:avLst/>
          </a:prstGeom>
          <a:noFill/>
          <a:ln>
            <a:noFill/>
          </a:ln>
        </p:spPr>
      </p:pic>
      <p:sp>
        <p:nvSpPr>
          <p:cNvPr id="219" name="Google Shape;219;p27"/>
          <p:cNvSpPr txBox="1"/>
          <p:nvPr/>
        </p:nvSpPr>
        <p:spPr>
          <a:xfrm>
            <a:off x="233226" y="5406050"/>
            <a:ext cx="4515000" cy="53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700">
                <a:solidFill>
                  <a:schemeClr val="dk1"/>
                </a:solidFill>
                <a:latin typeface="Inter"/>
                <a:ea typeface="Inter"/>
                <a:cs typeface="Inter"/>
                <a:sym typeface="Inter"/>
              </a:rPr>
              <a:t>“The Story Teller,” Josephine Wall</a:t>
            </a:r>
            <a:endParaRPr sz="2700">
              <a:solidFill>
                <a:schemeClr val="dk1"/>
              </a:solidFill>
              <a:latin typeface="Inter"/>
              <a:ea typeface="Inter"/>
              <a:cs typeface="Inter"/>
              <a:sym typeface="Inter"/>
            </a:endParaRPr>
          </a:p>
        </p:txBody>
      </p:sp>
      <p:pic>
        <p:nvPicPr>
          <p:cNvPr id="220" name="Google Shape;220;p27"/>
          <p:cNvPicPr preferRelativeResize="0"/>
          <p:nvPr/>
        </p:nvPicPr>
        <p:blipFill>
          <a:blip r:embed="rId6">
            <a:alphaModFix/>
          </a:blip>
          <a:stretch>
            <a:fillRect/>
          </a:stretch>
        </p:blipFill>
        <p:spPr>
          <a:xfrm>
            <a:off x="5046950" y="5106088"/>
            <a:ext cx="5970026" cy="3753675"/>
          </a:xfrm>
          <a:prstGeom prst="rect">
            <a:avLst/>
          </a:prstGeom>
          <a:noFill/>
          <a:ln>
            <a:noFill/>
          </a:ln>
        </p:spPr>
      </p:pic>
      <p:sp>
        <p:nvSpPr>
          <p:cNvPr id="221" name="Google Shape;221;p27"/>
          <p:cNvSpPr txBox="1"/>
          <p:nvPr/>
        </p:nvSpPr>
        <p:spPr>
          <a:xfrm>
            <a:off x="1045075" y="7236475"/>
            <a:ext cx="3915900" cy="1623300"/>
          </a:xfrm>
          <a:prstGeom prst="rect">
            <a:avLst/>
          </a:prstGeom>
          <a:noFill/>
          <a:ln>
            <a:noFill/>
          </a:ln>
        </p:spPr>
        <p:txBody>
          <a:bodyPr anchorCtr="0" anchor="t" bIns="91425" lIns="91425" spcFirstLastPara="1" rIns="91425" wrap="square" tIns="91425">
            <a:spAutoFit/>
          </a:bodyPr>
          <a:lstStyle/>
          <a:p>
            <a:pPr indent="0" lvl="0" marL="0" rtl="0" algn="r">
              <a:lnSpc>
                <a:spcPct val="123080"/>
              </a:lnSpc>
              <a:spcBef>
                <a:spcPts val="0"/>
              </a:spcBef>
              <a:spcAft>
                <a:spcPts val="0"/>
              </a:spcAft>
              <a:buNone/>
            </a:pPr>
            <a:r>
              <a:rPr lang="en-US" sz="2700">
                <a:solidFill>
                  <a:schemeClr val="dk1"/>
                </a:solidFill>
                <a:latin typeface="Inter"/>
                <a:ea typeface="Inter"/>
                <a:cs typeface="Inter"/>
                <a:sym typeface="Inter"/>
              </a:rPr>
              <a:t>H</a:t>
            </a:r>
            <a:r>
              <a:rPr lang="en-US" sz="2700">
                <a:solidFill>
                  <a:schemeClr val="dk1"/>
                </a:solidFill>
                <a:latin typeface="Inter"/>
                <a:ea typeface="Inter"/>
                <a:cs typeface="Inter"/>
                <a:sym typeface="Inter"/>
              </a:rPr>
              <a:t>mong Paj Ntaub (storycloth), Hmong American Partnership</a:t>
            </a:r>
            <a:endParaRPr sz="27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8"/>
          <p:cNvSpPr txBox="1"/>
          <p:nvPr/>
        </p:nvSpPr>
        <p:spPr>
          <a:xfrm>
            <a:off x="1028700" y="245825"/>
            <a:ext cx="162306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Oral v. Written</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History</a:t>
            </a:r>
            <a:endParaRPr/>
          </a:p>
        </p:txBody>
      </p:sp>
      <p:grpSp>
        <p:nvGrpSpPr>
          <p:cNvPr id="227" name="Google Shape;227;p28"/>
          <p:cNvGrpSpPr/>
          <p:nvPr/>
        </p:nvGrpSpPr>
        <p:grpSpPr>
          <a:xfrm>
            <a:off x="1390725" y="2958151"/>
            <a:ext cx="7362728" cy="6023628"/>
            <a:chOff x="0" y="-38100"/>
            <a:chExt cx="1939142" cy="1202513"/>
          </a:xfrm>
        </p:grpSpPr>
        <p:sp>
          <p:nvSpPr>
            <p:cNvPr id="228" name="Google Shape;228;p28"/>
            <p:cNvSpPr/>
            <p:nvPr/>
          </p:nvSpPr>
          <p:spPr>
            <a:xfrm>
              <a:off x="0" y="0"/>
              <a:ext cx="1939142" cy="1164413"/>
            </a:xfrm>
            <a:custGeom>
              <a:rect b="b" l="l" r="r" t="t"/>
              <a:pathLst>
                <a:path extrusionOk="0" h="1164413" w="1939142">
                  <a:moveTo>
                    <a:pt x="53627" y="0"/>
                  </a:moveTo>
                  <a:lnTo>
                    <a:pt x="1885515" y="0"/>
                  </a:lnTo>
                  <a:cubicBezTo>
                    <a:pt x="1915133" y="0"/>
                    <a:pt x="1939142" y="24010"/>
                    <a:pt x="1939142" y="53627"/>
                  </a:cubicBezTo>
                  <a:lnTo>
                    <a:pt x="1939142" y="1110786"/>
                  </a:lnTo>
                  <a:cubicBezTo>
                    <a:pt x="1939142" y="1140403"/>
                    <a:pt x="1915133" y="1164413"/>
                    <a:pt x="1885515" y="1164413"/>
                  </a:cubicBezTo>
                  <a:lnTo>
                    <a:pt x="53627" y="1164413"/>
                  </a:lnTo>
                  <a:cubicBezTo>
                    <a:pt x="39404" y="1164413"/>
                    <a:pt x="25764" y="1158763"/>
                    <a:pt x="15707" y="1148706"/>
                  </a:cubicBezTo>
                  <a:cubicBezTo>
                    <a:pt x="5650" y="1138649"/>
                    <a:pt x="0" y="1125009"/>
                    <a:pt x="0" y="1110786"/>
                  </a:cubicBezTo>
                  <a:lnTo>
                    <a:pt x="0" y="53627"/>
                  </a:lnTo>
                  <a:cubicBezTo>
                    <a:pt x="0" y="39404"/>
                    <a:pt x="5650" y="25764"/>
                    <a:pt x="15707" y="15707"/>
                  </a:cubicBezTo>
                  <a:cubicBezTo>
                    <a:pt x="25764" y="5650"/>
                    <a:pt x="39404" y="0"/>
                    <a:pt x="53627" y="0"/>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28"/>
            <p:cNvSpPr txBox="1"/>
            <p:nvPr/>
          </p:nvSpPr>
          <p:spPr>
            <a:xfrm>
              <a:off x="0" y="-38100"/>
              <a:ext cx="1939142" cy="120251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0" name="Google Shape;230;p28"/>
          <p:cNvSpPr txBox="1"/>
          <p:nvPr/>
        </p:nvSpPr>
        <p:spPr>
          <a:xfrm>
            <a:off x="2508475" y="4190075"/>
            <a:ext cx="6042000" cy="4402200"/>
          </a:xfrm>
          <a:prstGeom prst="rect">
            <a:avLst/>
          </a:prstGeom>
          <a:noFill/>
          <a:ln>
            <a:noFill/>
          </a:ln>
        </p:spPr>
        <p:txBody>
          <a:bodyPr anchorCtr="0" anchor="t" bIns="0" lIns="0" spcFirstLastPara="1" rIns="0" wrap="square" tIns="0">
            <a:spAutoFit/>
          </a:bodyPr>
          <a:lstStyle/>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Passed down verbally</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Can change and adapt with retelling</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Preserved through memorization, can be lost if not passed on</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May include embellishments, depends on narrator’s memory</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Provides rich context and cultural nuances through performance</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Often a communal activity involving multiple storytellers and listeners</a:t>
            </a:r>
            <a:endParaRPr sz="2600">
              <a:solidFill>
                <a:srgbClr val="231F20"/>
              </a:solidFill>
              <a:latin typeface="Inter"/>
              <a:ea typeface="Inter"/>
              <a:cs typeface="Inter"/>
              <a:sym typeface="Inter"/>
            </a:endParaRPr>
          </a:p>
        </p:txBody>
      </p:sp>
      <p:sp>
        <p:nvSpPr>
          <p:cNvPr id="231" name="Google Shape;231;p28"/>
          <p:cNvSpPr txBox="1"/>
          <p:nvPr/>
        </p:nvSpPr>
        <p:spPr>
          <a:xfrm>
            <a:off x="2479902" y="3505537"/>
            <a:ext cx="3878100" cy="615600"/>
          </a:xfrm>
          <a:prstGeom prst="rect">
            <a:avLst/>
          </a:prstGeom>
          <a:noFill/>
          <a:ln>
            <a:noFill/>
          </a:ln>
        </p:spPr>
        <p:txBody>
          <a:bodyPr anchorCtr="0" anchor="t" bIns="0" lIns="0" spcFirstLastPara="1" rIns="0" wrap="square" tIns="0">
            <a:spAutoFit/>
          </a:bodyPr>
          <a:lstStyle/>
          <a:p>
            <a:pPr indent="0" lvl="0" marL="0" marR="0" rtl="0" algn="l">
              <a:lnSpc>
                <a:spcPct val="140010"/>
              </a:lnSpc>
              <a:spcBef>
                <a:spcPts val="0"/>
              </a:spcBef>
              <a:spcAft>
                <a:spcPts val="0"/>
              </a:spcAft>
              <a:buNone/>
            </a:pPr>
            <a:r>
              <a:rPr b="1" lang="en-US" sz="3999">
                <a:solidFill>
                  <a:srgbClr val="FFFFFF"/>
                </a:solidFill>
                <a:latin typeface="Halant"/>
                <a:ea typeface="Halant"/>
                <a:cs typeface="Halant"/>
                <a:sym typeface="Halant"/>
              </a:rPr>
              <a:t>Oral History</a:t>
            </a:r>
            <a:endParaRPr/>
          </a:p>
        </p:txBody>
      </p:sp>
      <p:sp>
        <p:nvSpPr>
          <p:cNvPr id="232" name="Google Shape;232;p28"/>
          <p:cNvSpPr/>
          <p:nvPr/>
        </p:nvSpPr>
        <p:spPr>
          <a:xfrm>
            <a:off x="13417488" y="6644977"/>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3" name="Google Shape;233;p28"/>
          <p:cNvGrpSpPr/>
          <p:nvPr/>
        </p:nvGrpSpPr>
        <p:grpSpPr>
          <a:xfrm>
            <a:off x="9534600" y="2958151"/>
            <a:ext cx="7362728" cy="6023628"/>
            <a:chOff x="0" y="-38100"/>
            <a:chExt cx="1939142" cy="1202513"/>
          </a:xfrm>
        </p:grpSpPr>
        <p:sp>
          <p:nvSpPr>
            <p:cNvPr id="234" name="Google Shape;234;p28"/>
            <p:cNvSpPr/>
            <p:nvPr/>
          </p:nvSpPr>
          <p:spPr>
            <a:xfrm>
              <a:off x="0" y="0"/>
              <a:ext cx="1939142" cy="1164413"/>
            </a:xfrm>
            <a:custGeom>
              <a:rect b="b" l="l" r="r" t="t"/>
              <a:pathLst>
                <a:path extrusionOk="0" h="1164413" w="1939142">
                  <a:moveTo>
                    <a:pt x="53627" y="0"/>
                  </a:moveTo>
                  <a:lnTo>
                    <a:pt x="1885515" y="0"/>
                  </a:lnTo>
                  <a:cubicBezTo>
                    <a:pt x="1915133" y="0"/>
                    <a:pt x="1939142" y="24010"/>
                    <a:pt x="1939142" y="53627"/>
                  </a:cubicBezTo>
                  <a:lnTo>
                    <a:pt x="1939142" y="1110786"/>
                  </a:lnTo>
                  <a:cubicBezTo>
                    <a:pt x="1939142" y="1140403"/>
                    <a:pt x="1915133" y="1164413"/>
                    <a:pt x="1885515" y="1164413"/>
                  </a:cubicBezTo>
                  <a:lnTo>
                    <a:pt x="53627" y="1164413"/>
                  </a:lnTo>
                  <a:cubicBezTo>
                    <a:pt x="39404" y="1164413"/>
                    <a:pt x="25764" y="1158763"/>
                    <a:pt x="15707" y="1148706"/>
                  </a:cubicBezTo>
                  <a:cubicBezTo>
                    <a:pt x="5650" y="1138649"/>
                    <a:pt x="0" y="1125009"/>
                    <a:pt x="0" y="1110786"/>
                  </a:cubicBezTo>
                  <a:lnTo>
                    <a:pt x="0" y="53627"/>
                  </a:lnTo>
                  <a:cubicBezTo>
                    <a:pt x="0" y="39404"/>
                    <a:pt x="5650" y="25764"/>
                    <a:pt x="15707" y="15707"/>
                  </a:cubicBezTo>
                  <a:cubicBezTo>
                    <a:pt x="25764" y="5650"/>
                    <a:pt x="39404" y="0"/>
                    <a:pt x="53627" y="0"/>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28"/>
            <p:cNvSpPr txBox="1"/>
            <p:nvPr/>
          </p:nvSpPr>
          <p:spPr>
            <a:xfrm>
              <a:off x="0" y="-38100"/>
              <a:ext cx="1939142" cy="120251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6" name="Google Shape;236;p28"/>
          <p:cNvSpPr txBox="1"/>
          <p:nvPr/>
        </p:nvSpPr>
        <p:spPr>
          <a:xfrm>
            <a:off x="10667925" y="4190075"/>
            <a:ext cx="5896500" cy="4402200"/>
          </a:xfrm>
          <a:prstGeom prst="rect">
            <a:avLst/>
          </a:prstGeom>
          <a:noFill/>
          <a:ln>
            <a:noFill/>
          </a:ln>
        </p:spPr>
        <p:txBody>
          <a:bodyPr anchorCtr="0" anchor="t" bIns="0" lIns="0" spcFirstLastPara="1" rIns="0" wrap="square" tIns="0">
            <a:spAutoFit/>
          </a:bodyPr>
          <a:lstStyle/>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Recorded in written documents</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Usually f</a:t>
            </a:r>
            <a:r>
              <a:rPr lang="en-US" sz="2600">
                <a:solidFill>
                  <a:srgbClr val="231F20"/>
                </a:solidFill>
                <a:latin typeface="Inter"/>
                <a:ea typeface="Inter"/>
                <a:cs typeface="Inter"/>
                <a:sym typeface="Inter"/>
              </a:rPr>
              <a:t>ixed</a:t>
            </a:r>
            <a:r>
              <a:rPr lang="en-US" sz="2600">
                <a:solidFill>
                  <a:srgbClr val="231F20"/>
                </a:solidFill>
                <a:latin typeface="Inter"/>
                <a:ea typeface="Inter"/>
                <a:cs typeface="Inter"/>
                <a:sym typeface="Inter"/>
              </a:rPr>
              <a:t> once recorded</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More permanent with physical or digital records</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Generally considered more accurate</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Interpretation relies on reader’s understanding and context</a:t>
            </a:r>
            <a:endParaRPr sz="2600">
              <a:solidFill>
                <a:srgbClr val="231F20"/>
              </a:solidFill>
              <a:latin typeface="Inter"/>
              <a:ea typeface="Inter"/>
              <a:cs typeface="Inter"/>
              <a:sym typeface="Inter"/>
            </a:endParaRPr>
          </a:p>
          <a:p>
            <a:pPr indent="-393700" lvl="0" marL="457200" marR="0" rtl="0" algn="l">
              <a:lnSpc>
                <a:spcPct val="100000"/>
              </a:lnSpc>
              <a:spcBef>
                <a:spcPts val="0"/>
              </a:spcBef>
              <a:spcAft>
                <a:spcPts val="0"/>
              </a:spcAft>
              <a:buClr>
                <a:srgbClr val="231F20"/>
              </a:buClr>
              <a:buSzPts val="2600"/>
              <a:buFont typeface="Inter"/>
              <a:buChar char="➔"/>
            </a:pPr>
            <a:r>
              <a:rPr lang="en-US" sz="2600">
                <a:solidFill>
                  <a:srgbClr val="231F20"/>
                </a:solidFill>
                <a:latin typeface="Inter"/>
                <a:ea typeface="Inter"/>
                <a:cs typeface="Inter"/>
                <a:sym typeface="Inter"/>
              </a:rPr>
              <a:t>Typically created by individuals or small groups and reflects the perspective of the author(s)</a:t>
            </a:r>
            <a:endParaRPr sz="2600">
              <a:solidFill>
                <a:srgbClr val="231F20"/>
              </a:solidFill>
              <a:latin typeface="Inter"/>
              <a:ea typeface="Inter"/>
              <a:cs typeface="Inter"/>
              <a:sym typeface="Inter"/>
            </a:endParaRPr>
          </a:p>
        </p:txBody>
      </p:sp>
      <p:sp>
        <p:nvSpPr>
          <p:cNvPr id="237" name="Google Shape;237;p28"/>
          <p:cNvSpPr txBox="1"/>
          <p:nvPr/>
        </p:nvSpPr>
        <p:spPr>
          <a:xfrm>
            <a:off x="10639349" y="3505537"/>
            <a:ext cx="3878100" cy="615600"/>
          </a:xfrm>
          <a:prstGeom prst="rect">
            <a:avLst/>
          </a:prstGeom>
          <a:noFill/>
          <a:ln>
            <a:noFill/>
          </a:ln>
        </p:spPr>
        <p:txBody>
          <a:bodyPr anchorCtr="0" anchor="t" bIns="0" lIns="0" spcFirstLastPara="1" rIns="0" wrap="square" tIns="0">
            <a:spAutoFit/>
          </a:bodyPr>
          <a:lstStyle/>
          <a:p>
            <a:pPr indent="0" lvl="0" marL="0" marR="0" rtl="0" algn="l">
              <a:lnSpc>
                <a:spcPct val="140010"/>
              </a:lnSpc>
              <a:spcBef>
                <a:spcPts val="0"/>
              </a:spcBef>
              <a:spcAft>
                <a:spcPts val="0"/>
              </a:spcAft>
              <a:buNone/>
            </a:pPr>
            <a:r>
              <a:rPr b="1" lang="en-US" sz="3999">
                <a:solidFill>
                  <a:srgbClr val="FFFFFF"/>
                </a:solidFill>
                <a:latin typeface="Halant"/>
                <a:ea typeface="Halant"/>
                <a:cs typeface="Halant"/>
                <a:sym typeface="Halant"/>
              </a:rPr>
              <a:t>Written History</a:t>
            </a:r>
            <a:endParaRPr/>
          </a:p>
        </p:txBody>
      </p:sp>
      <p:grpSp>
        <p:nvGrpSpPr>
          <p:cNvPr id="238" name="Google Shape;238;p28"/>
          <p:cNvGrpSpPr/>
          <p:nvPr/>
        </p:nvGrpSpPr>
        <p:grpSpPr>
          <a:xfrm>
            <a:off x="1739665" y="3539157"/>
            <a:ext cx="516941" cy="516941"/>
            <a:chOff x="0" y="0"/>
            <a:chExt cx="812800" cy="812800"/>
          </a:xfrm>
        </p:grpSpPr>
        <p:sp>
          <p:nvSpPr>
            <p:cNvPr id="239" name="Google Shape;239;p28"/>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28"/>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1" name="Google Shape;241;p28"/>
          <p:cNvGrpSpPr/>
          <p:nvPr/>
        </p:nvGrpSpPr>
        <p:grpSpPr>
          <a:xfrm>
            <a:off x="9944736" y="3539157"/>
            <a:ext cx="516941" cy="516941"/>
            <a:chOff x="0" y="0"/>
            <a:chExt cx="812800" cy="812800"/>
          </a:xfrm>
        </p:grpSpPr>
        <p:sp>
          <p:nvSpPr>
            <p:cNvPr id="242" name="Google Shape;242;p28"/>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28"/>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4" name="Google Shape;244;p28"/>
          <p:cNvGrpSpPr/>
          <p:nvPr/>
        </p:nvGrpSpPr>
        <p:grpSpPr>
          <a:xfrm>
            <a:off x="15859155" y="-98041"/>
            <a:ext cx="1562626" cy="1771266"/>
            <a:chOff x="0" y="-130721"/>
            <a:chExt cx="2083500" cy="2361688"/>
          </a:xfrm>
        </p:grpSpPr>
        <p:grpSp>
          <p:nvGrpSpPr>
            <p:cNvPr id="245" name="Google Shape;245;p28"/>
            <p:cNvGrpSpPr/>
            <p:nvPr/>
          </p:nvGrpSpPr>
          <p:grpSpPr>
            <a:xfrm>
              <a:off x="75599" y="-130721"/>
              <a:ext cx="1932284" cy="2361688"/>
              <a:chOff x="0" y="-47625"/>
              <a:chExt cx="703982" cy="860425"/>
            </a:xfrm>
          </p:grpSpPr>
          <p:sp>
            <p:nvSpPr>
              <p:cNvPr id="246" name="Google Shape;246;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8"/>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8" name="Google Shape;248;p2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249" name="Google Shape;249;p28"/>
          <p:cNvSpPr/>
          <p:nvPr/>
        </p:nvSpPr>
        <p:spPr>
          <a:xfrm>
            <a:off x="-224313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50" name="Google Shape;250;p28"/>
          <p:cNvGrpSpPr/>
          <p:nvPr/>
        </p:nvGrpSpPr>
        <p:grpSpPr>
          <a:xfrm>
            <a:off x="-254016" y="9230009"/>
            <a:ext cx="18796033" cy="937061"/>
            <a:chOff x="204" y="0"/>
            <a:chExt cx="25061377" cy="1249415"/>
          </a:xfrm>
        </p:grpSpPr>
        <p:grpSp>
          <p:nvGrpSpPr>
            <p:cNvPr id="251" name="Google Shape;251;p28"/>
            <p:cNvGrpSpPr/>
            <p:nvPr/>
          </p:nvGrpSpPr>
          <p:grpSpPr>
            <a:xfrm rot="5400000">
              <a:off x="12002626" y="-11663734"/>
              <a:ext cx="1249415" cy="24576881"/>
              <a:chOff x="0" y="-38100"/>
              <a:chExt cx="246798" cy="4854693"/>
            </a:xfrm>
          </p:grpSpPr>
          <p:sp>
            <p:nvSpPr>
              <p:cNvPr id="252" name="Google Shape;252;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3" name="Google Shape;253;p28"/>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4" name="Google Shape;254;p2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5" name="Google Shape;255;p28"/>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256" name="Google Shape;256;p28"/>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29"/>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2" name="Google Shape;262;p29"/>
          <p:cNvGrpSpPr/>
          <p:nvPr/>
        </p:nvGrpSpPr>
        <p:grpSpPr>
          <a:xfrm>
            <a:off x="-254016" y="9230009"/>
            <a:ext cx="18796043" cy="937448"/>
            <a:chOff x="204" y="0"/>
            <a:chExt cx="25061391" cy="1249931"/>
          </a:xfrm>
        </p:grpSpPr>
        <p:grpSp>
          <p:nvGrpSpPr>
            <p:cNvPr id="263" name="Google Shape;263;p29"/>
            <p:cNvGrpSpPr/>
            <p:nvPr/>
          </p:nvGrpSpPr>
          <p:grpSpPr>
            <a:xfrm rot="5400000">
              <a:off x="12002369" y="-11663474"/>
              <a:ext cx="1249931" cy="24576878"/>
              <a:chOff x="0" y="-38100"/>
              <a:chExt cx="246900" cy="4854692"/>
            </a:xfrm>
          </p:grpSpPr>
          <p:sp>
            <p:nvSpPr>
              <p:cNvPr id="264" name="Google Shape;264;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5" name="Google Shape;265;p2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6" name="Google Shape;266;p2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67" name="Google Shape;267;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8" name="Google Shape;268;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9" name="Google Shape;269;p29"/>
          <p:cNvSpPr txBox="1"/>
          <p:nvPr/>
        </p:nvSpPr>
        <p:spPr>
          <a:xfrm>
            <a:off x="1047750" y="1661700"/>
            <a:ext cx="16192500" cy="7388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3600">
                <a:solidFill>
                  <a:srgbClr val="231F20"/>
                </a:solidFill>
                <a:latin typeface="Halant"/>
                <a:ea typeface="Halant"/>
                <a:cs typeface="Halant"/>
                <a:sym typeface="Halant"/>
              </a:rPr>
              <a:t>“There are more than four hundred distinct cultures, with as many separate languages, in aboriginal North America. Because of the genocidal fury of the European invasion of the American continent, many of these cultures were totally destroyed, and all were severely ravaged. What information we have about them is thanks to a tiny band of “salvage anthropologists” who, at the beginning of the twentieth century, undertook an unprecedented program of saving and recording all aspects of the </a:t>
            </a:r>
            <a:r>
              <a:rPr b="1" lang="en-US" sz="3600">
                <a:solidFill>
                  <a:srgbClr val="231F20"/>
                </a:solidFill>
                <a:latin typeface="Halant"/>
                <a:ea typeface="Halant"/>
                <a:cs typeface="Halant"/>
                <a:sym typeface="Halant"/>
              </a:rPr>
              <a:t>cultures that remained, often collecting information and stories from literally the last survivor of a culture and last speaker of a now extinct language. To this was added the heroic efforts of the Indians themselves, who in the last seventy years have worked assiduously against terrific obstacles, political and economic, to revive their diverse cultural heritages.</a:t>
            </a:r>
            <a:endParaRPr b="1" sz="36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t/>
            </a:r>
            <a:endParaRPr b="1" sz="24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lang="en-US" sz="2400">
                <a:solidFill>
                  <a:srgbClr val="231F20"/>
                </a:solidFill>
                <a:latin typeface="Halant"/>
                <a:ea typeface="Halant"/>
                <a:cs typeface="Halant"/>
                <a:sym typeface="Halant"/>
              </a:rPr>
              <a:t>Source: </a:t>
            </a:r>
            <a:r>
              <a:rPr lang="en-US" sz="2400">
                <a:solidFill>
                  <a:srgbClr val="231F20"/>
                </a:solidFill>
                <a:latin typeface="Halant"/>
                <a:ea typeface="Halant"/>
                <a:cs typeface="Halant"/>
                <a:sym typeface="Halant"/>
              </a:rPr>
              <a:t>Karl Kroeber, </a:t>
            </a:r>
            <a:r>
              <a:rPr i="1" lang="en-US" sz="2400">
                <a:solidFill>
                  <a:srgbClr val="231F20"/>
                </a:solidFill>
                <a:latin typeface="Halant"/>
                <a:ea typeface="Halant"/>
                <a:cs typeface="Halant"/>
                <a:sym typeface="Halant"/>
              </a:rPr>
              <a:t>Native American Storytelling: A Reader of Myths and Legends</a:t>
            </a:r>
            <a:r>
              <a:rPr lang="en-US" sz="2400">
                <a:solidFill>
                  <a:srgbClr val="231F20"/>
                </a:solidFill>
                <a:latin typeface="Halant"/>
                <a:ea typeface="Halant"/>
                <a:cs typeface="Halant"/>
                <a:sym typeface="Halant"/>
              </a:rPr>
              <a:t>, 2004.</a:t>
            </a:r>
            <a:endParaRPr sz="2400">
              <a:solidFill>
                <a:srgbClr val="231F20"/>
              </a:solidFill>
              <a:latin typeface="Halant"/>
              <a:ea typeface="Halant"/>
              <a:cs typeface="Halant"/>
              <a:sym typeface="Halant"/>
            </a:endParaRPr>
          </a:p>
        </p:txBody>
      </p:sp>
      <p:grpSp>
        <p:nvGrpSpPr>
          <p:cNvPr id="270" name="Google Shape;270;p29"/>
          <p:cNvGrpSpPr/>
          <p:nvPr/>
        </p:nvGrpSpPr>
        <p:grpSpPr>
          <a:xfrm>
            <a:off x="15859155" y="-98041"/>
            <a:ext cx="1562625" cy="1771271"/>
            <a:chOff x="0" y="-130721"/>
            <a:chExt cx="2083500" cy="2361695"/>
          </a:xfrm>
        </p:grpSpPr>
        <p:grpSp>
          <p:nvGrpSpPr>
            <p:cNvPr id="271" name="Google Shape;271;p29"/>
            <p:cNvGrpSpPr/>
            <p:nvPr/>
          </p:nvGrpSpPr>
          <p:grpSpPr>
            <a:xfrm>
              <a:off x="75599" y="-130721"/>
              <a:ext cx="1932614" cy="2361695"/>
              <a:chOff x="0" y="-47625"/>
              <a:chExt cx="704100" cy="860425"/>
            </a:xfrm>
          </p:grpSpPr>
          <p:sp>
            <p:nvSpPr>
              <p:cNvPr id="272" name="Google Shape;272;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4" name="Google Shape;274;p2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275" name="Google Shape;275;p29"/>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grpSp>
        <p:nvGrpSpPr>
          <p:cNvPr id="280" name="Google Shape;280;p30"/>
          <p:cNvGrpSpPr/>
          <p:nvPr/>
        </p:nvGrpSpPr>
        <p:grpSpPr>
          <a:xfrm>
            <a:off x="1547891" y="2607415"/>
            <a:ext cx="516941" cy="516941"/>
            <a:chOff x="0" y="0"/>
            <a:chExt cx="812800" cy="812800"/>
          </a:xfrm>
        </p:grpSpPr>
        <p:sp>
          <p:nvSpPr>
            <p:cNvPr id="281" name="Google Shape;281;p3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30"/>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3" name="Google Shape;283;p30"/>
          <p:cNvSpPr txBox="1"/>
          <p:nvPr/>
        </p:nvSpPr>
        <p:spPr>
          <a:xfrm>
            <a:off x="1028700" y="9525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Indigenous Creation Stories</a:t>
            </a:r>
            <a:endParaRPr/>
          </a:p>
        </p:txBody>
      </p:sp>
      <p:sp>
        <p:nvSpPr>
          <p:cNvPr id="284" name="Google Shape;284;p30"/>
          <p:cNvSpPr txBox="1"/>
          <p:nvPr/>
        </p:nvSpPr>
        <p:spPr>
          <a:xfrm>
            <a:off x="2411959" y="2481756"/>
            <a:ext cx="7530600" cy="7233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4700">
                <a:solidFill>
                  <a:srgbClr val="231F20"/>
                </a:solidFill>
                <a:latin typeface="Halant"/>
                <a:ea typeface="Halant"/>
                <a:cs typeface="Halant"/>
                <a:sym typeface="Halant"/>
              </a:rPr>
              <a:t>Diverse Origins</a:t>
            </a:r>
            <a:endParaRPr/>
          </a:p>
        </p:txBody>
      </p:sp>
      <p:sp>
        <p:nvSpPr>
          <p:cNvPr id="285" name="Google Shape;285;p30"/>
          <p:cNvSpPr txBox="1"/>
          <p:nvPr/>
        </p:nvSpPr>
        <p:spPr>
          <a:xfrm>
            <a:off x="2411953" y="3240825"/>
            <a:ext cx="9393300" cy="563400"/>
          </a:xfrm>
          <a:prstGeom prst="rect">
            <a:avLst/>
          </a:prstGeom>
          <a:noFill/>
          <a:ln>
            <a:noFill/>
          </a:ln>
        </p:spPr>
        <p:txBody>
          <a:bodyPr anchorCtr="0" anchor="t" bIns="0" lIns="0" spcFirstLastPara="1" rIns="0" wrap="square" tIns="0">
            <a:spAutoFit/>
          </a:bodyPr>
          <a:lstStyle/>
          <a:p>
            <a:pPr indent="0" lvl="0" marL="0" marR="0" rtl="0" algn="l">
              <a:lnSpc>
                <a:spcPct val="139989"/>
              </a:lnSpc>
              <a:spcBef>
                <a:spcPts val="0"/>
              </a:spcBef>
              <a:spcAft>
                <a:spcPts val="0"/>
              </a:spcAft>
              <a:buNone/>
            </a:pPr>
            <a:r>
              <a:rPr lang="en-US" sz="3661">
                <a:solidFill>
                  <a:srgbClr val="231F20"/>
                </a:solidFill>
                <a:latin typeface="Inter"/>
                <a:ea typeface="Inter"/>
                <a:cs typeface="Inter"/>
                <a:sym typeface="Inter"/>
              </a:rPr>
              <a:t>Stories </a:t>
            </a:r>
            <a:r>
              <a:rPr lang="en-US" sz="3661">
                <a:solidFill>
                  <a:srgbClr val="231F20"/>
                </a:solidFill>
                <a:latin typeface="Inter"/>
                <a:ea typeface="Inter"/>
                <a:cs typeface="Inter"/>
                <a:sym typeface="Inter"/>
              </a:rPr>
              <a:t>vary</a:t>
            </a:r>
            <a:r>
              <a:rPr lang="en-US" sz="3661">
                <a:solidFill>
                  <a:srgbClr val="231F20"/>
                </a:solidFill>
                <a:latin typeface="Inter"/>
                <a:ea typeface="Inter"/>
                <a:cs typeface="Inter"/>
                <a:sym typeface="Inter"/>
              </a:rPr>
              <a:t> widely among different tribes</a:t>
            </a:r>
            <a:endParaRPr/>
          </a:p>
        </p:txBody>
      </p:sp>
      <p:sp>
        <p:nvSpPr>
          <p:cNvPr id="286" name="Google Shape;286;p30"/>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87" name="Google Shape;287;p30"/>
          <p:cNvGrpSpPr/>
          <p:nvPr/>
        </p:nvGrpSpPr>
        <p:grpSpPr>
          <a:xfrm>
            <a:off x="15859155" y="-98041"/>
            <a:ext cx="1562626" cy="1771266"/>
            <a:chOff x="0" y="-130721"/>
            <a:chExt cx="2083500" cy="2361688"/>
          </a:xfrm>
        </p:grpSpPr>
        <p:grpSp>
          <p:nvGrpSpPr>
            <p:cNvPr id="288" name="Google Shape;288;p30"/>
            <p:cNvGrpSpPr/>
            <p:nvPr/>
          </p:nvGrpSpPr>
          <p:grpSpPr>
            <a:xfrm>
              <a:off x="75599" y="-130721"/>
              <a:ext cx="1932284" cy="2361688"/>
              <a:chOff x="0" y="-47625"/>
              <a:chExt cx="703982" cy="860425"/>
            </a:xfrm>
          </p:grpSpPr>
          <p:sp>
            <p:nvSpPr>
              <p:cNvPr id="289" name="Google Shape;289;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30"/>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1" name="Google Shape;291;p3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5</a:t>
              </a:r>
              <a:endParaRPr/>
            </a:p>
          </p:txBody>
        </p:sp>
      </p:grpSp>
      <p:sp>
        <p:nvSpPr>
          <p:cNvPr id="292" name="Google Shape;292;p30"/>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3" name="Google Shape;293;p30"/>
          <p:cNvGrpSpPr/>
          <p:nvPr/>
        </p:nvGrpSpPr>
        <p:grpSpPr>
          <a:xfrm>
            <a:off x="-254016" y="9230009"/>
            <a:ext cx="18796033" cy="937061"/>
            <a:chOff x="204" y="0"/>
            <a:chExt cx="25061377" cy="1249415"/>
          </a:xfrm>
        </p:grpSpPr>
        <p:grpSp>
          <p:nvGrpSpPr>
            <p:cNvPr id="294" name="Google Shape;294;p30"/>
            <p:cNvGrpSpPr/>
            <p:nvPr/>
          </p:nvGrpSpPr>
          <p:grpSpPr>
            <a:xfrm rot="5400000">
              <a:off x="12002626" y="-11663734"/>
              <a:ext cx="1249415" cy="24576881"/>
              <a:chOff x="0" y="-38100"/>
              <a:chExt cx="246798" cy="4854693"/>
            </a:xfrm>
          </p:grpSpPr>
          <p:sp>
            <p:nvSpPr>
              <p:cNvPr id="295" name="Google Shape;295;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6" name="Google Shape;296;p30"/>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7" name="Google Shape;297;p3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8" name="Google Shape;298;p30"/>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299" name="Google Shape;299;p30"/>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pic>
        <p:nvPicPr>
          <p:cNvPr id="300" name="Google Shape;300;p30"/>
          <p:cNvPicPr preferRelativeResize="0"/>
          <p:nvPr/>
        </p:nvPicPr>
        <p:blipFill>
          <a:blip r:embed="rId4">
            <a:alphaModFix/>
          </a:blip>
          <a:stretch>
            <a:fillRect/>
          </a:stretch>
        </p:blipFill>
        <p:spPr>
          <a:xfrm>
            <a:off x="12018975" y="2139625"/>
            <a:ext cx="4735499" cy="5794737"/>
          </a:xfrm>
          <a:prstGeom prst="rect">
            <a:avLst/>
          </a:prstGeom>
          <a:noFill/>
          <a:ln cap="flat" cmpd="sng" w="28575">
            <a:solidFill>
              <a:srgbClr val="000000"/>
            </a:solidFill>
            <a:prstDash val="solid"/>
            <a:round/>
            <a:headEnd len="sm" w="sm" type="none"/>
            <a:tailEnd len="sm" w="sm" type="none"/>
          </a:ln>
        </p:spPr>
      </p:pic>
      <p:sp>
        <p:nvSpPr>
          <p:cNvPr id="301" name="Google Shape;301;p30"/>
          <p:cNvSpPr txBox="1"/>
          <p:nvPr/>
        </p:nvSpPr>
        <p:spPr>
          <a:xfrm>
            <a:off x="11942775" y="8049525"/>
            <a:ext cx="49095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000">
                <a:solidFill>
                  <a:srgbClr val="000000"/>
                </a:solidFill>
                <a:latin typeface="Inter"/>
                <a:ea typeface="Inter"/>
                <a:cs typeface="Inter"/>
                <a:sym typeface="Inter"/>
              </a:rPr>
              <a:t>Source: Joseph Bruchac, </a:t>
            </a:r>
            <a:r>
              <a:rPr i="1" lang="en-US" sz="2000">
                <a:solidFill>
                  <a:srgbClr val="000000"/>
                </a:solidFill>
                <a:latin typeface="Inter"/>
                <a:ea typeface="Inter"/>
                <a:cs typeface="Inter"/>
                <a:sym typeface="Inter"/>
              </a:rPr>
              <a:t>Stone Giants &amp; Flying Heads: Adventure Stories of the Iroquois</a:t>
            </a:r>
            <a:r>
              <a:rPr lang="en-US" sz="2000">
                <a:solidFill>
                  <a:srgbClr val="000000"/>
                </a:solidFill>
                <a:latin typeface="Inter"/>
                <a:ea typeface="Inter"/>
                <a:cs typeface="Inter"/>
                <a:sym typeface="Inter"/>
              </a:rPr>
              <a:t>, 1979.</a:t>
            </a:r>
            <a:endParaRPr sz="2000"/>
          </a:p>
        </p:txBody>
      </p:sp>
      <p:grpSp>
        <p:nvGrpSpPr>
          <p:cNvPr id="302" name="Google Shape;302;p30"/>
          <p:cNvGrpSpPr/>
          <p:nvPr/>
        </p:nvGrpSpPr>
        <p:grpSpPr>
          <a:xfrm>
            <a:off x="1547891" y="4124152"/>
            <a:ext cx="516941" cy="516941"/>
            <a:chOff x="0" y="0"/>
            <a:chExt cx="812800" cy="812800"/>
          </a:xfrm>
        </p:grpSpPr>
        <p:sp>
          <p:nvSpPr>
            <p:cNvPr id="303" name="Google Shape;303;p3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3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5" name="Google Shape;305;p30"/>
          <p:cNvSpPr txBox="1"/>
          <p:nvPr/>
        </p:nvSpPr>
        <p:spPr>
          <a:xfrm>
            <a:off x="2411959" y="3998494"/>
            <a:ext cx="7530600" cy="7233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4700">
                <a:solidFill>
                  <a:srgbClr val="231F20"/>
                </a:solidFill>
                <a:latin typeface="Halant"/>
                <a:ea typeface="Halant"/>
                <a:cs typeface="Halant"/>
                <a:sym typeface="Halant"/>
              </a:rPr>
              <a:t>Key Themes</a:t>
            </a:r>
            <a:endParaRPr/>
          </a:p>
        </p:txBody>
      </p:sp>
      <p:sp>
        <p:nvSpPr>
          <p:cNvPr id="306" name="Google Shape;306;p30"/>
          <p:cNvSpPr txBox="1"/>
          <p:nvPr/>
        </p:nvSpPr>
        <p:spPr>
          <a:xfrm>
            <a:off x="2411953" y="4757575"/>
            <a:ext cx="9393300" cy="1127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661">
                <a:solidFill>
                  <a:srgbClr val="231F20"/>
                </a:solidFill>
                <a:latin typeface="Inter"/>
                <a:ea typeface="Inter"/>
                <a:cs typeface="Inter"/>
                <a:sym typeface="Inter"/>
              </a:rPr>
              <a:t>Many emphasize a connection to nature and elements of transformation</a:t>
            </a:r>
            <a:endParaRPr/>
          </a:p>
        </p:txBody>
      </p:sp>
      <p:grpSp>
        <p:nvGrpSpPr>
          <p:cNvPr id="307" name="Google Shape;307;p30"/>
          <p:cNvGrpSpPr/>
          <p:nvPr/>
        </p:nvGrpSpPr>
        <p:grpSpPr>
          <a:xfrm>
            <a:off x="1547891" y="6302078"/>
            <a:ext cx="516941" cy="516941"/>
            <a:chOff x="0" y="0"/>
            <a:chExt cx="812800" cy="812800"/>
          </a:xfrm>
        </p:grpSpPr>
        <p:sp>
          <p:nvSpPr>
            <p:cNvPr id="308" name="Google Shape;308;p3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3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0" name="Google Shape;310;p30"/>
          <p:cNvSpPr txBox="1"/>
          <p:nvPr/>
        </p:nvSpPr>
        <p:spPr>
          <a:xfrm>
            <a:off x="2411959" y="6176419"/>
            <a:ext cx="7530600" cy="7233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4700">
                <a:solidFill>
                  <a:srgbClr val="231F20"/>
                </a:solidFill>
                <a:latin typeface="Halant"/>
                <a:ea typeface="Halant"/>
                <a:cs typeface="Halant"/>
                <a:sym typeface="Halant"/>
              </a:rPr>
              <a:t>Significance</a:t>
            </a:r>
            <a:endParaRPr/>
          </a:p>
        </p:txBody>
      </p:sp>
      <p:sp>
        <p:nvSpPr>
          <p:cNvPr id="311" name="Google Shape;311;p30"/>
          <p:cNvSpPr txBox="1"/>
          <p:nvPr/>
        </p:nvSpPr>
        <p:spPr>
          <a:xfrm>
            <a:off x="2411953" y="6935500"/>
            <a:ext cx="9393300" cy="2254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661">
                <a:solidFill>
                  <a:srgbClr val="231F20"/>
                </a:solidFill>
                <a:latin typeface="Inter"/>
                <a:ea typeface="Inter"/>
                <a:cs typeface="Inter"/>
                <a:sym typeface="Inter"/>
              </a:rPr>
              <a:t>Embedded in the cultural and spiritual life of communities and used to explain natural phenomena and convey moral lessons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grpSp>
        <p:nvGrpSpPr>
          <p:cNvPr id="316" name="Google Shape;316;p31"/>
          <p:cNvGrpSpPr/>
          <p:nvPr/>
        </p:nvGrpSpPr>
        <p:grpSpPr>
          <a:xfrm>
            <a:off x="15859155" y="-98041"/>
            <a:ext cx="1562625" cy="1771271"/>
            <a:chOff x="0" y="-130721"/>
            <a:chExt cx="2083500" cy="2361695"/>
          </a:xfrm>
        </p:grpSpPr>
        <p:grpSp>
          <p:nvGrpSpPr>
            <p:cNvPr id="317" name="Google Shape;317;p31"/>
            <p:cNvGrpSpPr/>
            <p:nvPr/>
          </p:nvGrpSpPr>
          <p:grpSpPr>
            <a:xfrm>
              <a:off x="75599" y="-130721"/>
              <a:ext cx="1932614" cy="2361695"/>
              <a:chOff x="0" y="-47625"/>
              <a:chExt cx="704100" cy="860425"/>
            </a:xfrm>
          </p:grpSpPr>
          <p:sp>
            <p:nvSpPr>
              <p:cNvPr id="318" name="Google Shape;318;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0" name="Google Shape;320;p3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321" name="Google Shape;321;p31"/>
          <p:cNvSpPr/>
          <p:nvPr/>
        </p:nvSpPr>
        <p:spPr>
          <a:xfrm>
            <a:off x="14982801" y="637964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22" name="Google Shape;322;p31"/>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3" name="Google Shape;323;p31"/>
          <p:cNvGrpSpPr/>
          <p:nvPr/>
        </p:nvGrpSpPr>
        <p:grpSpPr>
          <a:xfrm>
            <a:off x="-254016" y="9230009"/>
            <a:ext cx="18796043" cy="937448"/>
            <a:chOff x="204" y="0"/>
            <a:chExt cx="25061391" cy="1249931"/>
          </a:xfrm>
        </p:grpSpPr>
        <p:grpSp>
          <p:nvGrpSpPr>
            <p:cNvPr id="324" name="Google Shape;324;p31"/>
            <p:cNvGrpSpPr/>
            <p:nvPr/>
          </p:nvGrpSpPr>
          <p:grpSpPr>
            <a:xfrm rot="5400000">
              <a:off x="12002369" y="-11663474"/>
              <a:ext cx="1249931" cy="24576878"/>
              <a:chOff x="0" y="-38100"/>
              <a:chExt cx="246900" cy="4854692"/>
            </a:xfrm>
          </p:grpSpPr>
          <p:sp>
            <p:nvSpPr>
              <p:cNvPr id="325" name="Google Shape;325;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6" name="Google Shape;326;p3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7" name="Google Shape;327;p3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28" name="Google Shape;328;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9" name="Google Shape;329;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30" name="Google Shape;330;p31"/>
          <p:cNvSpPr txBox="1"/>
          <p:nvPr/>
        </p:nvSpPr>
        <p:spPr>
          <a:xfrm>
            <a:off x="1391224" y="1585275"/>
            <a:ext cx="155244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DIRECTIONS</a:t>
            </a:r>
            <a:endParaRPr/>
          </a:p>
        </p:txBody>
      </p:sp>
      <p:sp>
        <p:nvSpPr>
          <p:cNvPr id="331" name="Google Shape;331;p31"/>
          <p:cNvSpPr txBox="1"/>
          <p:nvPr/>
        </p:nvSpPr>
        <p:spPr>
          <a:xfrm>
            <a:off x="438150" y="3003550"/>
            <a:ext cx="8484300" cy="106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chemeClr val="dk1"/>
                </a:solidFill>
                <a:latin typeface="Inter"/>
                <a:ea typeface="Inter"/>
                <a:cs typeface="Inter"/>
                <a:sym typeface="Inter"/>
              </a:rPr>
              <a:t>Step 1: </a:t>
            </a:r>
            <a:r>
              <a:rPr lang="en-US" sz="2700">
                <a:solidFill>
                  <a:schemeClr val="dk1"/>
                </a:solidFill>
                <a:latin typeface="Inter"/>
                <a:ea typeface="Inter"/>
                <a:cs typeface="Inter"/>
                <a:sym typeface="Inter"/>
              </a:rPr>
              <a:t>With your small group, listen to and read the creation story. Answer the questions that follow on page 2.</a:t>
            </a:r>
            <a:endParaRPr sz="2700">
              <a:solidFill>
                <a:schemeClr val="dk1"/>
              </a:solidFill>
              <a:latin typeface="Inter"/>
              <a:ea typeface="Inter"/>
              <a:cs typeface="Inter"/>
              <a:sym typeface="Inter"/>
            </a:endParaRPr>
          </a:p>
        </p:txBody>
      </p:sp>
      <p:sp>
        <p:nvSpPr>
          <p:cNvPr id="332" name="Google Shape;332;p31"/>
          <p:cNvSpPr txBox="1"/>
          <p:nvPr/>
        </p:nvSpPr>
        <p:spPr>
          <a:xfrm>
            <a:off x="3432200" y="6215537"/>
            <a:ext cx="1545900" cy="96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300">
                <a:solidFill>
                  <a:srgbClr val="FFFFFF"/>
                </a:solidFill>
                <a:latin typeface="Halant"/>
                <a:ea typeface="Halant"/>
                <a:cs typeface="Halant"/>
                <a:sym typeface="Halant"/>
              </a:rPr>
              <a:t>Your Textbook</a:t>
            </a:r>
            <a:endParaRPr b="1" sz="2300">
              <a:solidFill>
                <a:srgbClr val="FFFFFF"/>
              </a:solidFill>
              <a:latin typeface="Halant"/>
              <a:ea typeface="Halant"/>
              <a:cs typeface="Halant"/>
              <a:sym typeface="Halant"/>
            </a:endParaRPr>
          </a:p>
        </p:txBody>
      </p:sp>
      <p:sp>
        <p:nvSpPr>
          <p:cNvPr id="333" name="Google Shape;333;p31"/>
          <p:cNvSpPr txBox="1"/>
          <p:nvPr/>
        </p:nvSpPr>
        <p:spPr>
          <a:xfrm>
            <a:off x="9201150" y="3003550"/>
            <a:ext cx="8744100" cy="106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chemeClr val="dk1"/>
                </a:solidFill>
                <a:latin typeface="Inter"/>
                <a:ea typeface="Inter"/>
                <a:cs typeface="Inter"/>
                <a:sym typeface="Inter"/>
              </a:rPr>
              <a:t>Step 2: </a:t>
            </a:r>
            <a:r>
              <a:rPr lang="en-US" sz="2700">
                <a:solidFill>
                  <a:schemeClr val="dk1"/>
                </a:solidFill>
                <a:latin typeface="Inter"/>
                <a:ea typeface="Inter"/>
                <a:cs typeface="Inter"/>
                <a:sym typeface="Inter"/>
              </a:rPr>
              <a:t>Participate in an Inside/Outside Circle to share understandings with classmates.</a:t>
            </a:r>
            <a:endParaRPr sz="2700">
              <a:solidFill>
                <a:schemeClr val="dk1"/>
              </a:solidFill>
              <a:latin typeface="Inter"/>
              <a:ea typeface="Inter"/>
              <a:cs typeface="Inter"/>
              <a:sym typeface="Inter"/>
            </a:endParaRPr>
          </a:p>
        </p:txBody>
      </p:sp>
      <p:cxnSp>
        <p:nvCxnSpPr>
          <p:cNvPr id="334" name="Google Shape;334;p31"/>
          <p:cNvCxnSpPr/>
          <p:nvPr/>
        </p:nvCxnSpPr>
        <p:spPr>
          <a:xfrm>
            <a:off x="9048750" y="3079750"/>
            <a:ext cx="26100" cy="5972700"/>
          </a:xfrm>
          <a:prstGeom prst="straightConnector1">
            <a:avLst/>
          </a:prstGeom>
          <a:noFill/>
          <a:ln cap="flat" cmpd="sng" w="76200">
            <a:solidFill>
              <a:srgbClr val="38E0A3"/>
            </a:solidFill>
            <a:prstDash val="solid"/>
            <a:round/>
            <a:headEnd len="med" w="med" type="none"/>
            <a:tailEnd len="med" w="med" type="none"/>
          </a:ln>
        </p:spPr>
      </p:cxnSp>
      <p:pic>
        <p:nvPicPr>
          <p:cNvPr id="335" name="Google Shape;335;p31"/>
          <p:cNvPicPr preferRelativeResize="0"/>
          <p:nvPr/>
        </p:nvPicPr>
        <p:blipFill rotWithShape="1">
          <a:blip r:embed="rId4">
            <a:alphaModFix/>
          </a:blip>
          <a:srcRect b="10402" l="41936" r="26417" t="24459"/>
          <a:stretch/>
        </p:blipFill>
        <p:spPr>
          <a:xfrm>
            <a:off x="1287275" y="4617675"/>
            <a:ext cx="3085000" cy="4065001"/>
          </a:xfrm>
          <a:prstGeom prst="rect">
            <a:avLst/>
          </a:prstGeom>
          <a:noFill/>
          <a:ln cap="flat" cmpd="sng" w="38100">
            <a:solidFill>
              <a:schemeClr val="dk1"/>
            </a:solidFill>
            <a:prstDash val="solid"/>
            <a:round/>
            <a:headEnd len="sm" w="sm" type="none"/>
            <a:tailEnd len="sm" w="sm" type="none"/>
          </a:ln>
        </p:spPr>
      </p:pic>
      <p:pic>
        <p:nvPicPr>
          <p:cNvPr id="336" name="Google Shape;336;p31"/>
          <p:cNvPicPr preferRelativeResize="0"/>
          <p:nvPr/>
        </p:nvPicPr>
        <p:blipFill rotWithShape="1">
          <a:blip r:embed="rId5">
            <a:alphaModFix/>
          </a:blip>
          <a:srcRect b="10732" l="42270" r="26245" t="25157"/>
          <a:stretch/>
        </p:blipFill>
        <p:spPr>
          <a:xfrm>
            <a:off x="4709050" y="4617675"/>
            <a:ext cx="3085000" cy="4021397"/>
          </a:xfrm>
          <a:prstGeom prst="rect">
            <a:avLst/>
          </a:prstGeom>
          <a:noFill/>
          <a:ln cap="flat" cmpd="sng" w="38100">
            <a:solidFill>
              <a:schemeClr val="dk1"/>
            </a:solidFill>
            <a:prstDash val="solid"/>
            <a:round/>
            <a:headEnd len="sm" w="sm" type="none"/>
            <a:tailEnd len="sm" w="sm" type="none"/>
          </a:ln>
        </p:spPr>
      </p:pic>
      <p:pic>
        <p:nvPicPr>
          <p:cNvPr id="337" name="Google Shape;337;p31"/>
          <p:cNvPicPr preferRelativeResize="0"/>
          <p:nvPr/>
        </p:nvPicPr>
        <p:blipFill>
          <a:blip r:embed="rId6">
            <a:alphaModFix/>
          </a:blip>
          <a:stretch>
            <a:fillRect/>
          </a:stretch>
        </p:blipFill>
        <p:spPr>
          <a:xfrm>
            <a:off x="9389893" y="4180329"/>
            <a:ext cx="4872158" cy="4872126"/>
          </a:xfrm>
          <a:prstGeom prst="rect">
            <a:avLst/>
          </a:prstGeom>
          <a:noFill/>
          <a:ln cap="flat" cmpd="sng" w="19050">
            <a:solidFill>
              <a:srgbClr val="000000"/>
            </a:solidFill>
            <a:prstDash val="solid"/>
            <a:round/>
            <a:headEnd len="sm" w="sm" type="none"/>
            <a:tailEnd len="sm" w="sm" type="none"/>
          </a:ln>
        </p:spPr>
      </p:pic>
      <p:pic>
        <p:nvPicPr>
          <p:cNvPr id="338" name="Google Shape;338;p31"/>
          <p:cNvPicPr preferRelativeResize="0"/>
          <p:nvPr/>
        </p:nvPicPr>
        <p:blipFill rotWithShape="1">
          <a:blip r:embed="rId7">
            <a:alphaModFix/>
          </a:blip>
          <a:srcRect b="11097" l="42107" r="26284" t="25774"/>
          <a:stretch/>
        </p:blipFill>
        <p:spPr>
          <a:xfrm>
            <a:off x="14660375" y="4644325"/>
            <a:ext cx="3085000" cy="3944121"/>
          </a:xfrm>
          <a:prstGeom prst="rect">
            <a:avLst/>
          </a:prstGeom>
          <a:noFill/>
          <a:ln cap="flat" cmpd="sng" w="38100">
            <a:solidFill>
              <a:srgbClr val="000000"/>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