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Lst>
  <p:sldSz cy="7772400" cx="10058400"/>
  <p:notesSz cx="6858000" cy="9144000"/>
  <p:embeddedFontLst>
    <p:embeddedFont>
      <p:font typeface="Inter"/>
      <p:regular r:id="rId9"/>
      <p:bold r:id="rId10"/>
      <p:italic r:id="rId11"/>
      <p:boldItalic r:id="rId12"/>
    </p:embeddedFont>
    <p:embeddedFont>
      <p:font typeface="Plus Jakarta Sans Medium"/>
      <p:regular r:id="rId13"/>
      <p:bold r:id="rId14"/>
      <p:italic r:id="rId15"/>
      <p:boldItalic r:id="rId16"/>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B7325310-D997-4EB4-97CC-5DD77B604028}">
  <a:tblStyle styleId="{B7325310-D997-4EB4-97CC-5DD77B604028}"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italic.fntdata"/><Relationship Id="rId10" Type="http://schemas.openxmlformats.org/officeDocument/2006/relationships/font" Target="fonts/Inter-bold.fntdata"/><Relationship Id="rId13" Type="http://schemas.openxmlformats.org/officeDocument/2006/relationships/font" Target="fonts/PlusJakartaSansMedium-regular.fntdata"/><Relationship Id="rId12" Type="http://schemas.openxmlformats.org/officeDocument/2006/relationships/font" Target="fonts/Inter-bold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font" Target="fonts/Inter-regular.fntdata"/><Relationship Id="rId15" Type="http://schemas.openxmlformats.org/officeDocument/2006/relationships/font" Target="fonts/PlusJakartaSansMedium-italic.fntdata"/><Relationship Id="rId14" Type="http://schemas.openxmlformats.org/officeDocument/2006/relationships/font" Target="fonts/PlusJakartaSansMedium-bold.fntdata"/><Relationship Id="rId16" Type="http://schemas.openxmlformats.org/officeDocument/2006/relationships/font" Target="fonts/PlusJakartaSansMedium-bold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25e5ce66224_0_4: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25e5ce66224_0_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26aa5b2f3a9_0_173: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26aa5b2f3a9_0_17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2.png"/><Relationship Id="rId4" Type="http://schemas.openxmlformats.org/officeDocument/2006/relationships/hyperlink" Target="https://docs.google.com/presentation/d/1AG-0ZfpaLey6rJMIdwY5otFX_CnxQE04xhbEebmxtws/copy?usp=sharing" TargetMode="External"/><Relationship Id="rId5" Type="http://schemas.openxmlformats.org/officeDocument/2006/relationships/hyperlink" Target="https://docs.google.com/presentation/d/1b15QztUGefcfy4IiPALA8xkYWwSSMUO0hDARFiBrlws/copy?usp=sharing" TargetMode="External"/><Relationship Id="rId6"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2.png"/><Relationship Id="rId4" Type="http://schemas.openxmlformats.org/officeDocument/2006/relationships/hyperlink" Target="https://docs.google.com/presentation/d/11HxlYquWfJPYVHKP_Aop0fDzJZR6OK2yaent1jefGeU/copy?usp=sharing" TargetMode="External"/><Relationship Id="rId5" Type="http://schemas.openxmlformats.org/officeDocument/2006/relationships/hyperlink" Target="https://docs.google.com/presentation/d/18_BxjfeibrwplLNlxrzC-mTtU9aKyHXb-dElfSlgZnE/copy?usp=sharing" TargetMode="External"/><Relationship Id="rId6"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55" name="Google Shape;55;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a:t>
            </a:r>
            <a:r>
              <a:rPr lang="en" sz="1100">
                <a:solidFill>
                  <a:srgbClr val="666666"/>
                </a:solidFill>
                <a:latin typeface="Inter"/>
                <a:ea typeface="Inter"/>
                <a:cs typeface="Inter"/>
                <a:sym typeface="Inter"/>
              </a:rPr>
              <a:t>2025</a:t>
            </a:r>
            <a:r>
              <a:rPr lang="en" sz="1100">
                <a:solidFill>
                  <a:srgbClr val="666666"/>
                </a:solidFill>
                <a:latin typeface="Inter"/>
                <a:ea typeface="Inter"/>
                <a:cs typeface="Inter"/>
                <a:sym typeface="Inter"/>
              </a:rPr>
              <a:t>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6" name="Google Shape;56;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7" name="Google Shape;57;p13"/>
          <p:cNvGraphicFramePr/>
          <p:nvPr/>
        </p:nvGraphicFramePr>
        <p:xfrm>
          <a:off x="488388" y="697038"/>
          <a:ext cx="3000000" cy="3000000"/>
        </p:xfrm>
        <a:graphic>
          <a:graphicData uri="http://schemas.openxmlformats.org/drawingml/2006/table">
            <a:tbl>
              <a:tblPr>
                <a:noFill/>
                <a:tableStyleId>{B7325310-D997-4EB4-97CC-5DD77B604028}</a:tableStyleId>
              </a:tblPr>
              <a:tblGrid>
                <a:gridCol w="1458775"/>
                <a:gridCol w="3684800"/>
                <a:gridCol w="3910450"/>
              </a:tblGrid>
              <a:tr h="336375">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tc>
                <a:tc gridSpan="2">
                  <a:txBody>
                    <a:bodyPr/>
                    <a:lstStyle/>
                    <a:p>
                      <a:pPr indent="0" lvl="0" marL="0" rtl="0" algn="l">
                        <a:lnSpc>
                          <a:spcPct val="100000"/>
                        </a:lnSpc>
                        <a:spcBef>
                          <a:spcPts val="0"/>
                        </a:spcBef>
                        <a:spcAft>
                          <a:spcPts val="0"/>
                        </a:spcAft>
                        <a:buNone/>
                      </a:pPr>
                      <a:r>
                        <a:rPr b="1" lang="en">
                          <a:latin typeface="Inter"/>
                          <a:ea typeface="Inter"/>
                          <a:cs typeface="Inter"/>
                          <a:sym typeface="Inter"/>
                        </a:rPr>
                        <a:t>LESSON 3: </a:t>
                      </a:r>
                      <a:r>
                        <a:rPr b="1" lang="en">
                          <a:latin typeface="Inter"/>
                          <a:ea typeface="Inter"/>
                          <a:cs typeface="Inter"/>
                          <a:sym typeface="Inter"/>
                        </a:rPr>
                        <a:t>Migration</a:t>
                      </a:r>
                      <a:r>
                        <a:rPr b="1" lang="en">
                          <a:latin typeface="Inter"/>
                          <a:ea typeface="Inter"/>
                          <a:cs typeface="Inter"/>
                          <a:sym typeface="Inter"/>
                        </a:rPr>
                        <a:t> Theories</a:t>
                      </a:r>
                      <a:endParaRPr b="1">
                        <a:latin typeface="Inter"/>
                        <a:ea typeface="Inter"/>
                        <a:cs typeface="Inter"/>
                        <a:sym typeface="Inter"/>
                      </a:endParaRPr>
                    </a:p>
                  </a:txBody>
                  <a:tcPr marT="91425" marB="91425" marR="91425" marL="91425"/>
                </a:tc>
                <a:tc hMerge="1"/>
              </a:tr>
              <a:tr h="491650">
                <a:tc>
                  <a:txBody>
                    <a:bodyPr/>
                    <a:lstStyle/>
                    <a:p>
                      <a:pPr indent="0" lvl="0" marL="0" rtl="0" algn="l">
                        <a:lnSpc>
                          <a:spcPct val="100000"/>
                        </a:lnSpc>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SUPPORTING QUESTION</a:t>
                      </a:r>
                      <a:endParaRPr b="1">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How can artifacts and oral history challenge historical narratives?</a:t>
                      </a:r>
                      <a:endParaRPr sz="1200"/>
                    </a:p>
                  </a:txBody>
                  <a:tcPr marT="91425" marB="91425" marR="91425" marL="91425"/>
                </a:tc>
                <a:tc hMerge="1"/>
              </a:tr>
              <a:tr h="323425">
                <a:tc>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STANDARD(S)</a:t>
                      </a:r>
                      <a:endParaRPr b="1" sz="1300">
                        <a:solidFill>
                          <a:schemeClr val="dk1"/>
                        </a:solidFill>
                        <a:latin typeface="Inter"/>
                        <a:ea typeface="Inter"/>
                        <a:cs typeface="Inter"/>
                        <a:sym typeface="Inter"/>
                      </a:endParaRPr>
                    </a:p>
                  </a:txBody>
                  <a:tcPr marT="91425" marB="91425" marR="91425" marL="91425"/>
                </a:tc>
                <a:tc gridSpan="2">
                  <a:txBody>
                    <a:bodyPr/>
                    <a:lstStyle/>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7.1, 7.2</a:t>
                      </a:r>
                      <a:endParaRPr sz="1200">
                        <a:solidFill>
                          <a:schemeClr val="dk1"/>
                        </a:solidFill>
                        <a:latin typeface="Inter"/>
                        <a:ea typeface="Inter"/>
                        <a:cs typeface="Inter"/>
                        <a:sym typeface="Inter"/>
                      </a:endParaRPr>
                    </a:p>
                  </a:txBody>
                  <a:tcPr marT="91425" marB="91425" marR="91425" marL="91425"/>
                </a:tc>
                <a:tc hMerge="1"/>
              </a:tr>
              <a:tr h="491650">
                <a:tc>
                  <a:txBody>
                    <a:bodyPr/>
                    <a:lstStyle/>
                    <a:p>
                      <a:pPr indent="0" lvl="0" marL="0" rtl="0" algn="l">
                        <a:lnSpc>
                          <a:spcPct val="100000"/>
                        </a:lnSpc>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FOCUS SKILL(S)</a:t>
                      </a:r>
                      <a:endParaRPr b="1" sz="1300">
                        <a:solidFill>
                          <a:schemeClr val="dk1"/>
                        </a:solidFill>
                        <a:latin typeface="Inter"/>
                        <a:ea typeface="Inter"/>
                        <a:cs typeface="Inter"/>
                        <a:sym typeface="Inter"/>
                      </a:endParaRPr>
                    </a:p>
                  </a:txBody>
                  <a:tcPr marT="91425" marB="91425" marR="91425" marL="91425"/>
                </a:tc>
                <a:tc gridSpan="2">
                  <a:txBody>
                    <a:bodyPr/>
                    <a:lstStyle/>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Evaluating Evidence</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Causation</a:t>
                      </a:r>
                      <a:endParaRPr sz="1200">
                        <a:solidFill>
                          <a:schemeClr val="dk1"/>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hMerge="1"/>
              </a:tr>
              <a:tr h="465775">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DO FIRST</a:t>
                      </a:r>
                      <a:endParaRPr sz="12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Option 1- Frayer Model Vocabulary: </a:t>
                      </a:r>
                      <a:r>
                        <a:rPr lang="en" sz="1200">
                          <a:latin typeface="Inter"/>
                          <a:ea typeface="Inter"/>
                          <a:cs typeface="Inter"/>
                          <a:sym typeface="Inter"/>
                        </a:rPr>
                        <a:t>Indigenous</a:t>
                      </a:r>
                      <a:endParaRPr sz="1200">
                        <a:latin typeface="Inter"/>
                        <a:ea typeface="Inter"/>
                        <a:cs typeface="Inter"/>
                        <a:sym typeface="Inter"/>
                      </a:endParaRPr>
                    </a:p>
                    <a:p>
                      <a:pPr indent="0" lvl="0" marL="0" rtl="0" algn="l">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Option 2- </a:t>
                      </a:r>
                      <a:r>
                        <a:rPr lang="en" sz="1200">
                          <a:latin typeface="Inter"/>
                          <a:ea typeface="Inter"/>
                          <a:cs typeface="Inter"/>
                          <a:sym typeface="Inter"/>
                        </a:rPr>
                        <a:t>Notice, Wonder, Think</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9316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Select </a:t>
                      </a:r>
                      <a:r>
                        <a:rPr lang="en" sz="1200" u="sng">
                          <a:solidFill>
                            <a:schemeClr val="hlink"/>
                          </a:solidFill>
                          <a:latin typeface="Inter"/>
                          <a:ea typeface="Inter"/>
                          <a:cs typeface="Inter"/>
                          <a:sym typeface="Inter"/>
                          <a:hlinkClick r:id="rId4"/>
                        </a:rPr>
                        <a:t>“Do First”</a:t>
                      </a:r>
                      <a:r>
                        <a:rPr lang="en" sz="1200">
                          <a:solidFill>
                            <a:srgbClr val="000000"/>
                          </a:solidFill>
                          <a:latin typeface="Inter"/>
                          <a:ea typeface="Inter"/>
                          <a:cs typeface="Inter"/>
                          <a:sym typeface="Inter"/>
                        </a:rPr>
                        <a:t> option</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Play “Song of the Unit” or alternative </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students with visual, online, or print access to “Do First”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“Do First” either online or by hand.</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720250">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ACTIVITY 1 - </a:t>
                      </a:r>
                      <a:endParaRPr b="1" sz="13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LAUNCH</a:t>
                      </a:r>
                      <a:endParaRPr>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None/>
                      </a:pPr>
                      <a:r>
                        <a:rPr lang="en" sz="1200">
                          <a:solidFill>
                            <a:schemeClr val="dk1"/>
                          </a:solidFill>
                          <a:latin typeface="Inter"/>
                          <a:ea typeface="Inter"/>
                          <a:cs typeface="Inter"/>
                          <a:sym typeface="Inter"/>
                        </a:rPr>
                        <a:t>Engage in a lesson about the interpretations of historians and the tools we have to analyze sources. Using the </a:t>
                      </a:r>
                      <a:r>
                        <a:rPr lang="en" sz="1200" u="sng">
                          <a:solidFill>
                            <a:schemeClr val="hlink"/>
                          </a:solidFill>
                          <a:latin typeface="Inter"/>
                          <a:ea typeface="Inter"/>
                          <a:cs typeface="Inter"/>
                          <a:sym typeface="Inter"/>
                          <a:hlinkClick r:id="rId5"/>
                        </a:rPr>
                        <a:t>Introduction to THINKS Presentation,</a:t>
                      </a:r>
                      <a:r>
                        <a:rPr lang="en" sz="1200">
                          <a:solidFill>
                            <a:schemeClr val="dk1"/>
                          </a:solidFill>
                          <a:latin typeface="Inter"/>
                          <a:ea typeface="Inter"/>
                          <a:cs typeface="Inter"/>
                          <a:sym typeface="Inter"/>
                        </a:rPr>
                        <a:t> guide students through the </a:t>
                      </a:r>
                      <a:r>
                        <a:rPr lang="en" sz="1200">
                          <a:solidFill>
                            <a:schemeClr val="dk1"/>
                          </a:solidFill>
                          <a:latin typeface="Inter"/>
                          <a:ea typeface="Inter"/>
                          <a:cs typeface="Inter"/>
                          <a:sym typeface="Inter"/>
                        </a:rPr>
                        <a:t>acronym</a:t>
                      </a:r>
                      <a:r>
                        <a:rPr lang="en" sz="1200">
                          <a:solidFill>
                            <a:schemeClr val="dk1"/>
                          </a:solidFill>
                          <a:latin typeface="Inter"/>
                          <a:ea typeface="Inter"/>
                          <a:cs typeface="Inter"/>
                          <a:sym typeface="Inter"/>
                        </a:rPr>
                        <a:t> and describe how it helps to more accurately interpret sources.</a:t>
                      </a:r>
                      <a:endParaRPr sz="1200">
                        <a:latin typeface="Inter"/>
                        <a:ea typeface="Inter"/>
                        <a:cs typeface="Inter"/>
                        <a:sym typeface="Inter"/>
                      </a:endParaRPr>
                    </a:p>
                  </a:txBody>
                  <a:tcPr marT="91425" marB="91425" marR="91425" marL="91425">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9626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Present the Introduction to THINKS Slideshow</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Engage students in class discussion with prompts throughout the slides</a:t>
                      </a:r>
                      <a:endParaRPr sz="1200">
                        <a:latin typeface="Inter"/>
                        <a:ea typeface="Inter"/>
                        <a:cs typeface="Inter"/>
                        <a:sym typeface="Inter"/>
                      </a:endParaRPr>
                    </a:p>
                  </a:txBody>
                  <a:tcPr marT="109725" marB="109725" marR="109725" marL="1097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Engage in discussion about source analysis</a:t>
                      </a:r>
                      <a:endParaRPr sz="1200">
                        <a:solidFill>
                          <a:srgbClr val="000000"/>
                        </a:solidFill>
                        <a:latin typeface="Inter"/>
                        <a:ea typeface="Inter"/>
                        <a:cs typeface="Inter"/>
                        <a:sym typeface="Inter"/>
                      </a:endParaRPr>
                    </a:p>
                  </a:txBody>
                  <a:tcPr marT="109725" marB="109725" marR="109725" marL="1097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8" name="Google Shape;58;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rgbClr val="000000"/>
              </a:buClr>
              <a:buSzPts val="1100"/>
              <a:buFont typeface="Arial"/>
              <a:buNone/>
            </a:pPr>
            <a:r>
              <a:rPr lang="en" sz="1800">
                <a:solidFill>
                  <a:srgbClr val="000000"/>
                </a:solidFill>
                <a:latin typeface="Plus Jakarta Sans Medium"/>
                <a:ea typeface="Plus Jakarta Sans Medium"/>
                <a:cs typeface="Plus Jakarta Sans Medium"/>
                <a:sym typeface="Plus Jakarta Sans Medium"/>
              </a:rPr>
              <a:t>Introduction to American History: Daily Lesson Plan (</a:t>
            </a:r>
            <a:r>
              <a:rPr lang="en" sz="1800">
                <a:latin typeface="Plus Jakarta Sans Medium"/>
                <a:ea typeface="Plus Jakarta Sans Medium"/>
                <a:cs typeface="Plus Jakarta Sans Medium"/>
                <a:sym typeface="Plus Jakarta Sans Medium"/>
              </a:rPr>
              <a:t>6</a:t>
            </a:r>
            <a:r>
              <a:rPr lang="en" sz="1800">
                <a:solidFill>
                  <a:srgbClr val="000000"/>
                </a:solidFill>
                <a:latin typeface="Plus Jakarta Sans Medium"/>
                <a:ea typeface="Plus Jakarta Sans Medium"/>
                <a:cs typeface="Plus Jakarta Sans Medium"/>
                <a:sym typeface="Plus Jakarta Sans Medium"/>
              </a:rPr>
              <a:t>0 Minutes)</a:t>
            </a:r>
            <a:endParaRPr sz="1800">
              <a:solidFill>
                <a:srgbClr val="000000"/>
              </a:solidFill>
              <a:latin typeface="Plus Jakarta Sans Medium"/>
              <a:ea typeface="Plus Jakarta Sans Medium"/>
              <a:cs typeface="Plus Jakarta Sans Medium"/>
              <a:sym typeface="Plus Jakarta Sans Medium"/>
            </a:endParaRPr>
          </a:p>
        </p:txBody>
      </p:sp>
      <p:pic>
        <p:nvPicPr>
          <p:cNvPr id="59" name="Google Shape;59;p13"/>
          <p:cNvPicPr preferRelativeResize="0"/>
          <p:nvPr/>
        </p:nvPicPr>
        <p:blipFill>
          <a:blip r:embed="rId6">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3" name="Shape 63"/>
        <p:cNvGrpSpPr/>
        <p:nvPr/>
      </p:nvGrpSpPr>
      <p:grpSpPr>
        <a:xfrm>
          <a:off x="0" y="0"/>
          <a:ext cx="0" cy="0"/>
          <a:chOff x="0" y="0"/>
          <a:chExt cx="0" cy="0"/>
        </a:xfrm>
      </p:grpSpPr>
      <p:pic>
        <p:nvPicPr>
          <p:cNvPr id="64" name="Google Shape;64;p14"/>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65" name="Google Shape;65;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a:t>
            </a:r>
            <a:r>
              <a:rPr lang="en" sz="1100">
                <a:solidFill>
                  <a:srgbClr val="666666"/>
                </a:solidFill>
                <a:latin typeface="Inter"/>
                <a:ea typeface="Inter"/>
                <a:cs typeface="Inter"/>
                <a:sym typeface="Inter"/>
              </a:rPr>
              <a:t>2025</a:t>
            </a:r>
            <a:r>
              <a:rPr lang="en" sz="1100">
                <a:solidFill>
                  <a:srgbClr val="666666"/>
                </a:solidFill>
                <a:latin typeface="Inter"/>
                <a:ea typeface="Inter"/>
                <a:cs typeface="Inter"/>
                <a:sym typeface="Inter"/>
              </a:rPr>
              <a:t>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6" name="Google Shape;66;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7" name="Google Shape;67;p14"/>
          <p:cNvGraphicFramePr/>
          <p:nvPr/>
        </p:nvGraphicFramePr>
        <p:xfrm>
          <a:off x="488388" y="709563"/>
          <a:ext cx="3000000" cy="3000000"/>
        </p:xfrm>
        <a:graphic>
          <a:graphicData uri="http://schemas.openxmlformats.org/drawingml/2006/table">
            <a:tbl>
              <a:tblPr>
                <a:noFill/>
                <a:tableStyleId>{B7325310-D997-4EB4-97CC-5DD77B604028}</a:tableStyleId>
              </a:tblPr>
              <a:tblGrid>
                <a:gridCol w="1458775"/>
                <a:gridCol w="3684800"/>
                <a:gridCol w="3910450"/>
              </a:tblGrid>
              <a:tr h="367025">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b="1" lang="en">
                          <a:solidFill>
                            <a:schemeClr val="dk1"/>
                          </a:solidFill>
                          <a:latin typeface="Inter"/>
                          <a:ea typeface="Inter"/>
                          <a:cs typeface="Inter"/>
                          <a:sym typeface="Inter"/>
                        </a:rPr>
                        <a:t>LESSON 3: Migration Theories - Continued</a:t>
                      </a:r>
                      <a:endParaRPr>
                        <a:latin typeface="Inter"/>
                        <a:ea typeface="Inter"/>
                        <a:cs typeface="Inter"/>
                        <a:sym typeface="Inter"/>
                      </a:endParaRPr>
                    </a:p>
                  </a:txBody>
                  <a:tcPr marT="91425" marB="91425" marR="91425" marL="91425"/>
                </a:tc>
                <a:tc hMerge="1"/>
              </a:tr>
              <a:tr h="677600">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ACTIVITY 2-</a:t>
                      </a:r>
                      <a:endParaRPr b="1" sz="13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PRACTICE</a:t>
                      </a:r>
                      <a:endParaRPr>
                        <a:solidFill>
                          <a:schemeClr val="dk1"/>
                        </a:solidFill>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None/>
                      </a:pPr>
                      <a:r>
                        <a:rPr lang="en" sz="1200">
                          <a:solidFill>
                            <a:schemeClr val="dk1"/>
                          </a:solidFill>
                          <a:latin typeface="Inter"/>
                          <a:ea typeface="Inter"/>
                          <a:cs typeface="Inter"/>
                          <a:sym typeface="Inter"/>
                        </a:rPr>
                        <a:t>With a </a:t>
                      </a:r>
                      <a:r>
                        <a:rPr lang="en" sz="1200">
                          <a:solidFill>
                            <a:schemeClr val="dk1"/>
                          </a:solidFill>
                          <a:latin typeface="Inter"/>
                          <a:ea typeface="Inter"/>
                          <a:cs typeface="Inter"/>
                          <a:sym typeface="Inter"/>
                        </a:rPr>
                        <a:t>secondary</a:t>
                      </a:r>
                      <a:r>
                        <a:rPr lang="en" sz="1200">
                          <a:solidFill>
                            <a:schemeClr val="dk1"/>
                          </a:solidFill>
                          <a:latin typeface="Inter"/>
                          <a:ea typeface="Inter"/>
                          <a:cs typeface="Inter"/>
                          <a:sym typeface="Inter"/>
                        </a:rPr>
                        <a:t> source on </a:t>
                      </a:r>
                      <a:r>
                        <a:rPr lang="en" sz="1200" u="sng">
                          <a:solidFill>
                            <a:schemeClr val="hlink"/>
                          </a:solidFill>
                          <a:latin typeface="Inter"/>
                          <a:ea typeface="Inter"/>
                          <a:cs typeface="Inter"/>
                          <a:sym typeface="Inter"/>
                          <a:hlinkClick r:id="rId4"/>
                        </a:rPr>
                        <a:t>“The First Americans”</a:t>
                      </a:r>
                      <a:r>
                        <a:rPr lang="en" sz="1200">
                          <a:solidFill>
                            <a:schemeClr val="dk1"/>
                          </a:solidFill>
                          <a:latin typeface="Inter"/>
                          <a:ea typeface="Inter"/>
                          <a:cs typeface="Inter"/>
                          <a:sym typeface="Inter"/>
                        </a:rPr>
                        <a:t> students will practice studying the history of the past with the THINKS Document Analysis worksheet. Guide students through the process collectively using the directions provided in the Introduction to THINKS presentation.</a:t>
                      </a:r>
                      <a:endParaRPr sz="1200">
                        <a:solidFill>
                          <a:schemeClr val="dk1"/>
                        </a:solidFill>
                        <a:latin typeface="Inter"/>
                        <a:ea typeface="Inter"/>
                        <a:cs typeface="Inter"/>
                        <a:sym typeface="Inter"/>
                      </a:endParaRPr>
                    </a:p>
                  </a:txBody>
                  <a:tcPr marT="91425" marB="91425" marR="91425" marL="91425"/>
                </a:tc>
                <a:tc hMerge="1"/>
              </a:tr>
              <a:tr h="982500">
                <a:tc vMerge="1"/>
                <a:tc>
                  <a:txBody>
                    <a:bodyPr/>
                    <a:lstStyle/>
                    <a:p>
                      <a:pPr indent="0" lvl="0" marL="0" rtl="0" algn="ctr">
                        <a:lnSpc>
                          <a:spcPct val="100000"/>
                        </a:lnSpc>
                        <a:spcBef>
                          <a:spcPts val="0"/>
                        </a:spcBef>
                        <a:spcAft>
                          <a:spcPts val="0"/>
                        </a:spcAft>
                        <a:buNone/>
                      </a:pPr>
                      <a:r>
                        <a:rPr lang="en" sz="1200">
                          <a:solidFill>
                            <a:schemeClr val="dk1"/>
                          </a:solidFill>
                          <a:latin typeface="Inter"/>
                          <a:ea typeface="Inter"/>
                          <a:cs typeface="Inter"/>
                          <a:sym typeface="Inter"/>
                        </a:rPr>
                        <a:t>TEACHER ACTIONS</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Hand out “The First Americans”</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Provide student support through guided questions and reading the source aloud</a:t>
                      </a:r>
                      <a:endParaRPr sz="1200">
                        <a:solidFill>
                          <a:schemeClr val="dk1"/>
                        </a:solidFill>
                        <a:latin typeface="Inter"/>
                        <a:ea typeface="Inter"/>
                        <a:cs typeface="Inter"/>
                        <a:sym typeface="Inter"/>
                      </a:endParaRPr>
                    </a:p>
                  </a:txBody>
                  <a:tcPr marT="91425" marB="91425" marR="91425" marL="91425"/>
                </a:tc>
                <a:tc>
                  <a:txBody>
                    <a:bodyPr/>
                    <a:lstStyle/>
                    <a:p>
                      <a:pPr indent="0" lvl="0" marL="0" rtl="0" algn="ctr">
                        <a:lnSpc>
                          <a:spcPct val="100000"/>
                        </a:lnSpc>
                        <a:spcBef>
                          <a:spcPts val="0"/>
                        </a:spcBef>
                        <a:spcAft>
                          <a:spcPts val="0"/>
                        </a:spcAft>
                        <a:buNone/>
                      </a:pPr>
                      <a:r>
                        <a:rPr lang="en" sz="1200">
                          <a:solidFill>
                            <a:schemeClr val="dk1"/>
                          </a:solidFill>
                          <a:latin typeface="Inter"/>
                          <a:ea typeface="Inter"/>
                          <a:cs typeface="Inter"/>
                          <a:sym typeface="Inter"/>
                        </a:rPr>
                        <a:t>STUDENT ACTIONS</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Read “The First Americans”</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Ask clarifying questions if needed</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Answer questions on THINKS worksheet</a:t>
                      </a:r>
                      <a:endParaRPr sz="1200">
                        <a:solidFill>
                          <a:schemeClr val="dk1"/>
                        </a:solidFill>
                        <a:latin typeface="Inter"/>
                        <a:ea typeface="Inter"/>
                        <a:cs typeface="Inter"/>
                        <a:sym typeface="Inter"/>
                      </a:endParaRPr>
                    </a:p>
                  </a:txBody>
                  <a:tcPr marT="91425" marB="91425" marR="91425" marL="91425"/>
                </a:tc>
              </a:tr>
              <a:tr h="677600">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ACTIVITY 3-</a:t>
                      </a:r>
                      <a:endParaRPr b="1" sz="1300">
                        <a:solidFill>
                          <a:schemeClr val="dk1"/>
                        </a:solidFill>
                        <a:latin typeface="Inter"/>
                        <a:ea typeface="Inter"/>
                        <a:cs typeface="Inter"/>
                        <a:sym typeface="Inter"/>
                      </a:endParaRPr>
                    </a:p>
                    <a:p>
                      <a:pPr indent="0" lvl="0" marL="0" rtl="0" algn="l">
                        <a:spcBef>
                          <a:spcPts val="0"/>
                        </a:spcBef>
                        <a:spcAft>
                          <a:spcPts val="0"/>
                        </a:spcAft>
                        <a:buNone/>
                      </a:pPr>
                      <a:r>
                        <a:rPr b="1" lang="en" sz="1300">
                          <a:solidFill>
                            <a:schemeClr val="dk1"/>
                          </a:solidFill>
                          <a:latin typeface="Inter"/>
                          <a:ea typeface="Inter"/>
                          <a:cs typeface="Inter"/>
                          <a:sym typeface="Inter"/>
                        </a:rPr>
                        <a:t>EXHIBIT</a:t>
                      </a:r>
                      <a:endParaRPr b="1" sz="1300">
                        <a:solidFill>
                          <a:schemeClr val="dk1"/>
                        </a:solidFill>
                        <a:latin typeface="Inter"/>
                        <a:ea typeface="Inter"/>
                        <a:cs typeface="Inter"/>
                        <a:sym typeface="Inter"/>
                      </a:endParaRPr>
                    </a:p>
                  </a:txBody>
                  <a:tcPr marT="91425" marB="91425" marR="91425" marL="91425"/>
                </a:tc>
                <a:tc gridSpan="2">
                  <a:txBody>
                    <a:bodyPr/>
                    <a:lstStyle/>
                    <a:p>
                      <a:pPr indent="0" lvl="0" marL="0" rtl="0" algn="l">
                        <a:lnSpc>
                          <a:spcPct val="100000"/>
                        </a:lnSpc>
                        <a:spcBef>
                          <a:spcPts val="0"/>
                        </a:spcBef>
                        <a:spcAft>
                          <a:spcPts val="0"/>
                        </a:spcAft>
                        <a:buNone/>
                      </a:pPr>
                      <a:r>
                        <a:rPr lang="en" sz="1200">
                          <a:latin typeface="Inter"/>
                          <a:ea typeface="Inter"/>
                          <a:cs typeface="Inter"/>
                          <a:sym typeface="Inter"/>
                        </a:rPr>
                        <a:t>Continuing through the Introduction to THINKS Presentation, remind students about the “Claims Testing” activity from a prior lesson. Have students complete the Claims Testing page of their “First Americans” worksheet to evaluate the reading.</a:t>
                      </a:r>
                      <a:endParaRPr sz="1200">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hMerge="1"/>
              </a:tr>
              <a:tr h="1185850">
                <a:tc vMerge="1"/>
                <a:tc>
                  <a:txBody>
                    <a:bodyPr/>
                    <a:lstStyle/>
                    <a:p>
                      <a:pPr indent="0" lvl="0" marL="0" rtl="0" algn="ctr">
                        <a:lnSpc>
                          <a:spcPct val="100000"/>
                        </a:lnSpc>
                        <a:spcBef>
                          <a:spcPts val="0"/>
                        </a:spcBef>
                        <a:spcAft>
                          <a:spcPts val="0"/>
                        </a:spcAft>
                        <a:buNone/>
                      </a:pPr>
                      <a:r>
                        <a:rPr lang="en" sz="1200">
                          <a:solidFill>
                            <a:schemeClr val="dk1"/>
                          </a:solidFill>
                          <a:latin typeface="Inter"/>
                          <a:ea typeface="Inter"/>
                          <a:cs typeface="Inter"/>
                          <a:sym typeface="Inter"/>
                        </a:rPr>
                        <a:t>TEACHER ACTIONS</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Review “Claims Testers”</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Complete practice example as a class.</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Direct students to find additional claims, supporting statements, and determine the claims tester used.</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chemeClr val="dk1"/>
                          </a:solidFill>
                          <a:latin typeface="Inter"/>
                          <a:ea typeface="Inter"/>
                          <a:cs typeface="Inter"/>
                          <a:sym typeface="Inter"/>
                        </a:rPr>
                        <a:t>STUDENT ACTIONS</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Engage in practice Claims Testing as a class</a:t>
                      </a:r>
                      <a:endParaRPr sz="1200">
                        <a:solidFill>
                          <a:schemeClr val="dk1"/>
                        </a:solidFill>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Complete final page of “The First Americans” by finding claims and supporting statements, and then determining the claims tester used.</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847000">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CONCLUSION</a:t>
                      </a:r>
                      <a:endParaRPr>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reflect on their learning from the prior topic using the </a:t>
                      </a:r>
                      <a:r>
                        <a:rPr lang="en" sz="1200" u="sng">
                          <a:solidFill>
                            <a:schemeClr val="hlink"/>
                          </a:solidFill>
                          <a:latin typeface="Inter"/>
                          <a:ea typeface="Inter"/>
                          <a:cs typeface="Inter"/>
                          <a:sym typeface="Inter"/>
                          <a:hlinkClick r:id="rId5"/>
                        </a:rPr>
                        <a:t>Unit 1 Inquiry Journal</a:t>
                      </a:r>
                      <a:r>
                        <a:rPr lang="en" sz="1200">
                          <a:solidFill>
                            <a:schemeClr val="dk1"/>
                          </a:solidFill>
                          <a:latin typeface="Inter"/>
                          <a:ea typeface="Inter"/>
                          <a:cs typeface="Inter"/>
                          <a:sym typeface="Inter"/>
                        </a:rPr>
                        <a:t>. Students will use page 2 to answer the Compelling Question for Topic 1. Consider allowing students to use their notes and/or work with a partner.</a:t>
                      </a:r>
                      <a:endParaRPr sz="1200">
                        <a:solidFill>
                          <a:schemeClr val="dk1"/>
                        </a:solidFill>
                        <a:latin typeface="Inter"/>
                        <a:ea typeface="Inter"/>
                        <a:cs typeface="Inter"/>
                        <a:sym typeface="Inter"/>
                      </a:endParaRPr>
                    </a:p>
                  </a:txBody>
                  <a:tcPr marT="91425" marB="91425" marR="91425" marL="91425">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096650">
                <a:tc vMerge="1"/>
                <a:tc>
                  <a:txBody>
                    <a:bodyPr/>
                    <a:lstStyle/>
                    <a:p>
                      <a:pPr indent="0" lvl="0" marL="0" rtl="0" algn="ctr">
                        <a:lnSpc>
                          <a:spcPct val="100000"/>
                        </a:lnSpc>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Determine and explain expectations (individual/partner; resources)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access to Unit 1 Inquiry Journal</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Support students with expectations for CER paragraph (template included in Journal)</a:t>
                      </a:r>
                      <a:endParaRPr sz="1200">
                        <a:latin typeface="Inter"/>
                        <a:ea typeface="Inter"/>
                        <a:cs typeface="Inter"/>
                        <a:sym typeface="Inter"/>
                      </a:endParaRPr>
                    </a:p>
                  </a:txBody>
                  <a:tcPr marT="109725" marB="109725" marR="109725" marL="1097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Write a CER paragraph for Topic 1 Compelling Question</a:t>
                      </a:r>
                      <a:endParaRPr sz="1200">
                        <a:solidFill>
                          <a:srgbClr val="000000"/>
                        </a:solidFill>
                        <a:latin typeface="Inter"/>
                        <a:ea typeface="Inter"/>
                        <a:cs typeface="Inter"/>
                        <a:sym typeface="Inter"/>
                      </a:endParaRPr>
                    </a:p>
                  </a:txBody>
                  <a:tcPr marT="109725" marB="109725" marR="109725" marL="1097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68" name="Google Shape;68;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rgbClr val="000000"/>
              </a:buClr>
              <a:buSzPts val="1100"/>
              <a:buFont typeface="Arial"/>
              <a:buNone/>
            </a:pPr>
            <a:r>
              <a:rPr lang="en" sz="1800">
                <a:solidFill>
                  <a:srgbClr val="000000"/>
                </a:solidFill>
                <a:latin typeface="Plus Jakarta Sans Medium"/>
                <a:ea typeface="Plus Jakarta Sans Medium"/>
                <a:cs typeface="Plus Jakarta Sans Medium"/>
                <a:sym typeface="Plus Jakarta Sans Medium"/>
              </a:rPr>
              <a:t>Introduction to American History: Daily Lesson Plan (</a:t>
            </a:r>
            <a:r>
              <a:rPr lang="en" sz="1800">
                <a:latin typeface="Plus Jakarta Sans Medium"/>
                <a:ea typeface="Plus Jakarta Sans Medium"/>
                <a:cs typeface="Plus Jakarta Sans Medium"/>
                <a:sym typeface="Plus Jakarta Sans Medium"/>
              </a:rPr>
              <a:t>6</a:t>
            </a:r>
            <a:r>
              <a:rPr lang="en" sz="1800">
                <a:solidFill>
                  <a:srgbClr val="000000"/>
                </a:solidFill>
                <a:latin typeface="Plus Jakarta Sans Medium"/>
                <a:ea typeface="Plus Jakarta Sans Medium"/>
                <a:cs typeface="Plus Jakarta Sans Medium"/>
                <a:sym typeface="Plus Jakarta Sans Medium"/>
              </a:rPr>
              <a:t>0 Minutes)</a:t>
            </a:r>
            <a:endParaRPr sz="1800">
              <a:solidFill>
                <a:srgbClr val="000000"/>
              </a:solidFill>
              <a:latin typeface="Plus Jakarta Sans Medium"/>
              <a:ea typeface="Plus Jakarta Sans Medium"/>
              <a:cs typeface="Plus Jakarta Sans Medium"/>
              <a:sym typeface="Plus Jakarta Sans Medium"/>
            </a:endParaRPr>
          </a:p>
        </p:txBody>
      </p:sp>
      <p:pic>
        <p:nvPicPr>
          <p:cNvPr id="69" name="Google Shape;69;p14"/>
          <p:cNvPicPr preferRelativeResize="0"/>
          <p:nvPr/>
        </p:nvPicPr>
        <p:blipFill>
          <a:blip r:embed="rId6">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