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Lst>
  <p:sldSz cy="10058400" cx="7772400"/>
  <p:notesSz cx="6858000" cy="9144000"/>
  <p:embeddedFontLst>
    <p:embeddedFont>
      <p:font typeface="Halant"/>
      <p:regular r:id="rId9"/>
      <p:bold r:id="rId10"/>
    </p:embeddedFont>
    <p:embeddedFont>
      <p:font typeface="Inter"/>
      <p:regular r:id="rId11"/>
      <p:bold r:id="rId12"/>
      <p:italic r:id="rId13"/>
      <p:boldItalic r:id="rId14"/>
    </p:embeddedFont>
    <p:embeddedFont>
      <p:font typeface="Plus Jakarta Sans Medium"/>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A4A3A4"/>
          </p15:clr>
        </p15:guide>
        <p15:guide id="2" pos="244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57CE4E8A-A5A2-4D94-848C-5C686A2015AB}">
  <a:tblStyle styleId="{57CE4E8A-A5A2-4D94-848C-5C686A2015AB}"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font" Target="fonts/Halant-bold.fntdata"/><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font" Target="fonts/Halant-regular.fntdata"/><Relationship Id="rId15" Type="http://schemas.openxmlformats.org/officeDocument/2006/relationships/font" Target="fonts/PlusJakartaSansMedium-regular.fntdata"/><Relationship Id="rId14" Type="http://schemas.openxmlformats.org/officeDocument/2006/relationships/font" Target="fonts/Inter-boldItalic.fntdata"/><Relationship Id="rId17" Type="http://schemas.openxmlformats.org/officeDocument/2006/relationships/font" Target="fonts/PlusJakartaSansMedium-italic.fntdata"/><Relationship Id="rId16" Type="http://schemas.openxmlformats.org/officeDocument/2006/relationships/font" Target="fonts/PlusJakartaSansMedium-bold.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18" Type="http://schemas.openxmlformats.org/officeDocument/2006/relationships/font" Target="fonts/PlusJakartaSansMedium-boldItalic.fntdata"/><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2ed17ede754_0_39: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2ed17ede754_0_3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2816a7cedb4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66" name="Google Shape;66;g2816a7cedb4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7999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199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7201589" y="9119180"/>
            <a:ext cx="466200" cy="7698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3.png"/><Relationship Id="rId4" Type="http://schemas.openxmlformats.org/officeDocument/2006/relationships/image" Target="../media/image2.png"/><Relationship Id="rId5"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3.png"/><Relationship Id="rId4" Type="http://schemas.openxmlformats.org/officeDocument/2006/relationships/image" Target="../media/image2.png"/><Relationship Id="rId5"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694375" y="1636872"/>
            <a:ext cx="1183725" cy="1183725"/>
          </a:xfrm>
          <a:prstGeom prst="rect">
            <a:avLst/>
          </a:prstGeom>
          <a:noFill/>
          <a:ln>
            <a:noFill/>
          </a:ln>
        </p:spPr>
      </p:pic>
      <p:pic>
        <p:nvPicPr>
          <p:cNvPr id="55" name="Google Shape;55;p13"/>
          <p:cNvPicPr preferRelativeResize="0"/>
          <p:nvPr/>
        </p:nvPicPr>
        <p:blipFill>
          <a:blip r:embed="rId4">
            <a:alphaModFix/>
          </a:blip>
          <a:stretch>
            <a:fillRect/>
          </a:stretch>
        </p:blipFill>
        <p:spPr>
          <a:xfrm>
            <a:off x="381544" y="9348271"/>
            <a:ext cx="431174" cy="431174"/>
          </a:xfrm>
          <a:prstGeom prst="rect">
            <a:avLst/>
          </a:prstGeom>
          <a:noFill/>
          <a:ln>
            <a:noFill/>
          </a:ln>
        </p:spPr>
      </p:pic>
      <p:sp>
        <p:nvSpPr>
          <p:cNvPr id="56" name="Google Shape;56;p13"/>
          <p:cNvSpPr txBox="1"/>
          <p:nvPr/>
        </p:nvSpPr>
        <p:spPr>
          <a:xfrm>
            <a:off x="0" y="0"/>
            <a:ext cx="7772400" cy="16506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t/>
            </a:r>
            <a:endParaRPr sz="1700">
              <a:solidFill>
                <a:srgbClr val="000000"/>
              </a:solidFill>
              <a:latin typeface="Halant"/>
              <a:ea typeface="Halant"/>
              <a:cs typeface="Halant"/>
              <a:sym typeface="Halant"/>
            </a:endParaRPr>
          </a:p>
          <a:p>
            <a:pPr indent="0" lvl="0" marL="0" rtl="0" algn="ctr">
              <a:spcBef>
                <a:spcPts val="0"/>
              </a:spcBef>
              <a:spcAft>
                <a:spcPts val="0"/>
              </a:spcAft>
              <a:buNone/>
            </a:pPr>
            <a:r>
              <a:rPr lang="en" sz="1700">
                <a:latin typeface="Halant"/>
                <a:ea typeface="Halant"/>
                <a:cs typeface="Halant"/>
                <a:sym typeface="Halant"/>
              </a:rPr>
              <a:t>Evaluating Evidence</a:t>
            </a:r>
            <a:endParaRPr sz="1700">
              <a:solidFill>
                <a:srgbClr val="000000"/>
              </a:solidFill>
              <a:latin typeface="Halant"/>
              <a:ea typeface="Halant"/>
              <a:cs typeface="Halant"/>
              <a:sym typeface="Halant"/>
            </a:endParaRPr>
          </a:p>
          <a:p>
            <a:pPr indent="0" lvl="0" marL="0" rtl="0" algn="ctr">
              <a:spcBef>
                <a:spcPts val="0"/>
              </a:spcBef>
              <a:spcAft>
                <a:spcPts val="0"/>
              </a:spcAft>
              <a:buNone/>
            </a:pPr>
            <a:r>
              <a:rPr lang="en" sz="2500">
                <a:latin typeface="Plus Jakarta Sans Medium"/>
                <a:ea typeface="Plus Jakarta Sans Medium"/>
                <a:cs typeface="Plus Jakarta Sans Medium"/>
                <a:sym typeface="Plus Jakarta Sans Medium"/>
              </a:rPr>
              <a:t>Indigenous Creation Stories: Group Worksheet</a:t>
            </a:r>
            <a:endParaRPr sz="1500">
              <a:solidFill>
                <a:srgbClr val="000000"/>
              </a:solidFill>
              <a:latin typeface="Plus Jakarta Sans Medium"/>
              <a:ea typeface="Plus Jakarta Sans Medium"/>
              <a:cs typeface="Plus Jakarta Sans Medium"/>
              <a:sym typeface="Plus Jakarta Sans Medium"/>
            </a:endParaRPr>
          </a:p>
        </p:txBody>
      </p:sp>
      <p:pic>
        <p:nvPicPr>
          <p:cNvPr id="57" name="Google Shape;57;p13"/>
          <p:cNvPicPr preferRelativeResize="0"/>
          <p:nvPr/>
        </p:nvPicPr>
        <p:blipFill>
          <a:blip r:embed="rId5">
            <a:alphaModFix/>
          </a:blip>
          <a:stretch>
            <a:fillRect/>
          </a:stretch>
        </p:blipFill>
        <p:spPr>
          <a:xfrm>
            <a:off x="216272" y="230997"/>
            <a:ext cx="1056536" cy="438114"/>
          </a:xfrm>
          <a:prstGeom prst="rect">
            <a:avLst/>
          </a:prstGeom>
          <a:noFill/>
          <a:ln>
            <a:noFill/>
          </a:ln>
        </p:spPr>
      </p:pic>
      <p:sp>
        <p:nvSpPr>
          <p:cNvPr id="58" name="Google Shape;58;p13"/>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a:t>
            </a:r>
            <a:r>
              <a:rPr lang="en" sz="1100">
                <a:solidFill>
                  <a:srgbClr val="666666"/>
                </a:solidFill>
                <a:latin typeface="Inter"/>
                <a:ea typeface="Inter"/>
                <a:cs typeface="Inter"/>
                <a:sym typeface="Inter"/>
              </a:rPr>
              <a:t>2025</a:t>
            </a:r>
            <a:r>
              <a:rPr lang="en" sz="1100">
                <a:solidFill>
                  <a:srgbClr val="666666"/>
                </a:solidFill>
                <a:latin typeface="Inter"/>
                <a:ea typeface="Inter"/>
                <a:cs typeface="Inter"/>
                <a:sym typeface="Inter"/>
              </a:rPr>
              <a:t>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9" name="Google Shape;59;p13"/>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sp>
        <p:nvSpPr>
          <p:cNvPr id="60" name="Google Shape;60;p13"/>
          <p:cNvSpPr txBox="1"/>
          <p:nvPr/>
        </p:nvSpPr>
        <p:spPr>
          <a:xfrm>
            <a:off x="1878100" y="1801384"/>
            <a:ext cx="5439000" cy="854700"/>
          </a:xfrm>
          <a:prstGeom prst="rect">
            <a:avLst/>
          </a:prstGeom>
          <a:noFill/>
          <a:ln>
            <a:noFill/>
          </a:ln>
        </p:spPr>
        <p:txBody>
          <a:bodyPr anchorCtr="0" anchor="t" bIns="116050" lIns="116050" spcFirstLastPara="1" rIns="116050" wrap="square" tIns="116050">
            <a:noAutofit/>
          </a:bodyPr>
          <a:lstStyle/>
          <a:p>
            <a:pPr indent="0" lvl="0" marL="0" rtl="0" algn="l">
              <a:spcBef>
                <a:spcPts val="0"/>
              </a:spcBef>
              <a:spcAft>
                <a:spcPts val="0"/>
              </a:spcAft>
              <a:buNone/>
            </a:pPr>
            <a:r>
              <a:rPr b="1" lang="en" sz="1300">
                <a:latin typeface="Halant"/>
                <a:ea typeface="Halant"/>
                <a:cs typeface="Halant"/>
                <a:sym typeface="Halant"/>
              </a:rPr>
              <a:t>Evaluating Evidence</a:t>
            </a:r>
            <a:endParaRPr b="1" sz="1300">
              <a:latin typeface="Halant"/>
              <a:ea typeface="Halant"/>
              <a:cs typeface="Halant"/>
              <a:sym typeface="Halant"/>
            </a:endParaRPr>
          </a:p>
          <a:p>
            <a:pPr indent="0" lvl="0" marL="0" rtl="0" algn="l">
              <a:spcBef>
                <a:spcPts val="0"/>
              </a:spcBef>
              <a:spcAft>
                <a:spcPts val="0"/>
              </a:spcAft>
              <a:buNone/>
            </a:pPr>
            <a:r>
              <a:t/>
            </a:r>
            <a:endParaRPr b="1" sz="1000">
              <a:latin typeface="Halant"/>
              <a:ea typeface="Halant"/>
              <a:cs typeface="Halant"/>
              <a:sym typeface="Halant"/>
            </a:endParaRPr>
          </a:p>
          <a:p>
            <a:pPr indent="0" lvl="0" marL="0" rtl="0" algn="l">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Thinking historically means identifying the evidence related to a claim, assessing its validity, and corroborating it by comparing multiple sources' interpretations of events, developments, or processes.</a:t>
            </a:r>
            <a:endParaRPr sz="1100">
              <a:latin typeface="Inter"/>
              <a:ea typeface="Inter"/>
              <a:cs typeface="Inter"/>
              <a:sym typeface="Inter"/>
            </a:endParaRPr>
          </a:p>
        </p:txBody>
      </p:sp>
      <p:sp>
        <p:nvSpPr>
          <p:cNvPr id="61" name="Google Shape;61;p13"/>
          <p:cNvSpPr txBox="1"/>
          <p:nvPr/>
        </p:nvSpPr>
        <p:spPr>
          <a:xfrm>
            <a:off x="511925" y="2809875"/>
            <a:ext cx="6861900" cy="9852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300">
                <a:solidFill>
                  <a:schemeClr val="dk1"/>
                </a:solidFill>
                <a:latin typeface="Halant"/>
                <a:ea typeface="Halant"/>
                <a:cs typeface="Halant"/>
                <a:sym typeface="Halant"/>
              </a:rPr>
              <a:t>Directions</a:t>
            </a:r>
            <a:r>
              <a:rPr b="1" lang="en" sz="1300">
                <a:solidFill>
                  <a:schemeClr val="dk1"/>
                </a:solidFill>
                <a:latin typeface="Halant"/>
                <a:ea typeface="Halant"/>
                <a:cs typeface="Halant"/>
                <a:sym typeface="Halant"/>
              </a:rPr>
              <a:t>: </a:t>
            </a:r>
            <a:r>
              <a:rPr lang="en" sz="1300">
                <a:solidFill>
                  <a:schemeClr val="dk1"/>
                </a:solidFill>
                <a:latin typeface="Halant"/>
                <a:ea typeface="Halant"/>
                <a:cs typeface="Halant"/>
                <a:sym typeface="Halant"/>
              </a:rPr>
              <a:t>As you move through the inside/outside circle, take notes about each of the Indigenous Creation stories. Include details such as the topic, themes, and events. When completed, compare one story with your own. Provide an explanation for how they are similar and different.</a:t>
            </a:r>
            <a:endParaRPr>
              <a:latin typeface="Halant"/>
              <a:ea typeface="Halant"/>
              <a:cs typeface="Halant"/>
              <a:sym typeface="Halant"/>
            </a:endParaRPr>
          </a:p>
        </p:txBody>
      </p:sp>
      <p:graphicFrame>
        <p:nvGraphicFramePr>
          <p:cNvPr id="62" name="Google Shape;62;p13"/>
          <p:cNvGraphicFramePr/>
          <p:nvPr/>
        </p:nvGraphicFramePr>
        <p:xfrm>
          <a:off x="511913" y="3872675"/>
          <a:ext cx="3000000" cy="3000000"/>
        </p:xfrm>
        <a:graphic>
          <a:graphicData uri="http://schemas.openxmlformats.org/drawingml/2006/table">
            <a:tbl>
              <a:tblPr>
                <a:noFill/>
                <a:tableStyleId>{57CE4E8A-A5A2-4D94-848C-5C686A2015AB}</a:tableStyleId>
              </a:tblPr>
              <a:tblGrid>
                <a:gridCol w="1361025"/>
                <a:gridCol w="1361025"/>
                <a:gridCol w="1361025"/>
                <a:gridCol w="1361025"/>
                <a:gridCol w="1361025"/>
              </a:tblGrid>
              <a:tr h="381000">
                <a:tc>
                  <a:txBody>
                    <a:bodyPr/>
                    <a:lstStyle/>
                    <a:p>
                      <a:pPr indent="0" lvl="0" marL="0" rtl="0" algn="ctr">
                        <a:spcBef>
                          <a:spcPts val="0"/>
                        </a:spcBef>
                        <a:spcAft>
                          <a:spcPts val="0"/>
                        </a:spcAft>
                        <a:buNone/>
                      </a:pPr>
                      <a:r>
                        <a:rPr lang="en" sz="1200">
                          <a:latin typeface="Inter"/>
                          <a:ea typeface="Inter"/>
                          <a:cs typeface="Inter"/>
                          <a:sym typeface="Inter"/>
                        </a:rPr>
                        <a:t>Osage</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Yuchi</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Caddo</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Natchez</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Tunica</a:t>
                      </a:r>
                      <a:endParaRPr sz="1200">
                        <a:latin typeface="Inter"/>
                        <a:ea typeface="Inter"/>
                        <a:cs typeface="Inter"/>
                        <a:sym typeface="Inter"/>
                      </a:endParaRPr>
                    </a:p>
                  </a:txBody>
                  <a:tcPr marT="91425" marB="91425" marR="91425" marL="91425">
                    <a:solidFill>
                      <a:srgbClr val="B7B7B7"/>
                    </a:solidFill>
                  </a:tcPr>
                </a:tc>
              </a:tr>
              <a:tr h="381000">
                <a:tc>
                  <a:txBody>
                    <a:bodyPr/>
                    <a:lstStyle/>
                    <a:p>
                      <a:pPr indent="0" lvl="0" marL="0" rtl="0" algn="ctr">
                        <a:spcBef>
                          <a:spcPts val="0"/>
                        </a:spcBef>
                        <a:spcAft>
                          <a:spcPts val="0"/>
                        </a:spcAft>
                        <a:buNone/>
                      </a:pPr>
                      <a:r>
                        <a:t/>
                      </a:r>
                      <a:endParaRPr sz="1200">
                        <a:latin typeface="Inter"/>
                        <a:ea typeface="Inter"/>
                        <a:cs typeface="Inter"/>
                        <a:sym typeface="Inter"/>
                      </a:endParaRPr>
                    </a:p>
                    <a:p>
                      <a:pPr indent="0" lvl="0" marL="0" rtl="0" algn="ctr">
                        <a:spcBef>
                          <a:spcPts val="0"/>
                        </a:spcBef>
                        <a:spcAft>
                          <a:spcPts val="0"/>
                        </a:spcAft>
                        <a:buNone/>
                      </a:pPr>
                      <a:r>
                        <a:t/>
                      </a:r>
                      <a:endParaRPr sz="1200">
                        <a:latin typeface="Inter"/>
                        <a:ea typeface="Inter"/>
                        <a:cs typeface="Inter"/>
                        <a:sym typeface="Inter"/>
                      </a:endParaRPr>
                    </a:p>
                    <a:p>
                      <a:pPr indent="0" lvl="0" marL="0" rtl="0" algn="ctr">
                        <a:spcBef>
                          <a:spcPts val="0"/>
                        </a:spcBef>
                        <a:spcAft>
                          <a:spcPts val="0"/>
                        </a:spcAft>
                        <a:buNone/>
                      </a:pPr>
                      <a:r>
                        <a:t/>
                      </a:r>
                      <a:endParaRPr sz="1200">
                        <a:latin typeface="Inter"/>
                        <a:ea typeface="Inter"/>
                        <a:cs typeface="Inter"/>
                        <a:sym typeface="Inter"/>
                      </a:endParaRPr>
                    </a:p>
                    <a:p>
                      <a:pPr indent="0" lvl="0" marL="0" rtl="0" algn="ctr">
                        <a:spcBef>
                          <a:spcPts val="0"/>
                        </a:spcBef>
                        <a:spcAft>
                          <a:spcPts val="0"/>
                        </a:spcAft>
                        <a:buNone/>
                      </a:pPr>
                      <a:r>
                        <a:t/>
                      </a:r>
                      <a:endParaRPr sz="1200">
                        <a:latin typeface="Inter"/>
                        <a:ea typeface="Inter"/>
                        <a:cs typeface="Inter"/>
                        <a:sym typeface="Inter"/>
                      </a:endParaRPr>
                    </a:p>
                    <a:p>
                      <a:pPr indent="0" lvl="0" marL="0" rtl="0" algn="ctr">
                        <a:spcBef>
                          <a:spcPts val="0"/>
                        </a:spcBef>
                        <a:spcAft>
                          <a:spcPts val="0"/>
                        </a:spcAft>
                        <a:buNone/>
                      </a:pPr>
                      <a:r>
                        <a:t/>
                      </a:r>
                      <a:endParaRPr sz="1200">
                        <a:latin typeface="Inter"/>
                        <a:ea typeface="Inter"/>
                        <a:cs typeface="Inter"/>
                        <a:sym typeface="Inter"/>
                      </a:endParaRPr>
                    </a:p>
                    <a:p>
                      <a:pPr indent="0" lvl="0" marL="0" rtl="0" algn="ctr">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t/>
                      </a:r>
                      <a:endParaRPr sz="1200">
                        <a:latin typeface="Inter"/>
                        <a:ea typeface="Inter"/>
                        <a:cs typeface="Inter"/>
                        <a:sym typeface="Inter"/>
                      </a:endParaRPr>
                    </a:p>
                  </a:txBody>
                  <a:tcPr marT="91425" marB="91425" marR="91425" marL="91425"/>
                </a:tc>
              </a:tr>
              <a:tr h="381000">
                <a:tc>
                  <a:txBody>
                    <a:bodyPr/>
                    <a:lstStyle/>
                    <a:p>
                      <a:pPr indent="0" lvl="0" marL="0" rtl="0" algn="ctr">
                        <a:spcBef>
                          <a:spcPts val="0"/>
                        </a:spcBef>
                        <a:spcAft>
                          <a:spcPts val="0"/>
                        </a:spcAft>
                        <a:buNone/>
                      </a:pPr>
                      <a:r>
                        <a:rPr lang="en" sz="1200">
                          <a:latin typeface="Inter"/>
                          <a:ea typeface="Inter"/>
                          <a:cs typeface="Inter"/>
                          <a:sym typeface="Inter"/>
                        </a:rPr>
                        <a:t>Cherokee</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Inca</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Haudenosaunee</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Ojibwe</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Cochiti</a:t>
                      </a:r>
                      <a:endParaRPr sz="1200">
                        <a:latin typeface="Inter"/>
                        <a:ea typeface="Inter"/>
                        <a:cs typeface="Inter"/>
                        <a:sym typeface="Inter"/>
                      </a:endParaRPr>
                    </a:p>
                  </a:txBody>
                  <a:tcPr marT="91425" marB="91425" marR="91425" marL="91425">
                    <a:solidFill>
                      <a:srgbClr val="B7B7B7"/>
                    </a:solidFill>
                  </a:tcPr>
                </a:tc>
              </a:tr>
              <a:tr h="381000">
                <a:tc>
                  <a:txBody>
                    <a:bodyPr/>
                    <a:lstStyle/>
                    <a:p>
                      <a:pPr indent="0" lvl="0" marL="0" rtl="0" algn="ctr">
                        <a:spcBef>
                          <a:spcPts val="0"/>
                        </a:spcBef>
                        <a:spcAft>
                          <a:spcPts val="0"/>
                        </a:spcAft>
                        <a:buNone/>
                      </a:pPr>
                      <a:r>
                        <a:t/>
                      </a:r>
                      <a:endParaRPr sz="1200">
                        <a:latin typeface="Inter"/>
                        <a:ea typeface="Inter"/>
                        <a:cs typeface="Inter"/>
                        <a:sym typeface="Inter"/>
                      </a:endParaRPr>
                    </a:p>
                    <a:p>
                      <a:pPr indent="0" lvl="0" marL="0" rtl="0" algn="ctr">
                        <a:spcBef>
                          <a:spcPts val="0"/>
                        </a:spcBef>
                        <a:spcAft>
                          <a:spcPts val="0"/>
                        </a:spcAft>
                        <a:buNone/>
                      </a:pPr>
                      <a:r>
                        <a:t/>
                      </a:r>
                      <a:endParaRPr sz="1200">
                        <a:latin typeface="Inter"/>
                        <a:ea typeface="Inter"/>
                        <a:cs typeface="Inter"/>
                        <a:sym typeface="Inter"/>
                      </a:endParaRPr>
                    </a:p>
                    <a:p>
                      <a:pPr indent="0" lvl="0" marL="0" rtl="0" algn="ctr">
                        <a:spcBef>
                          <a:spcPts val="0"/>
                        </a:spcBef>
                        <a:spcAft>
                          <a:spcPts val="0"/>
                        </a:spcAft>
                        <a:buNone/>
                      </a:pPr>
                      <a:r>
                        <a:t/>
                      </a:r>
                      <a:endParaRPr sz="1200">
                        <a:latin typeface="Inter"/>
                        <a:ea typeface="Inter"/>
                        <a:cs typeface="Inter"/>
                        <a:sym typeface="Inter"/>
                      </a:endParaRPr>
                    </a:p>
                    <a:p>
                      <a:pPr indent="0" lvl="0" marL="0" rtl="0" algn="ctr">
                        <a:spcBef>
                          <a:spcPts val="0"/>
                        </a:spcBef>
                        <a:spcAft>
                          <a:spcPts val="0"/>
                        </a:spcAft>
                        <a:buNone/>
                      </a:pPr>
                      <a:r>
                        <a:t/>
                      </a:r>
                      <a:endParaRPr sz="1200">
                        <a:latin typeface="Inter"/>
                        <a:ea typeface="Inter"/>
                        <a:cs typeface="Inter"/>
                        <a:sym typeface="Inter"/>
                      </a:endParaRPr>
                    </a:p>
                    <a:p>
                      <a:pPr indent="0" lvl="0" marL="0" rtl="0" algn="ctr">
                        <a:spcBef>
                          <a:spcPts val="0"/>
                        </a:spcBef>
                        <a:spcAft>
                          <a:spcPts val="0"/>
                        </a:spcAft>
                        <a:buNone/>
                      </a:pPr>
                      <a:r>
                        <a:t/>
                      </a:r>
                      <a:endParaRPr sz="1200">
                        <a:latin typeface="Inter"/>
                        <a:ea typeface="Inter"/>
                        <a:cs typeface="Inter"/>
                        <a:sym typeface="Inter"/>
                      </a:endParaRPr>
                    </a:p>
                    <a:p>
                      <a:pPr indent="0" lvl="0" marL="0" rtl="0" algn="ctr">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t/>
                      </a:r>
                      <a:endParaRPr sz="1200">
                        <a:latin typeface="Inter"/>
                        <a:ea typeface="Inter"/>
                        <a:cs typeface="Inter"/>
                        <a:sym typeface="Inter"/>
                      </a:endParaRPr>
                    </a:p>
                  </a:txBody>
                  <a:tcPr marT="91425" marB="91425" marR="91425" marL="91425"/>
                </a:tc>
              </a:tr>
            </a:tbl>
          </a:graphicData>
        </a:graphic>
      </p:graphicFrame>
      <p:graphicFrame>
        <p:nvGraphicFramePr>
          <p:cNvPr id="63" name="Google Shape;63;p13"/>
          <p:cNvGraphicFramePr/>
          <p:nvPr/>
        </p:nvGraphicFramePr>
        <p:xfrm>
          <a:off x="511925" y="7362825"/>
          <a:ext cx="3000000" cy="3000000"/>
        </p:xfrm>
        <a:graphic>
          <a:graphicData uri="http://schemas.openxmlformats.org/drawingml/2006/table">
            <a:tbl>
              <a:tblPr>
                <a:noFill/>
                <a:tableStyleId>{57CE4E8A-A5A2-4D94-848C-5C686A2015AB}</a:tableStyleId>
              </a:tblPr>
              <a:tblGrid>
                <a:gridCol w="3402575"/>
                <a:gridCol w="3402575"/>
              </a:tblGrid>
              <a:tr h="381000">
                <a:tc>
                  <a:txBody>
                    <a:bodyPr/>
                    <a:lstStyle/>
                    <a:p>
                      <a:pPr indent="0" lvl="0" marL="0" rtl="0" algn="l">
                        <a:spcBef>
                          <a:spcPts val="0"/>
                        </a:spcBef>
                        <a:spcAft>
                          <a:spcPts val="0"/>
                        </a:spcAft>
                        <a:buNone/>
                      </a:pPr>
                      <a:r>
                        <a:rPr lang="en" sz="1200">
                          <a:latin typeface="Inter"/>
                          <a:ea typeface="Inter"/>
                          <a:cs typeface="Inter"/>
                          <a:sym typeface="Inter"/>
                        </a:rPr>
                        <a:t>My Tribe:</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l">
                        <a:spcBef>
                          <a:spcPts val="0"/>
                        </a:spcBef>
                        <a:spcAft>
                          <a:spcPts val="0"/>
                        </a:spcAft>
                        <a:buNone/>
                      </a:pPr>
                      <a:r>
                        <a:rPr lang="en" sz="1200">
                          <a:latin typeface="Inter"/>
                          <a:ea typeface="Inter"/>
                          <a:cs typeface="Inter"/>
                          <a:sym typeface="Inter"/>
                        </a:rPr>
                        <a:t>Comparison Tribe:</a:t>
                      </a:r>
                      <a:endParaRPr sz="1200">
                        <a:latin typeface="Inter"/>
                        <a:ea typeface="Inter"/>
                        <a:cs typeface="Inter"/>
                        <a:sym typeface="Inter"/>
                      </a:endParaRPr>
                    </a:p>
                  </a:txBody>
                  <a:tcPr marT="91425" marB="91425" marR="91425" marL="91425">
                    <a:solidFill>
                      <a:srgbClr val="B7B7B7"/>
                    </a:solidFill>
                  </a:tcPr>
                </a:tc>
              </a:tr>
              <a:tr h="381000">
                <a:tc gridSpan="2">
                  <a:txBody>
                    <a:bodyPr/>
                    <a:lstStyle/>
                    <a:p>
                      <a:pPr indent="0" lvl="0" marL="0" rtl="0" algn="l">
                        <a:spcBef>
                          <a:spcPts val="0"/>
                        </a:spcBef>
                        <a:spcAft>
                          <a:spcPts val="0"/>
                        </a:spcAft>
                        <a:buNone/>
                      </a:pPr>
                      <a:r>
                        <a:t/>
                      </a:r>
                      <a:endParaRPr/>
                    </a:p>
                    <a:p>
                      <a:pPr indent="0" lvl="0" marL="0" rtl="0" algn="l">
                        <a:spcBef>
                          <a:spcPts val="0"/>
                        </a:spcBef>
                        <a:spcAft>
                          <a:spcPts val="0"/>
                        </a:spcAft>
                        <a:buNone/>
                      </a:pPr>
                      <a:r>
                        <a:t/>
                      </a:r>
                      <a:endParaRPr/>
                    </a:p>
                    <a:p>
                      <a:pPr indent="0" lvl="0" marL="0" rtl="0" algn="l">
                        <a:spcBef>
                          <a:spcPts val="0"/>
                        </a:spcBef>
                        <a:spcAft>
                          <a:spcPts val="0"/>
                        </a:spcAft>
                        <a:buNone/>
                      </a:pPr>
                      <a:r>
                        <a:t/>
                      </a:r>
                      <a:endParaRPr/>
                    </a:p>
                    <a:p>
                      <a:pPr indent="0" lvl="0" marL="0" rtl="0" algn="l">
                        <a:spcBef>
                          <a:spcPts val="0"/>
                        </a:spcBef>
                        <a:spcAft>
                          <a:spcPts val="0"/>
                        </a:spcAft>
                        <a:buNone/>
                      </a:pPr>
                      <a:r>
                        <a:t/>
                      </a:r>
                      <a:endParaRPr/>
                    </a:p>
                    <a:p>
                      <a:pPr indent="0" lvl="0" marL="0" rtl="0" algn="l">
                        <a:spcBef>
                          <a:spcPts val="0"/>
                        </a:spcBef>
                        <a:spcAft>
                          <a:spcPts val="0"/>
                        </a:spcAft>
                        <a:buNone/>
                      </a:pPr>
                      <a:r>
                        <a:t/>
                      </a:r>
                      <a:endParaRPr/>
                    </a:p>
                    <a:p>
                      <a:pPr indent="0" lvl="0" marL="0" rtl="0" algn="l">
                        <a:spcBef>
                          <a:spcPts val="0"/>
                        </a:spcBef>
                        <a:spcAft>
                          <a:spcPts val="0"/>
                        </a:spcAft>
                        <a:buNone/>
                      </a:pPr>
                      <a:r>
                        <a:t/>
                      </a:r>
                      <a:endParaRPr/>
                    </a:p>
                  </a:txBody>
                  <a:tcPr marT="91425" marB="91425" marR="91425" marL="91425"/>
                </a:tc>
                <a:tc hMerge="1"/>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7" name="Shape 67"/>
        <p:cNvGrpSpPr/>
        <p:nvPr/>
      </p:nvGrpSpPr>
      <p:grpSpPr>
        <a:xfrm>
          <a:off x="0" y="0"/>
          <a:ext cx="0" cy="0"/>
          <a:chOff x="0" y="0"/>
          <a:chExt cx="0" cy="0"/>
        </a:xfrm>
      </p:grpSpPr>
      <p:pic>
        <p:nvPicPr>
          <p:cNvPr id="68" name="Google Shape;68;p14"/>
          <p:cNvPicPr preferRelativeResize="0"/>
          <p:nvPr/>
        </p:nvPicPr>
        <p:blipFill>
          <a:blip r:embed="rId3">
            <a:alphaModFix/>
          </a:blip>
          <a:stretch>
            <a:fillRect/>
          </a:stretch>
        </p:blipFill>
        <p:spPr>
          <a:xfrm>
            <a:off x="694375" y="1713072"/>
            <a:ext cx="1183725" cy="1183725"/>
          </a:xfrm>
          <a:prstGeom prst="rect">
            <a:avLst/>
          </a:prstGeom>
          <a:noFill/>
          <a:ln>
            <a:noFill/>
          </a:ln>
        </p:spPr>
      </p:pic>
      <p:pic>
        <p:nvPicPr>
          <p:cNvPr id="69" name="Google Shape;69;p14"/>
          <p:cNvPicPr preferRelativeResize="0"/>
          <p:nvPr/>
        </p:nvPicPr>
        <p:blipFill>
          <a:blip r:embed="rId4">
            <a:alphaModFix/>
          </a:blip>
          <a:stretch>
            <a:fillRect/>
          </a:stretch>
        </p:blipFill>
        <p:spPr>
          <a:xfrm>
            <a:off x="381544" y="9348271"/>
            <a:ext cx="431174" cy="431174"/>
          </a:xfrm>
          <a:prstGeom prst="rect">
            <a:avLst/>
          </a:prstGeom>
          <a:noFill/>
          <a:ln>
            <a:noFill/>
          </a:ln>
        </p:spPr>
      </p:pic>
      <p:sp>
        <p:nvSpPr>
          <p:cNvPr id="70" name="Google Shape;70;p14"/>
          <p:cNvSpPr txBox="1"/>
          <p:nvPr/>
        </p:nvSpPr>
        <p:spPr>
          <a:xfrm>
            <a:off x="0" y="0"/>
            <a:ext cx="7772400" cy="16506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t/>
            </a:r>
            <a:endParaRPr sz="1700">
              <a:solidFill>
                <a:srgbClr val="000000"/>
              </a:solidFill>
              <a:latin typeface="Halant"/>
              <a:ea typeface="Halant"/>
              <a:cs typeface="Halant"/>
              <a:sym typeface="Halant"/>
            </a:endParaRPr>
          </a:p>
          <a:p>
            <a:pPr indent="0" lvl="0" marL="0" rtl="0" algn="ctr">
              <a:spcBef>
                <a:spcPts val="0"/>
              </a:spcBef>
              <a:spcAft>
                <a:spcPts val="0"/>
              </a:spcAft>
              <a:buNone/>
            </a:pPr>
            <a:r>
              <a:rPr lang="en" sz="1700">
                <a:latin typeface="Halant"/>
                <a:ea typeface="Halant"/>
                <a:cs typeface="Halant"/>
                <a:sym typeface="Halant"/>
              </a:rPr>
              <a:t>Evaluating Evidence</a:t>
            </a:r>
            <a:endParaRPr sz="1700">
              <a:solidFill>
                <a:srgbClr val="000000"/>
              </a:solidFill>
              <a:latin typeface="Halant"/>
              <a:ea typeface="Halant"/>
              <a:cs typeface="Halant"/>
              <a:sym typeface="Halant"/>
            </a:endParaRPr>
          </a:p>
          <a:p>
            <a:pPr indent="0" lvl="0" marL="0" rtl="0" algn="ctr">
              <a:spcBef>
                <a:spcPts val="0"/>
              </a:spcBef>
              <a:spcAft>
                <a:spcPts val="0"/>
              </a:spcAft>
              <a:buNone/>
            </a:pPr>
            <a:r>
              <a:rPr lang="en" sz="2500">
                <a:latin typeface="Plus Jakarta Sans Medium"/>
                <a:ea typeface="Plus Jakarta Sans Medium"/>
                <a:cs typeface="Plus Jakarta Sans Medium"/>
                <a:sym typeface="Plus Jakarta Sans Medium"/>
              </a:rPr>
              <a:t>Indigenous Creation Stories: Group Worksheet</a:t>
            </a:r>
            <a:endParaRPr sz="2500">
              <a:latin typeface="Plus Jakarta Sans Medium"/>
              <a:ea typeface="Plus Jakarta Sans Medium"/>
              <a:cs typeface="Plus Jakarta Sans Medium"/>
              <a:sym typeface="Plus Jakarta Sans Medium"/>
            </a:endParaRPr>
          </a:p>
          <a:p>
            <a:pPr indent="0" lvl="0" marL="0" rtl="0" algn="ctr">
              <a:spcBef>
                <a:spcPts val="0"/>
              </a:spcBef>
              <a:spcAft>
                <a:spcPts val="0"/>
              </a:spcAft>
              <a:buNone/>
            </a:pPr>
            <a:r>
              <a:rPr lang="en" sz="2500">
                <a:latin typeface="Plus Jakarta Sans Medium"/>
                <a:ea typeface="Plus Jakarta Sans Medium"/>
                <a:cs typeface="Plus Jakarta Sans Medium"/>
                <a:sym typeface="Plus Jakarta Sans Medium"/>
              </a:rPr>
              <a:t>(Exemplar)</a:t>
            </a:r>
            <a:endParaRPr sz="2500">
              <a:latin typeface="Plus Jakarta Sans Medium"/>
              <a:ea typeface="Plus Jakarta Sans Medium"/>
              <a:cs typeface="Plus Jakarta Sans Medium"/>
              <a:sym typeface="Plus Jakarta Sans Medium"/>
            </a:endParaRPr>
          </a:p>
        </p:txBody>
      </p:sp>
      <p:pic>
        <p:nvPicPr>
          <p:cNvPr id="71" name="Google Shape;71;p14"/>
          <p:cNvPicPr preferRelativeResize="0"/>
          <p:nvPr/>
        </p:nvPicPr>
        <p:blipFill>
          <a:blip r:embed="rId5">
            <a:alphaModFix/>
          </a:blip>
          <a:stretch>
            <a:fillRect/>
          </a:stretch>
        </p:blipFill>
        <p:spPr>
          <a:xfrm>
            <a:off x="216272" y="230997"/>
            <a:ext cx="1056536" cy="438114"/>
          </a:xfrm>
          <a:prstGeom prst="rect">
            <a:avLst/>
          </a:prstGeom>
          <a:noFill/>
          <a:ln>
            <a:noFill/>
          </a:ln>
        </p:spPr>
      </p:pic>
      <p:sp>
        <p:nvSpPr>
          <p:cNvPr id="72" name="Google Shape;72;p14"/>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a:t>
            </a:r>
            <a:r>
              <a:rPr lang="en" sz="1100">
                <a:solidFill>
                  <a:srgbClr val="666666"/>
                </a:solidFill>
                <a:latin typeface="Inter"/>
                <a:ea typeface="Inter"/>
                <a:cs typeface="Inter"/>
                <a:sym typeface="Inter"/>
              </a:rPr>
              <a:t>2025</a:t>
            </a:r>
            <a:r>
              <a:rPr lang="en" sz="1100">
                <a:solidFill>
                  <a:srgbClr val="666666"/>
                </a:solidFill>
                <a:latin typeface="Inter"/>
                <a:ea typeface="Inter"/>
                <a:cs typeface="Inter"/>
                <a:sym typeface="Inter"/>
              </a:rPr>
              <a:t>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3" name="Google Shape;73;p14"/>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sp>
        <p:nvSpPr>
          <p:cNvPr id="74" name="Google Shape;74;p14"/>
          <p:cNvSpPr txBox="1"/>
          <p:nvPr/>
        </p:nvSpPr>
        <p:spPr>
          <a:xfrm>
            <a:off x="1878100" y="1801384"/>
            <a:ext cx="5439000" cy="854700"/>
          </a:xfrm>
          <a:prstGeom prst="rect">
            <a:avLst/>
          </a:prstGeom>
          <a:noFill/>
          <a:ln>
            <a:noFill/>
          </a:ln>
        </p:spPr>
        <p:txBody>
          <a:bodyPr anchorCtr="0" anchor="t" bIns="116050" lIns="116050" spcFirstLastPara="1" rIns="116050" wrap="square" tIns="116050">
            <a:noAutofit/>
          </a:bodyPr>
          <a:lstStyle/>
          <a:p>
            <a:pPr indent="0" lvl="0" marL="0" rtl="0" algn="l">
              <a:spcBef>
                <a:spcPts val="0"/>
              </a:spcBef>
              <a:spcAft>
                <a:spcPts val="0"/>
              </a:spcAft>
              <a:buNone/>
            </a:pPr>
            <a:r>
              <a:rPr b="1" lang="en" sz="1300">
                <a:latin typeface="Halant"/>
                <a:ea typeface="Halant"/>
                <a:cs typeface="Halant"/>
                <a:sym typeface="Halant"/>
              </a:rPr>
              <a:t>Evaluating Evidence</a:t>
            </a:r>
            <a:endParaRPr b="1" sz="1300">
              <a:latin typeface="Halant"/>
              <a:ea typeface="Halant"/>
              <a:cs typeface="Halant"/>
              <a:sym typeface="Halant"/>
            </a:endParaRPr>
          </a:p>
          <a:p>
            <a:pPr indent="0" lvl="0" marL="0" rtl="0" algn="l">
              <a:spcBef>
                <a:spcPts val="0"/>
              </a:spcBef>
              <a:spcAft>
                <a:spcPts val="0"/>
              </a:spcAft>
              <a:buNone/>
            </a:pPr>
            <a:r>
              <a:t/>
            </a:r>
            <a:endParaRPr b="1" sz="1000">
              <a:latin typeface="Halant"/>
              <a:ea typeface="Halant"/>
              <a:cs typeface="Halant"/>
              <a:sym typeface="Halant"/>
            </a:endParaRPr>
          </a:p>
          <a:p>
            <a:pPr indent="0" lvl="0" marL="0" rtl="0" algn="l">
              <a:spcBef>
                <a:spcPts val="0"/>
              </a:spcBef>
              <a:spcAft>
                <a:spcPts val="0"/>
              </a:spcAft>
              <a:buNone/>
            </a:pPr>
            <a:r>
              <a:rPr lang="en" sz="1100">
                <a:solidFill>
                  <a:schemeClr val="dk1"/>
                </a:solidFill>
                <a:latin typeface="Inter"/>
                <a:ea typeface="Inter"/>
                <a:cs typeface="Inter"/>
                <a:sym typeface="Inter"/>
              </a:rPr>
              <a:t>Thinking historically means analyzing historical documents in order to make evidence-based claims about the past.</a:t>
            </a:r>
            <a:endParaRPr sz="1100">
              <a:latin typeface="Inter"/>
              <a:ea typeface="Inter"/>
              <a:cs typeface="Inter"/>
              <a:sym typeface="Inter"/>
            </a:endParaRPr>
          </a:p>
        </p:txBody>
      </p:sp>
      <p:sp>
        <p:nvSpPr>
          <p:cNvPr id="75" name="Google Shape;75;p14"/>
          <p:cNvSpPr txBox="1"/>
          <p:nvPr/>
        </p:nvSpPr>
        <p:spPr>
          <a:xfrm>
            <a:off x="511925" y="2809875"/>
            <a:ext cx="6861900" cy="9852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300">
                <a:solidFill>
                  <a:schemeClr val="dk1"/>
                </a:solidFill>
                <a:latin typeface="Halant"/>
                <a:ea typeface="Halant"/>
                <a:cs typeface="Halant"/>
                <a:sym typeface="Halant"/>
              </a:rPr>
              <a:t>Directions: </a:t>
            </a:r>
            <a:r>
              <a:rPr lang="en" sz="1300">
                <a:solidFill>
                  <a:schemeClr val="dk1"/>
                </a:solidFill>
                <a:latin typeface="Halant"/>
                <a:ea typeface="Halant"/>
                <a:cs typeface="Halant"/>
                <a:sym typeface="Halant"/>
              </a:rPr>
              <a:t>As you move through the inside/outside circle, take notes about each of the Indigenous Creation stories. Include details such as the topic, themes, and events. When completed, compare one story with your own. Provide an explanation for how they are similar and different.</a:t>
            </a:r>
            <a:endParaRPr>
              <a:latin typeface="Halant"/>
              <a:ea typeface="Halant"/>
              <a:cs typeface="Halant"/>
              <a:sym typeface="Halant"/>
            </a:endParaRPr>
          </a:p>
        </p:txBody>
      </p:sp>
      <p:graphicFrame>
        <p:nvGraphicFramePr>
          <p:cNvPr id="76" name="Google Shape;76;p14"/>
          <p:cNvGraphicFramePr/>
          <p:nvPr/>
        </p:nvGraphicFramePr>
        <p:xfrm>
          <a:off x="511913" y="3872675"/>
          <a:ext cx="3000000" cy="3000000"/>
        </p:xfrm>
        <a:graphic>
          <a:graphicData uri="http://schemas.openxmlformats.org/drawingml/2006/table">
            <a:tbl>
              <a:tblPr>
                <a:noFill/>
                <a:tableStyleId>{57CE4E8A-A5A2-4D94-848C-5C686A2015AB}</a:tableStyleId>
              </a:tblPr>
              <a:tblGrid>
                <a:gridCol w="1361025"/>
                <a:gridCol w="1361025"/>
                <a:gridCol w="1361025"/>
                <a:gridCol w="1361025"/>
                <a:gridCol w="1361025"/>
              </a:tblGrid>
              <a:tr h="381000">
                <a:tc>
                  <a:txBody>
                    <a:bodyPr/>
                    <a:lstStyle/>
                    <a:p>
                      <a:pPr indent="0" lvl="0" marL="0" rtl="0" algn="ctr">
                        <a:spcBef>
                          <a:spcPts val="0"/>
                        </a:spcBef>
                        <a:spcAft>
                          <a:spcPts val="0"/>
                        </a:spcAft>
                        <a:buNone/>
                      </a:pPr>
                      <a:r>
                        <a:rPr lang="en" sz="1200">
                          <a:latin typeface="Inter"/>
                          <a:ea typeface="Inter"/>
                          <a:cs typeface="Inter"/>
                          <a:sym typeface="Inter"/>
                        </a:rPr>
                        <a:t>Osage</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Yuchi</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Caddo</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Natchez</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Tunica</a:t>
                      </a:r>
                      <a:endParaRPr sz="1200">
                        <a:latin typeface="Inter"/>
                        <a:ea typeface="Inter"/>
                        <a:cs typeface="Inter"/>
                        <a:sym typeface="Inter"/>
                      </a:endParaRPr>
                    </a:p>
                  </a:txBody>
                  <a:tcPr marT="91425" marB="91425" marR="91425" marL="91425">
                    <a:solidFill>
                      <a:srgbClr val="B7B7B7"/>
                    </a:solidFill>
                  </a:tcPr>
                </a:tc>
              </a:tr>
              <a:tr h="381000">
                <a:tc>
                  <a:txBody>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Ancestors descended from the sky; people were divided; Balance</a:t>
                      </a:r>
                      <a:endParaRPr b="1" sz="1200">
                        <a:solidFill>
                          <a:schemeClr val="accent1"/>
                        </a:solidFill>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Creation of the world, day and night; Cooperation</a:t>
                      </a:r>
                      <a:endParaRPr b="1" sz="1200">
                        <a:solidFill>
                          <a:schemeClr val="accent1"/>
                        </a:solidFill>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Ancestors came from an underground world; Diversity</a:t>
                      </a:r>
                      <a:endParaRPr b="1" sz="1200">
                        <a:solidFill>
                          <a:schemeClr val="accent1"/>
                        </a:solidFill>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Disobedience and disrespect of Twin Girls led to hard work; Respect</a:t>
                      </a:r>
                      <a:endParaRPr b="1" sz="1200">
                        <a:solidFill>
                          <a:schemeClr val="accent1"/>
                        </a:solidFill>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Siblings are separated but sister gives brother beans; Life and Death</a:t>
                      </a:r>
                      <a:endParaRPr b="1" sz="1200">
                        <a:solidFill>
                          <a:schemeClr val="accent1"/>
                        </a:solidFill>
                        <a:latin typeface="Inter"/>
                        <a:ea typeface="Inter"/>
                        <a:cs typeface="Inter"/>
                        <a:sym typeface="Inter"/>
                      </a:endParaRPr>
                    </a:p>
                  </a:txBody>
                  <a:tcPr marT="91425" marB="91425" marR="91425" marL="91425"/>
                </a:tc>
              </a:tr>
              <a:tr h="381000">
                <a:tc>
                  <a:txBody>
                    <a:bodyPr/>
                    <a:lstStyle/>
                    <a:p>
                      <a:pPr indent="0" lvl="0" marL="0" rtl="0" algn="ctr">
                        <a:spcBef>
                          <a:spcPts val="0"/>
                        </a:spcBef>
                        <a:spcAft>
                          <a:spcPts val="0"/>
                        </a:spcAft>
                        <a:buNone/>
                      </a:pPr>
                      <a:r>
                        <a:rPr lang="en" sz="1200">
                          <a:latin typeface="Inter"/>
                          <a:ea typeface="Inter"/>
                          <a:cs typeface="Inter"/>
                          <a:sym typeface="Inter"/>
                        </a:rPr>
                        <a:t>Cherokee</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Inca</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Haudenosaunee</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Ojibwe</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ctr">
                        <a:spcBef>
                          <a:spcPts val="0"/>
                        </a:spcBef>
                        <a:spcAft>
                          <a:spcPts val="0"/>
                        </a:spcAft>
                        <a:buNone/>
                      </a:pPr>
                      <a:r>
                        <a:rPr lang="en" sz="1200">
                          <a:latin typeface="Inter"/>
                          <a:ea typeface="Inter"/>
                          <a:cs typeface="Inter"/>
                          <a:sym typeface="Inter"/>
                        </a:rPr>
                        <a:t>Cochiti</a:t>
                      </a:r>
                      <a:endParaRPr sz="1200">
                        <a:latin typeface="Inter"/>
                        <a:ea typeface="Inter"/>
                        <a:cs typeface="Inter"/>
                        <a:sym typeface="Inter"/>
                      </a:endParaRPr>
                    </a:p>
                  </a:txBody>
                  <a:tcPr marT="91425" marB="91425" marR="91425" marL="91425">
                    <a:solidFill>
                      <a:srgbClr val="B7B7B7"/>
                    </a:solidFill>
                  </a:tcPr>
                </a:tc>
              </a:tr>
              <a:tr h="381000">
                <a:tc>
                  <a:txBody>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Water spider bravely retrieves fire; Determination</a:t>
                      </a:r>
                      <a:endParaRPr b="1" sz="1200">
                        <a:solidFill>
                          <a:schemeClr val="accent1"/>
                        </a:solidFill>
                        <a:latin typeface="Inter"/>
                        <a:ea typeface="Inter"/>
                        <a:cs typeface="Inter"/>
                        <a:sym typeface="Inter"/>
                      </a:endParaRPr>
                    </a:p>
                    <a:p>
                      <a:pPr indent="0" lvl="0" marL="0" rtl="0" algn="ctr">
                        <a:spcBef>
                          <a:spcPts val="0"/>
                        </a:spcBef>
                        <a:spcAft>
                          <a:spcPts val="0"/>
                        </a:spcAft>
                        <a:buNone/>
                      </a:pPr>
                      <a:r>
                        <a:t/>
                      </a:r>
                      <a:endParaRPr b="1" sz="1200">
                        <a:solidFill>
                          <a:schemeClr val="accent1"/>
                        </a:solidFill>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The Creator travels in </a:t>
                      </a:r>
                      <a:r>
                        <a:rPr b="1" lang="en" sz="1200">
                          <a:solidFill>
                            <a:schemeClr val="accent1"/>
                          </a:solidFill>
                          <a:latin typeface="Inter"/>
                          <a:ea typeface="Inter"/>
                          <a:cs typeface="Inter"/>
                          <a:sym typeface="Inter"/>
                        </a:rPr>
                        <a:t>disguise</a:t>
                      </a:r>
                      <a:r>
                        <a:rPr b="1" lang="en" sz="1200">
                          <a:solidFill>
                            <a:schemeClr val="accent1"/>
                          </a:solidFill>
                          <a:latin typeface="Inter"/>
                          <a:ea typeface="Inter"/>
                          <a:cs typeface="Inter"/>
                          <a:sym typeface="Inter"/>
                        </a:rPr>
                        <a:t> to check on his people; </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Culture</a:t>
                      </a:r>
                      <a:endParaRPr b="1" sz="1200">
                        <a:solidFill>
                          <a:schemeClr val="accent1"/>
                        </a:solidFill>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Sky Woman lands on Turtle and has twins; Good and Evil</a:t>
                      </a:r>
                      <a:endParaRPr b="1" sz="1200">
                        <a:solidFill>
                          <a:schemeClr val="accent1"/>
                        </a:solidFill>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After the flood, animals work together to retrieve mud;</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Sacrifice</a:t>
                      </a:r>
                      <a:endParaRPr b="1" sz="1200">
                        <a:solidFill>
                          <a:schemeClr val="accent1"/>
                        </a:solidFill>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The stars are scattered due to curiosity of Kotcinamyako; Disobedience</a:t>
                      </a:r>
                      <a:endParaRPr b="1" sz="1200">
                        <a:solidFill>
                          <a:schemeClr val="accent1"/>
                        </a:solidFill>
                        <a:latin typeface="Inter"/>
                        <a:ea typeface="Inter"/>
                        <a:cs typeface="Inter"/>
                        <a:sym typeface="Inter"/>
                      </a:endParaRPr>
                    </a:p>
                  </a:txBody>
                  <a:tcPr marT="91425" marB="91425" marR="91425" marL="91425"/>
                </a:tc>
              </a:tr>
            </a:tbl>
          </a:graphicData>
        </a:graphic>
      </p:graphicFrame>
      <p:graphicFrame>
        <p:nvGraphicFramePr>
          <p:cNvPr id="77" name="Google Shape;77;p14"/>
          <p:cNvGraphicFramePr/>
          <p:nvPr/>
        </p:nvGraphicFramePr>
        <p:xfrm>
          <a:off x="511925" y="7362825"/>
          <a:ext cx="3000000" cy="3000000"/>
        </p:xfrm>
        <a:graphic>
          <a:graphicData uri="http://schemas.openxmlformats.org/drawingml/2006/table">
            <a:tbl>
              <a:tblPr>
                <a:noFill/>
                <a:tableStyleId>{57CE4E8A-A5A2-4D94-848C-5C686A2015AB}</a:tableStyleId>
              </a:tblPr>
              <a:tblGrid>
                <a:gridCol w="3402575"/>
                <a:gridCol w="3402575"/>
              </a:tblGrid>
              <a:tr h="381000">
                <a:tc>
                  <a:txBody>
                    <a:bodyPr/>
                    <a:lstStyle/>
                    <a:p>
                      <a:pPr indent="0" lvl="0" marL="0" rtl="0" algn="l">
                        <a:spcBef>
                          <a:spcPts val="0"/>
                        </a:spcBef>
                        <a:spcAft>
                          <a:spcPts val="0"/>
                        </a:spcAft>
                        <a:buNone/>
                      </a:pPr>
                      <a:r>
                        <a:rPr lang="en" sz="1200">
                          <a:latin typeface="Inter"/>
                          <a:ea typeface="Inter"/>
                          <a:cs typeface="Inter"/>
                          <a:sym typeface="Inter"/>
                        </a:rPr>
                        <a:t>My Tribe:</a:t>
                      </a:r>
                      <a:endParaRPr sz="1200">
                        <a:latin typeface="Inter"/>
                        <a:ea typeface="Inter"/>
                        <a:cs typeface="Inter"/>
                        <a:sym typeface="Inter"/>
                      </a:endParaRPr>
                    </a:p>
                  </a:txBody>
                  <a:tcPr marT="91425" marB="91425" marR="91425" marL="91425">
                    <a:solidFill>
                      <a:srgbClr val="B7B7B7"/>
                    </a:solidFill>
                  </a:tcPr>
                </a:tc>
                <a:tc>
                  <a:txBody>
                    <a:bodyPr/>
                    <a:lstStyle/>
                    <a:p>
                      <a:pPr indent="0" lvl="0" marL="0" rtl="0" algn="l">
                        <a:spcBef>
                          <a:spcPts val="0"/>
                        </a:spcBef>
                        <a:spcAft>
                          <a:spcPts val="0"/>
                        </a:spcAft>
                        <a:buNone/>
                      </a:pPr>
                      <a:r>
                        <a:rPr lang="en" sz="1200">
                          <a:latin typeface="Inter"/>
                          <a:ea typeface="Inter"/>
                          <a:cs typeface="Inter"/>
                          <a:sym typeface="Inter"/>
                        </a:rPr>
                        <a:t>Comparison Tribe:</a:t>
                      </a:r>
                      <a:endParaRPr sz="1200">
                        <a:latin typeface="Inter"/>
                        <a:ea typeface="Inter"/>
                        <a:cs typeface="Inter"/>
                        <a:sym typeface="Inter"/>
                      </a:endParaRPr>
                    </a:p>
                  </a:txBody>
                  <a:tcPr marT="91425" marB="91425" marR="91425" marL="91425">
                    <a:solidFill>
                      <a:srgbClr val="B7B7B7"/>
                    </a:solidFill>
                  </a:tcPr>
                </a:tc>
              </a:tr>
              <a:tr h="381000">
                <a:tc gridSpan="2">
                  <a:txBody>
                    <a:bodyPr/>
                    <a:lstStyle/>
                    <a:p>
                      <a:pPr indent="0" lvl="0" marL="0" rtl="0" algn="l">
                        <a:spcBef>
                          <a:spcPts val="0"/>
                        </a:spcBef>
                        <a:spcAft>
                          <a:spcPts val="0"/>
                        </a:spcAft>
                        <a:buNone/>
                      </a:pPr>
                      <a:r>
                        <a:rPr b="1" lang="en">
                          <a:solidFill>
                            <a:schemeClr val="accent1"/>
                          </a:solidFill>
                          <a:latin typeface="Inter"/>
                          <a:ea typeface="Inter"/>
                          <a:cs typeface="Inter"/>
                          <a:sym typeface="Inter"/>
                        </a:rPr>
                        <a:t>Answers will vary based on groups chosen.</a:t>
                      </a:r>
                      <a:endParaRPr b="1">
                        <a:solidFill>
                          <a:schemeClr val="accent1"/>
                        </a:solidFill>
                        <a:latin typeface="Inter"/>
                        <a:ea typeface="Inter"/>
                        <a:cs typeface="Inter"/>
                        <a:sym typeface="Inter"/>
                      </a:endParaRPr>
                    </a:p>
                    <a:p>
                      <a:pPr indent="0" lvl="0" marL="0" rtl="0" algn="l">
                        <a:spcBef>
                          <a:spcPts val="0"/>
                        </a:spcBef>
                        <a:spcAft>
                          <a:spcPts val="0"/>
                        </a:spcAft>
                        <a:buNone/>
                      </a:pPr>
                      <a:r>
                        <a:t/>
                      </a:r>
                      <a:endParaRPr/>
                    </a:p>
                    <a:p>
                      <a:pPr indent="0" lvl="0" marL="0" rtl="0" algn="l">
                        <a:spcBef>
                          <a:spcPts val="0"/>
                        </a:spcBef>
                        <a:spcAft>
                          <a:spcPts val="0"/>
                        </a:spcAft>
                        <a:buNone/>
                      </a:pPr>
                      <a:r>
                        <a:t/>
                      </a:r>
                      <a:endParaRPr/>
                    </a:p>
                    <a:p>
                      <a:pPr indent="0" lvl="0" marL="0" rtl="0" algn="l">
                        <a:spcBef>
                          <a:spcPts val="0"/>
                        </a:spcBef>
                        <a:spcAft>
                          <a:spcPts val="0"/>
                        </a:spcAft>
                        <a:buNone/>
                      </a:pPr>
                      <a:r>
                        <a:t/>
                      </a:r>
                      <a:endParaRPr/>
                    </a:p>
                    <a:p>
                      <a:pPr indent="0" lvl="0" marL="0" rtl="0" algn="l">
                        <a:spcBef>
                          <a:spcPts val="0"/>
                        </a:spcBef>
                        <a:spcAft>
                          <a:spcPts val="0"/>
                        </a:spcAft>
                        <a:buNone/>
                      </a:pPr>
                      <a:r>
                        <a:t/>
                      </a:r>
                      <a:endParaRPr/>
                    </a:p>
                    <a:p>
                      <a:pPr indent="0" lvl="0" marL="0" rtl="0" algn="l">
                        <a:spcBef>
                          <a:spcPts val="0"/>
                        </a:spcBef>
                        <a:spcAft>
                          <a:spcPts val="0"/>
                        </a:spcAft>
                        <a:buNone/>
                      </a:pPr>
                      <a:r>
                        <a:t/>
                      </a:r>
                      <a:endParaRPr/>
                    </a:p>
                  </a:txBody>
                  <a:tcPr marT="91425" marB="91425" marR="91425" marL="91425"/>
                </a:tc>
                <a:tc hMerge="1"/>
              </a:tr>
            </a:tbl>
          </a:graphicData>
        </a:graphic>
      </p:graphicFrame>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