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60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DC6B625B-7ED4-44D2-B797-15F88A1CBBB7}">
  <a:tblStyle styleId="{DC6B625B-7ED4-44D2-B797-15F88A1CBBB7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307a0e2d467_0_1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g307a0e2d467_0_1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369bc1dd7ef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g369bc1dd7ef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369bb441294_0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369bb441294_0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rtl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1" name="Google Shape;61;p14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{DC6B625B-7ED4-44D2-B797-15F88A1CBBB7}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62" name="Google Shape;62;p14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3" name="Google Shape;63;p14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8" name="Google Shape;68;p15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{DC6B625B-7ED4-44D2-B797-15F88A1CBBB7}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a political system where power is concentrated in a single person or a small group, and individual freedoms are suppressed in favor of obedience to authority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“Led by the ‘Big Five’ authoritarian states of China, Russia, Iran, Saudi Arabia, and Venezuela, the authoritarian powers have taken more coordinated and decisive actions to contain democracy on a </a:t>
                      </a:r>
                      <a:r>
                        <a:rPr i="1"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global</a:t>
                      </a: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 level.”</a:t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17500" lvl="0" marL="45720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400"/>
                        <a:buFont typeface="Inter"/>
                        <a:buChar char="-"/>
                      </a:pP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Christopher Walker, Larry Diamond, and Marc F. Plattner, </a:t>
                      </a:r>
                      <a:r>
                        <a:rPr i="1"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Authoritarianism Goes Global: The Challenge to Democracy</a:t>
                      </a: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, 2016.</a:t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69" name="Google Shape;69;p15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Authoritarian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0" name="Google Shape;70;p15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6"/>
          <p:cNvSpPr/>
          <p:nvPr/>
        </p:nvSpPr>
        <p:spPr>
          <a:xfrm>
            <a:off x="4426500" y="133650"/>
            <a:ext cx="4247400" cy="3223500"/>
          </a:xfrm>
          <a:prstGeom prst="wedgeRoundRectCallout">
            <a:avLst>
              <a:gd fmla="val 14882" name="adj1"/>
              <a:gd fmla="val 58248" name="adj2"/>
              <a:gd fmla="val 0" name="adj3"/>
            </a:avLst>
          </a:prstGeom>
          <a:solidFill>
            <a:srgbClr val="38E0A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6" name="Google Shape;76;p16"/>
          <p:cNvSpPr txBox="1"/>
          <p:nvPr/>
        </p:nvSpPr>
        <p:spPr>
          <a:xfrm>
            <a:off x="92100" y="52950"/>
            <a:ext cx="4307400" cy="3428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rPr b="1" lang="en">
                <a:latin typeface="Inter"/>
                <a:ea typeface="Inter"/>
                <a:cs typeface="Inter"/>
                <a:sym typeface="Inter"/>
              </a:rPr>
              <a:t>QUOTE ANALYSIS:</a:t>
            </a:r>
            <a:endParaRPr b="1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3-5 sentences, answer the following prompts.</a:t>
            </a:r>
            <a:endParaRPr b="1">
              <a:solidFill>
                <a:srgbClr val="000000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Inter"/>
                <a:ea typeface="Inter"/>
                <a:cs typeface="Inter"/>
                <a:sym typeface="Inter"/>
              </a:rPr>
              <a:t>Why do you think some countries transitioned to democracy after the Cold War, while others remained under authoritarian rule or experienced instability? What factors might influence these different outcomes?</a:t>
            </a:r>
            <a:endParaRPr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7" name="Google Shape;77;p16"/>
          <p:cNvSpPr txBox="1"/>
          <p:nvPr/>
        </p:nvSpPr>
        <p:spPr>
          <a:xfrm>
            <a:off x="4621775" y="332250"/>
            <a:ext cx="3956400" cy="2521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1"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“... we divide post-Cold War (1990-2008) regime trajectories into three categories: (1) </a:t>
            </a:r>
            <a:r>
              <a:rPr b="1" i="1"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democratization</a:t>
            </a:r>
            <a:r>
              <a:rPr b="1"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, in which autocrats fell and their successors governed democratically; (2) </a:t>
            </a:r>
            <a:r>
              <a:rPr b="1" i="1"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stable authoritarianism</a:t>
            </a:r>
            <a:r>
              <a:rPr b="1"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, in which autocratic governments or chosen successors remained in power through at least three terms; and (3) </a:t>
            </a:r>
            <a:r>
              <a:rPr b="1" i="1"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unstable authoritarianism</a:t>
            </a:r>
            <a:r>
              <a:rPr b="1"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, in which autocrats fell from power but their successors did not govern democratically.”</a:t>
            </a:r>
            <a:endParaRPr b="1" sz="15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t/>
            </a:r>
            <a:endParaRPr b="1" sz="18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8" name="Google Shape;78;p16"/>
          <p:cNvSpPr txBox="1"/>
          <p:nvPr/>
        </p:nvSpPr>
        <p:spPr>
          <a:xfrm>
            <a:off x="4360625" y="3629025"/>
            <a:ext cx="4478700" cy="51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Source: Steven Levitsky and Lucan A. Way, </a:t>
            </a:r>
            <a:r>
              <a:rPr i="1"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Competitive Authoritarianism: Hybrid Regimes After the Cold War</a:t>
            </a:r>
            <a:r>
              <a:rPr lang="en" sz="12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, 2010.</a:t>
            </a:r>
            <a:endParaRPr sz="1200"/>
          </a:p>
        </p:txBody>
      </p:sp>
      <p:sp>
        <p:nvSpPr>
          <p:cNvPr id="79" name="Google Shape;79;p16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