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Lst>
  <p:sldSz cy="10058400" cx="7772400"/>
  <p:notesSz cx="6858000" cy="9144000"/>
  <p:embeddedFontLst>
    <p:embeddedFont>
      <p:font typeface="Halant"/>
      <p:regular r:id="rId18"/>
      <p:bold r:id="rId19"/>
    </p:embeddedFont>
    <p:embeddedFont>
      <p:font typeface="Inter"/>
      <p:regular r:id="rId20"/>
      <p:bold r:id="rId21"/>
      <p:italic r:id="rId22"/>
      <p:boldItalic r:id="rId23"/>
    </p:embeddedFont>
    <p:embeddedFont>
      <p:font typeface="Plus Jakarta Sans Medium"/>
      <p:regular r:id="rId24"/>
      <p:bold r:id="rId25"/>
      <p:italic r:id="rId26"/>
      <p:boldItalic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EC810F9-B902-490E-B0BB-9E0B826FD304}">
  <a:tblStyle styleId="{0EC810F9-B902-490E-B0BB-9E0B826FD304}"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regular.fntdata"/><Relationship Id="rId22" Type="http://schemas.openxmlformats.org/officeDocument/2006/relationships/font" Target="fonts/Inter-italic.fntdata"/><Relationship Id="rId21" Type="http://schemas.openxmlformats.org/officeDocument/2006/relationships/font" Target="fonts/Inter-bold.fntdata"/><Relationship Id="rId24" Type="http://schemas.openxmlformats.org/officeDocument/2006/relationships/font" Target="fonts/PlusJakartaSansMedium-regular.fntdata"/><Relationship Id="rId23" Type="http://schemas.openxmlformats.org/officeDocument/2006/relationships/font" Target="fonts/Inter-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PlusJakartaSansMedium-italic.fntdata"/><Relationship Id="rId25" Type="http://schemas.openxmlformats.org/officeDocument/2006/relationships/font" Target="fonts/PlusJakartaSansMedium-bold.fntdata"/><Relationship Id="rId27" Type="http://schemas.openxmlformats.org/officeDocument/2006/relationships/font" Target="fonts/PlusJakartaSansMedium-bold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font" Target="fonts/Halant-bold.fntdata"/><Relationship Id="rId18" Type="http://schemas.openxmlformats.org/officeDocument/2006/relationships/font" Target="fonts/Halant-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5a3348b82f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5a3348b82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3680d13e26a_0_12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3680d13e26a_0_1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3680d13e26a_0_13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3680d13e26a_0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35a3348b82f_0_2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35a3348b82f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3680d13e26a_0_11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3680d13e26a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3680d13e26a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3680d13e26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680d13e26a_0_1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680d13e26a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3680d13e26a_0_2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3680d13e26a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3680d13e26a_0_3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3680d13e26a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3680d13e26a_0_4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3680d13e26a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365cdbfa2ac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365cdbfa2a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8.png"/><Relationship Id="rId5"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4.png"/><Relationship Id="rId5"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5.png"/><Relationship Id="rId4" Type="http://schemas.openxmlformats.org/officeDocument/2006/relationships/image" Target="../media/image4.png"/><Relationship Id="rId5"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sp>
        <p:nvSpPr>
          <p:cNvPr id="54" name="Google Shape;54;p13"/>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The Qing Dynasty</a:t>
            </a:r>
            <a:r>
              <a:rPr lang="en" sz="1700">
                <a:solidFill>
                  <a:schemeClr val="dk1"/>
                </a:solidFill>
                <a:latin typeface="Halant"/>
                <a:ea typeface="Halant"/>
                <a:cs typeface="Halant"/>
                <a:sym typeface="Halant"/>
              </a:rPr>
              <a:t>: Guided Notes</a:t>
            </a:r>
            <a:endParaRPr sz="1700">
              <a:solidFill>
                <a:schemeClr val="dk1"/>
              </a:solidFill>
              <a:latin typeface="Halant"/>
              <a:ea typeface="Halant"/>
              <a:cs typeface="Halant"/>
              <a:sym typeface="Halant"/>
            </a:endParaRPr>
          </a:p>
        </p:txBody>
      </p:sp>
      <p:pic>
        <p:nvPicPr>
          <p:cNvPr id="55" name="Google Shape;55;p1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56" name="Google Shape;56;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7" name="Google Shape;57;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58" name="Google Shape;58;p13"/>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59" name="Google Shape;59;p13"/>
          <p:cNvSpPr txBox="1"/>
          <p:nvPr/>
        </p:nvSpPr>
        <p:spPr>
          <a:xfrm>
            <a:off x="594300" y="807700"/>
            <a:ext cx="6708300" cy="88659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Complete the guided notes while going through the Qing Empire Presentation.</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t/>
            </a:r>
            <a:endParaRPr sz="1200">
              <a:solidFill>
                <a:schemeClr val="dk1"/>
              </a:solidFill>
              <a:latin typeface="Halant"/>
              <a:ea typeface="Halant"/>
              <a:cs typeface="Halant"/>
              <a:sym typeface="Halant"/>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2: Say-it-in-6: Describe the Qing in your own words.</a:t>
            </a:r>
            <a:endParaRPr sz="1200">
              <a:solidFill>
                <a:schemeClr val="dk1"/>
              </a:solidFill>
              <a:latin typeface="Inter"/>
              <a:ea typeface="Inter"/>
              <a:cs typeface="Inter"/>
              <a:sym typeface="Inter"/>
            </a:endParaRPr>
          </a:p>
          <a:p>
            <a:pPr indent="45720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3: The Qing Obtain Power</a:t>
            </a:r>
            <a:endParaRPr sz="1200">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What internal problems weakened the Ming Dynasty before the Qing took over?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How did the Qing use an alliance with Wu Sangui to enter China? </a:t>
            </a:r>
            <a:endParaRPr sz="1200">
              <a:solidFill>
                <a:schemeClr val="dk1"/>
              </a:solidFill>
              <a:latin typeface="Inter"/>
              <a:ea typeface="Inter"/>
              <a:cs typeface="Inter"/>
              <a:sym typeface="Inter"/>
            </a:endParaRPr>
          </a:p>
          <a:p>
            <a:pPr indent="0" lvl="0" marL="13716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What do you think it means to “seize the Mandate of Heaven,” and how did the Qing claim it?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4: Expansion of the Qing Dynasty</a:t>
            </a:r>
            <a:endParaRPr sz="1200">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List four regions the Qing added to their empire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How did the Treaty of Nerchinsk help to secure Qing borders?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5: Consolidation of Power: </a:t>
            </a:r>
            <a:endParaRPr sz="1200">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What was the “dual administration” system, and why was it important?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9144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How did adopting Chinese cultural traditions help the Qing legitimize their rule?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Slides 6-7: Diversity Policies &amp; the Eight Banners</a:t>
            </a:r>
            <a:endParaRPr sz="1200">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Choose one frontier region (Tibet, Mongolia, Xinjiang). Describe how the Qing managed it. </a:t>
            </a:r>
            <a:endParaRPr sz="1200">
              <a:solidFill>
                <a:schemeClr val="dk1"/>
              </a:solidFill>
              <a:latin typeface="Inter"/>
              <a:ea typeface="Inter"/>
              <a:cs typeface="Inter"/>
              <a:sym typeface="Inter"/>
            </a:endParaRPr>
          </a:p>
          <a:p>
            <a:pPr indent="0" lvl="0" marL="9144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9144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9144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What were the Eight Banners, and how were they used to organize society?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0" name="Shape 150"/>
        <p:cNvGrpSpPr/>
        <p:nvPr/>
      </p:nvGrpSpPr>
      <p:grpSpPr>
        <a:xfrm>
          <a:off x="0" y="0"/>
          <a:ext cx="0" cy="0"/>
          <a:chOff x="0" y="0"/>
          <a:chExt cx="0" cy="0"/>
        </a:xfrm>
      </p:grpSpPr>
      <p:sp>
        <p:nvSpPr>
          <p:cNvPr id="151" name="Google Shape;151;p22"/>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Expansion and Consolidation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Source Analysis (Exemplar)</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52" name="Google Shape;152;p22"/>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53" name="Google Shape;153;p22"/>
          <p:cNvSpPr txBox="1"/>
          <p:nvPr/>
        </p:nvSpPr>
        <p:spPr>
          <a:xfrm>
            <a:off x="469050" y="1139325"/>
            <a:ext cx="68343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Use the sources to answer the discussion questions below with your group. </a:t>
            </a:r>
            <a:endParaRPr/>
          </a:p>
        </p:txBody>
      </p:sp>
      <p:graphicFrame>
        <p:nvGraphicFramePr>
          <p:cNvPr id="154" name="Google Shape;154;p22"/>
          <p:cNvGraphicFramePr/>
          <p:nvPr/>
        </p:nvGraphicFramePr>
        <p:xfrm>
          <a:off x="469041" y="1552435"/>
          <a:ext cx="3000000" cy="3000000"/>
        </p:xfrm>
        <a:graphic>
          <a:graphicData uri="http://schemas.openxmlformats.org/drawingml/2006/table">
            <a:tbl>
              <a:tblPr>
                <a:noFill/>
                <a:tableStyleId>{0EC810F9-B902-490E-B0BB-9E0B826FD304}</a:tableStyleId>
              </a:tblPr>
              <a:tblGrid>
                <a:gridCol w="2266425"/>
                <a:gridCol w="1662050"/>
                <a:gridCol w="2905850"/>
              </a:tblGrid>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1: “Capture of Tucheng, Yunnan”</a:t>
                      </a:r>
                      <a:endParaRPr b="1"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the use of the five-color flag in this image reflect Qing efforts to unify ethnic groups under a single imperial identity?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rPr b="1" lang="en" sz="1200">
                          <a:solidFill>
                            <a:srgbClr val="E95C3D"/>
                          </a:solidFill>
                          <a:latin typeface="Inter"/>
                          <a:ea typeface="Inter"/>
                          <a:cs typeface="Inter"/>
                          <a:sym typeface="Inter"/>
                        </a:rPr>
                        <a:t>The five-color flag represented different ethnic groups in the empire, so including it in the painting shows how the Qing wanted to present themselves as rulers of a unified and diverse population, not just one group like the Han or Manchu.</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challenges might the Qing have faced when trying to maintain control over newly conquered areas like Yunnan?</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rPr b="1" lang="en" sz="1200">
                          <a:solidFill>
                            <a:srgbClr val="E95C3D"/>
                          </a:solidFill>
                          <a:latin typeface="Inter"/>
                          <a:ea typeface="Inter"/>
                          <a:cs typeface="Inter"/>
                          <a:sym typeface="Inter"/>
                        </a:rPr>
                        <a:t>Because Yunnan had its own local leaders and culture, the Qing likely had to use both force and careful administration to keep control and prevent rebellions after the conquest.</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2: “Ten Thousand Nations Coming to Pay Tribute”</a:t>
                      </a:r>
                      <a:endParaRPr b="1"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startAt="3"/>
                      </a:pPr>
                      <a:r>
                        <a:rPr lang="en" sz="1200">
                          <a:solidFill>
                            <a:schemeClr val="dk1"/>
                          </a:solidFill>
                          <a:latin typeface="Inter"/>
                          <a:ea typeface="Inter"/>
                          <a:cs typeface="Inter"/>
                          <a:sym typeface="Inter"/>
                        </a:rPr>
                        <a:t>How does this painting reflect the Qing Dynasty’s approach to international diplomacy and authority?</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rPr b="1" lang="en" sz="1200">
                          <a:solidFill>
                            <a:srgbClr val="E95C3D"/>
                          </a:solidFill>
                          <a:latin typeface="Inter"/>
                          <a:ea typeface="Inter"/>
                          <a:cs typeface="Inter"/>
                          <a:sym typeface="Inter"/>
                        </a:rPr>
                        <a:t>The painting shows how the Qing used rituals of tribute to present themselves as the center of a global order, reinforcing their power and importance through diplomatic symbolism.</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startAt="3"/>
                      </a:pPr>
                      <a:r>
                        <a:rPr lang="en" sz="1200">
                          <a:solidFill>
                            <a:schemeClr val="dk1"/>
                          </a:solidFill>
                          <a:latin typeface="Inter"/>
                          <a:ea typeface="Inter"/>
                          <a:cs typeface="Inter"/>
                          <a:sym typeface="Inter"/>
                        </a:rPr>
                        <a:t>Why might the Qing Dynasty have wanted to present itself as a cultural and political center of the world through imagery like this?</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rPr b="1" lang="en" sz="1200">
                          <a:solidFill>
                            <a:srgbClr val="E95C3D"/>
                          </a:solidFill>
                          <a:latin typeface="Inter"/>
                          <a:ea typeface="Inter"/>
                          <a:cs typeface="Inter"/>
                          <a:sym typeface="Inter"/>
                        </a:rPr>
                        <a:t>They wanted to show that all nations looked up to China, which helped justify their rule and make them seem like the most advanced and powerful empire.</a:t>
                      </a:r>
                      <a:br>
                        <a:rPr i="1" lang="en" sz="1200">
                          <a:solidFill>
                            <a:schemeClr val="dk1"/>
                          </a:solidFill>
                          <a:latin typeface="Inter"/>
                          <a:ea typeface="Inter"/>
                          <a:cs typeface="Inter"/>
                          <a:sym typeface="Inter"/>
                        </a:rPr>
                      </a:br>
                      <a:endParaRPr i="1"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i="1"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i="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3: </a:t>
                      </a:r>
                      <a:r>
                        <a:rPr b="1" i="1" lang="en" sz="1200">
                          <a:solidFill>
                            <a:schemeClr val="dk1"/>
                          </a:solidFill>
                          <a:latin typeface="Inter"/>
                          <a:ea typeface="Inter"/>
                          <a:cs typeface="Inter"/>
                          <a:sym typeface="Inter"/>
                        </a:rPr>
                        <a:t>Empire and Identity in Guizhou</a:t>
                      </a:r>
                      <a:endParaRPr b="1" i="1"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startAt="5"/>
                      </a:pPr>
                      <a:r>
                        <a:rPr lang="en" sz="1200">
                          <a:solidFill>
                            <a:schemeClr val="dk1"/>
                          </a:solidFill>
                          <a:latin typeface="Inter"/>
                          <a:ea typeface="Inter"/>
                          <a:cs typeface="Inter"/>
                          <a:sym typeface="Inter"/>
                        </a:rPr>
                        <a:t>How did the Qing use local rulers to maintain control in frontier regions?</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rPr b="1" lang="en" sz="1200">
                          <a:solidFill>
                            <a:srgbClr val="E95C3D"/>
                          </a:solidFill>
                          <a:latin typeface="Inter"/>
                          <a:ea typeface="Inter"/>
                          <a:cs typeface="Inter"/>
                          <a:sym typeface="Inter"/>
                        </a:rPr>
                        <a:t>They allowed native leaders to stay in power but slowly reduced their independence with new rules, making sure loyalty to the emperor was more important than local customs.</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startAt="5"/>
                      </a:pPr>
                      <a:r>
                        <a:rPr lang="en" sz="1200">
                          <a:solidFill>
                            <a:schemeClr val="dk1"/>
                          </a:solidFill>
                          <a:latin typeface="Inter"/>
                          <a:ea typeface="Inter"/>
                          <a:cs typeface="Inter"/>
                          <a:sym typeface="Inter"/>
                        </a:rPr>
                        <a:t>Why might the Qing encourage Confucian education for local elites?</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rPr b="1" lang="en" sz="1200">
                          <a:solidFill>
                            <a:srgbClr val="E95C3D"/>
                          </a:solidFill>
                          <a:latin typeface="Inter"/>
                          <a:ea typeface="Inter"/>
                          <a:cs typeface="Inter"/>
                          <a:sym typeface="Inter"/>
                        </a:rPr>
                        <a:t>Teaching Confucian ideas helped connect local rulers to Chinese culture and values, making it easier for the Qing to unify their diverse empire.</a:t>
                      </a:r>
                      <a:endParaRPr b="1" sz="1200">
                        <a:solidFill>
                          <a:srgbClr val="E95C3D"/>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55" name="Google Shape;155;p22"/>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56" name="Google Shape;156;p2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7" name="Google Shape;157;p2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1" name="Shape 161"/>
        <p:cNvGrpSpPr/>
        <p:nvPr/>
      </p:nvGrpSpPr>
      <p:grpSpPr>
        <a:xfrm>
          <a:off x="0" y="0"/>
          <a:ext cx="0" cy="0"/>
          <a:chOff x="0" y="0"/>
          <a:chExt cx="0" cy="0"/>
        </a:xfrm>
      </p:grpSpPr>
      <p:sp>
        <p:nvSpPr>
          <p:cNvPr id="162" name="Google Shape;162;p23"/>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Expansion and Consolidation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Source Analysis (Exemplar)</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63" name="Google Shape;163;p23"/>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64" name="Google Shape;164;p23"/>
          <p:cNvSpPr txBox="1"/>
          <p:nvPr/>
        </p:nvSpPr>
        <p:spPr>
          <a:xfrm>
            <a:off x="469050" y="1139325"/>
            <a:ext cx="68343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Use the sources to answer the discussion questions below with your group. </a:t>
            </a:r>
            <a:endParaRPr/>
          </a:p>
        </p:txBody>
      </p:sp>
      <p:graphicFrame>
        <p:nvGraphicFramePr>
          <p:cNvPr id="165" name="Google Shape;165;p23"/>
          <p:cNvGraphicFramePr/>
          <p:nvPr/>
        </p:nvGraphicFramePr>
        <p:xfrm>
          <a:off x="469041" y="1552435"/>
          <a:ext cx="3000000" cy="3000000"/>
        </p:xfrm>
        <a:graphic>
          <a:graphicData uri="http://schemas.openxmlformats.org/drawingml/2006/table">
            <a:tbl>
              <a:tblPr>
                <a:noFill/>
                <a:tableStyleId>{0EC810F9-B902-490E-B0BB-9E0B826FD304}</a:tableStyleId>
              </a:tblPr>
              <a:tblGrid>
                <a:gridCol w="2266425"/>
                <a:gridCol w="1662050"/>
                <a:gridCol w="2905850"/>
              </a:tblGrid>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4: “Reinventing China”</a:t>
                      </a:r>
                      <a:endParaRPr b="1"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startAt="7"/>
                      </a:pPr>
                      <a:r>
                        <a:rPr lang="en" sz="1200">
                          <a:solidFill>
                            <a:schemeClr val="dk1"/>
                          </a:solidFill>
                          <a:latin typeface="Inter"/>
                          <a:ea typeface="Inter"/>
                          <a:cs typeface="Inter"/>
                          <a:sym typeface="Inter"/>
                        </a:rPr>
                        <a:t>How did the Qing redefine the idea of “China” to support a multiethnic empire?</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rPr b="1" lang="en" sz="1200">
                          <a:solidFill>
                            <a:srgbClr val="E95C3D"/>
                          </a:solidFill>
                          <a:latin typeface="Inter"/>
                          <a:ea typeface="Inter"/>
                          <a:cs typeface="Inter"/>
                          <a:sym typeface="Inter"/>
                        </a:rPr>
                        <a:t>The Qing said that China wasn’t just for Han people—they included many ethnic groups in their definition, which made their rule seem more legitimate across different regions.</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startAt="7"/>
                      </a:pPr>
                      <a:r>
                        <a:rPr lang="en" sz="1200">
                          <a:solidFill>
                            <a:schemeClr val="dk1"/>
                          </a:solidFill>
                          <a:latin typeface="Inter"/>
                          <a:ea typeface="Inter"/>
                          <a:cs typeface="Inter"/>
                          <a:sym typeface="Inter"/>
                        </a:rPr>
                        <a:t>How did Confucian values still play a role in Qing identity even in a multiethnic state?</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rPr b="1" lang="en" sz="1200">
                          <a:solidFill>
                            <a:srgbClr val="E95C3D"/>
                          </a:solidFill>
                          <a:latin typeface="Inter"/>
                          <a:ea typeface="Inter"/>
                          <a:cs typeface="Inter"/>
                          <a:sym typeface="Inter"/>
                        </a:rPr>
                        <a:t>Even though they accepted many ethnic groups, they still used Confucian rituals and values to show who could be part of the empire’s leadership and culture.</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5: “Battle of Oroi-Jalatu”</a:t>
                      </a:r>
                      <a:endParaRPr b="1"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startAt="9"/>
                      </a:pPr>
                      <a:r>
                        <a:rPr lang="en" sz="1200">
                          <a:solidFill>
                            <a:schemeClr val="dk1"/>
                          </a:solidFill>
                          <a:latin typeface="Inter"/>
                          <a:ea typeface="Inter"/>
                          <a:cs typeface="Inter"/>
                          <a:sym typeface="Inter"/>
                        </a:rPr>
                        <a:t>What does this battle reveal about the military methods the Qing used to expand their territory?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rPr b="1" lang="en" sz="1200">
                          <a:solidFill>
                            <a:srgbClr val="E95C3D"/>
                          </a:solidFill>
                          <a:latin typeface="Inter"/>
                          <a:ea typeface="Inter"/>
                          <a:cs typeface="Inter"/>
                          <a:sym typeface="Inter"/>
                        </a:rPr>
                        <a:t>The painting shows the Qing used large-scale, organized military campaigns to defeat powerful rivals like the Dzungars, demonstrating their ability to conquer resistant groups.</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startAt="9"/>
                      </a:pPr>
                      <a:r>
                        <a:rPr lang="en" sz="1200">
                          <a:solidFill>
                            <a:schemeClr val="dk1"/>
                          </a:solidFill>
                          <a:latin typeface="Inter"/>
                          <a:ea typeface="Inter"/>
                          <a:cs typeface="Inter"/>
                          <a:sym typeface="Inter"/>
                        </a:rPr>
                        <a:t>How did military conquest affect ethnic diversity in the Qing Empire?</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rPr b="1" lang="en" sz="1200">
                          <a:solidFill>
                            <a:srgbClr val="E95C3D"/>
                          </a:solidFill>
                          <a:latin typeface="Inter"/>
                          <a:ea typeface="Inter"/>
                          <a:cs typeface="Inter"/>
                          <a:sym typeface="Inter"/>
                        </a:rPr>
                        <a:t>By conquering the Dzungars, the Qing expanded their control over Central Asian peoples, which added to the ethnic diversity of their empire but also led to population loss and control through force.</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66" name="Google Shape;166;p23"/>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67" name="Google Shape;167;p2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68" name="Google Shape;168;p2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3" name="Shape 63"/>
        <p:cNvGrpSpPr/>
        <p:nvPr/>
      </p:nvGrpSpPr>
      <p:grpSpPr>
        <a:xfrm>
          <a:off x="0" y="0"/>
          <a:ext cx="0" cy="0"/>
          <a:chOff x="0" y="0"/>
          <a:chExt cx="0" cy="0"/>
        </a:xfrm>
      </p:grpSpPr>
      <p:sp>
        <p:nvSpPr>
          <p:cNvPr id="64" name="Google Shape;64;p14"/>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Expansion and Consolidation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Source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65" name="Google Shape;65;p14"/>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66" name="Google Shape;66;p14"/>
          <p:cNvSpPr txBox="1"/>
          <p:nvPr/>
        </p:nvSpPr>
        <p:spPr>
          <a:xfrm>
            <a:off x="469050" y="1139325"/>
            <a:ext cx="68343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Use the sources to answer the discussion questions below with your group. </a:t>
            </a:r>
            <a:endParaRPr/>
          </a:p>
        </p:txBody>
      </p:sp>
      <p:graphicFrame>
        <p:nvGraphicFramePr>
          <p:cNvPr id="67" name="Google Shape;67;p14"/>
          <p:cNvGraphicFramePr/>
          <p:nvPr/>
        </p:nvGraphicFramePr>
        <p:xfrm>
          <a:off x="469041" y="1552435"/>
          <a:ext cx="3000000" cy="3000000"/>
        </p:xfrm>
        <a:graphic>
          <a:graphicData uri="http://schemas.openxmlformats.org/drawingml/2006/table">
            <a:tbl>
              <a:tblPr>
                <a:noFill/>
                <a:tableStyleId>{0EC810F9-B902-490E-B0BB-9E0B826FD304}</a:tableStyleId>
              </a:tblPr>
              <a:tblGrid>
                <a:gridCol w="2266425"/>
                <a:gridCol w="1662050"/>
                <a:gridCol w="2905850"/>
              </a:tblGrid>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1: “Capture of Tucheng, Yunnan”</a:t>
                      </a:r>
                      <a:endParaRPr b="1"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the use of the five-color flag in this image reflect Qing efforts to unify ethnic groups under a single imperial identity?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challenges might the Qing have faced when trying to maintain control over newly conquered areas like Yunnan?</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2: “Ten Thousand Nations Coming to Pay Tribute”</a:t>
                      </a:r>
                      <a:endParaRPr b="1"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startAt="3"/>
                      </a:pPr>
                      <a:r>
                        <a:rPr lang="en" sz="1200">
                          <a:solidFill>
                            <a:schemeClr val="dk1"/>
                          </a:solidFill>
                          <a:latin typeface="Inter"/>
                          <a:ea typeface="Inter"/>
                          <a:cs typeface="Inter"/>
                          <a:sym typeface="Inter"/>
                        </a:rPr>
                        <a:t>How does this painting reflect the Qing Dynasty’s approach to international diplomacy and authority?</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startAt="3"/>
                      </a:pPr>
                      <a:r>
                        <a:rPr lang="en" sz="1200">
                          <a:solidFill>
                            <a:schemeClr val="dk1"/>
                          </a:solidFill>
                          <a:latin typeface="Inter"/>
                          <a:ea typeface="Inter"/>
                          <a:cs typeface="Inter"/>
                          <a:sym typeface="Inter"/>
                        </a:rPr>
                        <a:t>Why might the Qing Dynasty have wanted to present itself as a </a:t>
                      </a:r>
                      <a:r>
                        <a:rPr lang="en" sz="1200">
                          <a:solidFill>
                            <a:schemeClr val="dk1"/>
                          </a:solidFill>
                          <a:latin typeface="Inter"/>
                          <a:ea typeface="Inter"/>
                          <a:cs typeface="Inter"/>
                          <a:sym typeface="Inter"/>
                        </a:rPr>
                        <a:t>cultural</a:t>
                      </a:r>
                      <a:r>
                        <a:rPr lang="en" sz="1200">
                          <a:solidFill>
                            <a:schemeClr val="dk1"/>
                          </a:solidFill>
                          <a:latin typeface="Inter"/>
                          <a:ea typeface="Inter"/>
                          <a:cs typeface="Inter"/>
                          <a:sym typeface="Inter"/>
                        </a:rPr>
                        <a:t> and political center of the world through imagery like this?</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br>
                        <a:rPr i="1" lang="en" sz="1200">
                          <a:solidFill>
                            <a:schemeClr val="dk1"/>
                          </a:solidFill>
                          <a:latin typeface="Inter"/>
                          <a:ea typeface="Inter"/>
                          <a:cs typeface="Inter"/>
                          <a:sym typeface="Inter"/>
                        </a:rPr>
                      </a:br>
                      <a:endParaRPr i="1"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i="1"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i="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3: </a:t>
                      </a:r>
                      <a:r>
                        <a:rPr b="1" i="1" lang="en" sz="1200">
                          <a:solidFill>
                            <a:schemeClr val="dk1"/>
                          </a:solidFill>
                          <a:latin typeface="Inter"/>
                          <a:ea typeface="Inter"/>
                          <a:cs typeface="Inter"/>
                          <a:sym typeface="Inter"/>
                        </a:rPr>
                        <a:t>Empire and Identity in Guizhou</a:t>
                      </a:r>
                      <a:endParaRPr b="1" i="1"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startAt="5"/>
                      </a:pPr>
                      <a:r>
                        <a:rPr lang="en" sz="1200">
                          <a:solidFill>
                            <a:schemeClr val="dk1"/>
                          </a:solidFill>
                          <a:latin typeface="Inter"/>
                          <a:ea typeface="Inter"/>
                          <a:cs typeface="Inter"/>
                          <a:sym typeface="Inter"/>
                        </a:rPr>
                        <a:t>How did the Qing use local rulers to maintain control in frontier regions?</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startAt="5"/>
                      </a:pPr>
                      <a:r>
                        <a:rPr lang="en" sz="1200">
                          <a:solidFill>
                            <a:schemeClr val="dk1"/>
                          </a:solidFill>
                          <a:latin typeface="Inter"/>
                          <a:ea typeface="Inter"/>
                          <a:cs typeface="Inter"/>
                          <a:sym typeface="Inter"/>
                        </a:rPr>
                        <a:t>Why might the Qing encourage Confucian education for local elites?</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68" name="Google Shape;68;p14"/>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69" name="Google Shape;69;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70" name="Google Shape;70;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4" name="Shape 74"/>
        <p:cNvGrpSpPr/>
        <p:nvPr/>
      </p:nvGrpSpPr>
      <p:grpSpPr>
        <a:xfrm>
          <a:off x="0" y="0"/>
          <a:ext cx="0" cy="0"/>
          <a:chOff x="0" y="0"/>
          <a:chExt cx="0" cy="0"/>
        </a:xfrm>
      </p:grpSpPr>
      <p:sp>
        <p:nvSpPr>
          <p:cNvPr id="75" name="Google Shape;75;p15"/>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Expansion and Consolidation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Source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76" name="Google Shape;76;p15"/>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77" name="Google Shape;77;p15"/>
          <p:cNvSpPr txBox="1"/>
          <p:nvPr/>
        </p:nvSpPr>
        <p:spPr>
          <a:xfrm>
            <a:off x="469050" y="1139325"/>
            <a:ext cx="68343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Use the sources to answer the discussion questions below with your group. </a:t>
            </a:r>
            <a:endParaRPr/>
          </a:p>
        </p:txBody>
      </p:sp>
      <p:graphicFrame>
        <p:nvGraphicFramePr>
          <p:cNvPr id="78" name="Google Shape;78;p15"/>
          <p:cNvGraphicFramePr/>
          <p:nvPr/>
        </p:nvGraphicFramePr>
        <p:xfrm>
          <a:off x="469041" y="1552435"/>
          <a:ext cx="3000000" cy="3000000"/>
        </p:xfrm>
        <a:graphic>
          <a:graphicData uri="http://schemas.openxmlformats.org/drawingml/2006/table">
            <a:tbl>
              <a:tblPr>
                <a:noFill/>
                <a:tableStyleId>{0EC810F9-B902-490E-B0BB-9E0B826FD304}</a:tableStyleId>
              </a:tblPr>
              <a:tblGrid>
                <a:gridCol w="2266425"/>
                <a:gridCol w="1662050"/>
                <a:gridCol w="2905850"/>
              </a:tblGrid>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4: “Reinventing China”</a:t>
                      </a:r>
                      <a:endParaRPr b="1"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startAt="7"/>
                      </a:pPr>
                      <a:r>
                        <a:rPr lang="en" sz="1200">
                          <a:solidFill>
                            <a:schemeClr val="dk1"/>
                          </a:solidFill>
                          <a:latin typeface="Inter"/>
                          <a:ea typeface="Inter"/>
                          <a:cs typeface="Inter"/>
                          <a:sym typeface="Inter"/>
                        </a:rPr>
                        <a:t>How did the Qing redefine the idea of “China” to support a multiethnic empire?</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startAt="7"/>
                      </a:pPr>
                      <a:r>
                        <a:rPr lang="en" sz="1200">
                          <a:solidFill>
                            <a:schemeClr val="dk1"/>
                          </a:solidFill>
                          <a:latin typeface="Inter"/>
                          <a:ea typeface="Inter"/>
                          <a:cs typeface="Inter"/>
                          <a:sym typeface="Inter"/>
                        </a:rPr>
                        <a:t>How did Confucian values still play a role in Qing identity even in a multiethnic state?</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5: “Battle of Oroi-Jalatu”</a:t>
                      </a:r>
                      <a:endParaRPr b="1"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startAt="9"/>
                      </a:pPr>
                      <a:r>
                        <a:rPr lang="en" sz="1200">
                          <a:solidFill>
                            <a:schemeClr val="dk1"/>
                          </a:solidFill>
                          <a:latin typeface="Inter"/>
                          <a:ea typeface="Inter"/>
                          <a:cs typeface="Inter"/>
                          <a:sym typeface="Inter"/>
                        </a:rPr>
                        <a:t>What does this battle reveal about the military methods the Qing used to expand their territory?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startAt="9"/>
                      </a:pPr>
                      <a:r>
                        <a:rPr lang="en" sz="1200">
                          <a:solidFill>
                            <a:schemeClr val="dk1"/>
                          </a:solidFill>
                          <a:latin typeface="Inter"/>
                          <a:ea typeface="Inter"/>
                          <a:cs typeface="Inter"/>
                          <a:sym typeface="Inter"/>
                        </a:rPr>
                        <a:t>How did military conquest affect ethnic diversity in the Qing Empire?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79" name="Google Shape;79;p15"/>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80" name="Google Shape;80;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1" name="Google Shape;81;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85" name="Shape 85"/>
        <p:cNvGrpSpPr/>
        <p:nvPr/>
      </p:nvGrpSpPr>
      <p:grpSpPr>
        <a:xfrm>
          <a:off x="0" y="0"/>
          <a:ext cx="0" cy="0"/>
          <a:chOff x="0" y="0"/>
          <a:chExt cx="0" cy="0"/>
        </a:xfrm>
      </p:grpSpPr>
      <p:sp>
        <p:nvSpPr>
          <p:cNvPr id="86" name="Google Shape;86;p16"/>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Source 1</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“Capture of Tucheng, Yunnan”</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87" name="Google Shape;87;p16"/>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88" name="Google Shape;88;p16"/>
          <p:cNvGraphicFramePr/>
          <p:nvPr/>
        </p:nvGraphicFramePr>
        <p:xfrm>
          <a:off x="469041" y="1704835"/>
          <a:ext cx="3000000" cy="3000000"/>
        </p:xfrm>
        <a:graphic>
          <a:graphicData uri="http://schemas.openxmlformats.org/drawingml/2006/table">
            <a:tbl>
              <a:tblPr>
                <a:noFill/>
                <a:tableStyleId>{0EC810F9-B902-490E-B0BB-9E0B826FD304}</a:tableStyleId>
              </a:tblPr>
              <a:tblGrid>
                <a:gridCol w="2266425"/>
                <a:gridCol w="1662050"/>
                <a:gridCol w="2905850"/>
              </a:tblGrid>
              <a:tr h="350050">
                <a:tc gridSpan="3" rowSpan="2">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Historical Context: </a:t>
                      </a:r>
                      <a:r>
                        <a:rPr lang="en" sz="1200">
                          <a:solidFill>
                            <a:schemeClr val="dk1"/>
                          </a:solidFill>
                          <a:latin typeface="Inter"/>
                          <a:ea typeface="Inter"/>
                          <a:cs typeface="Inter"/>
                          <a:sym typeface="Inter"/>
                        </a:rPr>
                        <a:t>The Qing Dynasty (1644–1912), established by the Manchu people of Northeast Asia, governed one of the largest and most ethnically diverse empires in Chinese history. Rising to power after the collapse of the Ming Dynasty, the Qing dramatically expanded their territory—incorporating regions such as Tibet, Mongolia, and Xinjiang. The Qing sustained power through a combination of military conquest, diplomatic ritual, and administrative reform. To centralize authority and maintain stability, the Qing relied on Confucian traditions, the imperial examination system, and policies that balanced ethnic autonomy with imperial oversight. Their strategies of expansion and consolidation enabled the Qing to rule for nearly 300 years.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
        <p:nvSpPr>
          <p:cNvPr id="89" name="Google Shape;89;p16"/>
          <p:cNvSpPr txBox="1"/>
          <p:nvPr/>
        </p:nvSpPr>
        <p:spPr>
          <a:xfrm>
            <a:off x="216275" y="1139325"/>
            <a:ext cx="72984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Analyze each of the following sources closely and  and write what you notice, what it makes you wonder, and what it helps you understand about how the Qing expanded or maintained power.</a:t>
            </a:r>
            <a:endParaRPr sz="1200">
              <a:solidFill>
                <a:schemeClr val="dk1"/>
              </a:solidFill>
              <a:latin typeface="Halant"/>
              <a:ea typeface="Halant"/>
              <a:cs typeface="Halant"/>
              <a:sym typeface="Halant"/>
            </a:endParaRPr>
          </a:p>
        </p:txBody>
      </p:sp>
      <p:graphicFrame>
        <p:nvGraphicFramePr>
          <p:cNvPr id="90" name="Google Shape;90;p16"/>
          <p:cNvGraphicFramePr/>
          <p:nvPr/>
        </p:nvGraphicFramePr>
        <p:xfrm>
          <a:off x="469041" y="3744485"/>
          <a:ext cx="3000000" cy="3000000"/>
        </p:xfrm>
        <a:graphic>
          <a:graphicData uri="http://schemas.openxmlformats.org/drawingml/2006/table">
            <a:tbl>
              <a:tblPr>
                <a:noFill/>
                <a:tableStyleId>{0EC810F9-B902-490E-B0BB-9E0B826FD304}</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1: Unknown artist, "Capture of Tucheng, Yunnan, "ca. 1886-1890. Public Domain</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None/>
                      </a:pPr>
                      <a:r>
                        <a:t/>
                      </a:r>
                      <a:endParaRPr sz="1100">
                        <a:solidFill>
                          <a:schemeClr val="dk1"/>
                        </a:solidFill>
                      </a:endParaRPr>
                    </a:p>
                    <a:p>
                      <a:pPr indent="0" lvl="0" marL="0" rtl="0" algn="l">
                        <a:spcBef>
                          <a:spcPts val="0"/>
                        </a:spcBef>
                        <a:spcAft>
                          <a:spcPts val="0"/>
                        </a:spcAft>
                        <a:buNone/>
                      </a:pPr>
                      <a:r>
                        <a:rPr lang="en" sz="1000">
                          <a:solidFill>
                            <a:schemeClr val="dk1"/>
                          </a:solidFill>
                          <a:latin typeface="Inter"/>
                          <a:ea typeface="Inter"/>
                          <a:cs typeface="Inter"/>
                          <a:sym typeface="Inter"/>
                        </a:rPr>
                        <a:t>Note: This image depicts Qing forces capturing Tucheng during the Panthay Rebellion, with the five-color flag prominently displayed—a symbol of Qing imperial authority that represented the unity of the empire’s major ethnic groups: Manchu (yellow), Han (red), Mongol (blue), Hui (white), and Tibetan (black).</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91" name="Google Shape;91;p16"/>
          <p:cNvPicPr preferRelativeResize="0"/>
          <p:nvPr/>
        </p:nvPicPr>
        <p:blipFill rotWithShape="1">
          <a:blip r:embed="rId4">
            <a:alphaModFix/>
          </a:blip>
          <a:srcRect b="19231" l="0" r="0" t="0"/>
          <a:stretch/>
        </p:blipFill>
        <p:spPr>
          <a:xfrm>
            <a:off x="469050" y="4954300"/>
            <a:ext cx="6834324" cy="2990109"/>
          </a:xfrm>
          <a:prstGeom prst="rect">
            <a:avLst/>
          </a:prstGeom>
          <a:noFill/>
          <a:ln>
            <a:noFill/>
          </a:ln>
        </p:spPr>
      </p:pic>
      <p:pic>
        <p:nvPicPr>
          <p:cNvPr id="92" name="Google Shape;92;p16"/>
          <p:cNvPicPr preferRelativeResize="0"/>
          <p:nvPr/>
        </p:nvPicPr>
        <p:blipFill>
          <a:blip r:embed="rId5">
            <a:alphaModFix/>
          </a:blip>
          <a:stretch>
            <a:fillRect/>
          </a:stretch>
        </p:blipFill>
        <p:spPr>
          <a:xfrm>
            <a:off x="381544" y="9348271"/>
            <a:ext cx="431174" cy="431174"/>
          </a:xfrm>
          <a:prstGeom prst="rect">
            <a:avLst/>
          </a:prstGeom>
          <a:noFill/>
          <a:ln>
            <a:noFill/>
          </a:ln>
        </p:spPr>
      </p:pic>
      <p:sp>
        <p:nvSpPr>
          <p:cNvPr id="93" name="Google Shape;93;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94" name="Google Shape;94;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17"/>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Source 2</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“Ten Thousand Nations Coming to Pay Tribute”</a:t>
            </a:r>
            <a:endParaRPr sz="2500">
              <a:solidFill>
                <a:schemeClr val="dk1"/>
              </a:solidFill>
              <a:latin typeface="Plus Jakarta Sans Medium"/>
              <a:ea typeface="Plus Jakarta Sans Medium"/>
              <a:cs typeface="Plus Jakarta Sans Medium"/>
              <a:sym typeface="Plus Jakarta Sans Medium"/>
            </a:endParaRPr>
          </a:p>
        </p:txBody>
      </p:sp>
      <p:pic>
        <p:nvPicPr>
          <p:cNvPr id="100" name="Google Shape;100;p17"/>
          <p:cNvPicPr preferRelativeResize="0"/>
          <p:nvPr/>
        </p:nvPicPr>
        <p:blipFill>
          <a:blip r:embed="rId3">
            <a:alphaModFix/>
          </a:blip>
          <a:stretch>
            <a:fillRect/>
          </a:stretch>
        </p:blipFill>
        <p:spPr>
          <a:xfrm>
            <a:off x="216272" y="154797"/>
            <a:ext cx="1056536" cy="438114"/>
          </a:xfrm>
          <a:prstGeom prst="rect">
            <a:avLst/>
          </a:prstGeom>
          <a:noFill/>
          <a:ln>
            <a:noFill/>
          </a:ln>
        </p:spPr>
      </p:pic>
      <p:graphicFrame>
        <p:nvGraphicFramePr>
          <p:cNvPr id="101" name="Google Shape;101;p17"/>
          <p:cNvGraphicFramePr/>
          <p:nvPr/>
        </p:nvGraphicFramePr>
        <p:xfrm>
          <a:off x="469041" y="1323835"/>
          <a:ext cx="3000000" cy="3000000"/>
        </p:xfrm>
        <a:graphic>
          <a:graphicData uri="http://schemas.openxmlformats.org/drawingml/2006/table">
            <a:tbl>
              <a:tblPr>
                <a:noFill/>
                <a:tableStyleId>{0EC810F9-B902-490E-B0BB-9E0B826FD304}</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2: Unknown Qing Court artist, Portion of “Wan Guo Lai Chao Tu  or ‘Ten Thousand Nations Coming to Pay Tribute,’" 1761. Public Domain</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None/>
                      </a:pPr>
                      <a:r>
                        <a:t/>
                      </a:r>
                      <a:endParaRPr sz="10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000">
                          <a:solidFill>
                            <a:schemeClr val="dk1"/>
                          </a:solidFill>
                          <a:latin typeface="Inter"/>
                          <a:ea typeface="Inter"/>
                          <a:cs typeface="Inter"/>
                          <a:sym typeface="Inter"/>
                        </a:rPr>
                        <a:t>Note: This Qing-era painting, currently housed in the Beijing Old Palace Museum, depicts the annual New Year’s Day tribute missions from foreign delegations to the imperial court in Beijing. Created to emphasize the cosmopolitan nature and central authority of the Qing Empire, the image portrays representatives from across Asia and Europe presenting homage to the emperor. The phrase “Ten Thousand Nations” in the title symbolically conveys the Qing’s perceived global importance and the emperor’s role as the supreme ruler in a hierarchical world order centered on China.</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02" name="Google Shape;102;p17"/>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03" name="Google Shape;103;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4" name="Google Shape;104;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05" name="Google Shape;105;p17"/>
          <p:cNvPicPr preferRelativeResize="0"/>
          <p:nvPr/>
        </p:nvPicPr>
        <p:blipFill>
          <a:blip r:embed="rId5">
            <a:alphaModFix/>
          </a:blip>
          <a:stretch>
            <a:fillRect/>
          </a:stretch>
        </p:blipFill>
        <p:spPr>
          <a:xfrm>
            <a:off x="1272788" y="3167585"/>
            <a:ext cx="5101570" cy="557548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9" name="Shape 109"/>
        <p:cNvGrpSpPr/>
        <p:nvPr/>
      </p:nvGrpSpPr>
      <p:grpSpPr>
        <a:xfrm>
          <a:off x="0" y="0"/>
          <a:ext cx="0" cy="0"/>
          <a:chOff x="0" y="0"/>
          <a:chExt cx="0" cy="0"/>
        </a:xfrm>
      </p:grpSpPr>
      <p:sp>
        <p:nvSpPr>
          <p:cNvPr id="110" name="Google Shape;110;p18"/>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Source 3</a:t>
            </a:r>
            <a:endParaRPr sz="1700">
              <a:solidFill>
                <a:schemeClr val="dk1"/>
              </a:solidFill>
              <a:latin typeface="Halant"/>
              <a:ea typeface="Halant"/>
              <a:cs typeface="Halant"/>
              <a:sym typeface="Halant"/>
            </a:endParaRPr>
          </a:p>
          <a:p>
            <a:pPr indent="0" lvl="0" marL="0" rtl="0" algn="ctr">
              <a:spcBef>
                <a:spcPts val="0"/>
              </a:spcBef>
              <a:spcAft>
                <a:spcPts val="0"/>
              </a:spcAft>
              <a:buNone/>
            </a:pPr>
            <a:r>
              <a:rPr i="1" lang="en" sz="2500">
                <a:solidFill>
                  <a:schemeClr val="dk1"/>
                </a:solidFill>
                <a:latin typeface="Plus Jakarta Sans Medium"/>
                <a:ea typeface="Plus Jakarta Sans Medium"/>
                <a:cs typeface="Plus Jakarta Sans Medium"/>
                <a:sym typeface="Plus Jakarta Sans Medium"/>
              </a:rPr>
              <a:t>Empire and Identity in Guizhou</a:t>
            </a:r>
            <a:endParaRPr i="1"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11" name="Google Shape;111;p18"/>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12" name="Google Shape;112;p18"/>
          <p:cNvGraphicFramePr/>
          <p:nvPr/>
        </p:nvGraphicFramePr>
        <p:xfrm>
          <a:off x="469041" y="1247635"/>
          <a:ext cx="3000000" cy="3000000"/>
        </p:xfrm>
        <a:graphic>
          <a:graphicData uri="http://schemas.openxmlformats.org/drawingml/2006/table">
            <a:tbl>
              <a:tblPr>
                <a:noFill/>
                <a:tableStyleId>{0EC810F9-B902-490E-B0BB-9E0B826FD304}</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2: Jodi L. Weinstein, </a:t>
                      </a:r>
                      <a:r>
                        <a:rPr i="1" lang="en" sz="1200">
                          <a:solidFill>
                            <a:schemeClr val="dk1"/>
                          </a:solidFill>
                          <a:latin typeface="Halant"/>
                          <a:ea typeface="Halant"/>
                          <a:cs typeface="Halant"/>
                          <a:sym typeface="Halant"/>
                        </a:rPr>
                        <a:t>Empire and Identity in Guizhou: Local Resistance to Qing Expansion</a:t>
                      </a:r>
                      <a:r>
                        <a:rPr lang="en" sz="1200">
                          <a:solidFill>
                            <a:schemeClr val="dk1"/>
                          </a:solidFill>
                          <a:latin typeface="Halant"/>
                          <a:ea typeface="Halant"/>
                          <a:cs typeface="Halant"/>
                          <a:sym typeface="Halant"/>
                        </a:rPr>
                        <a:t>, 2014.</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None/>
                      </a:pPr>
                      <a:r>
                        <a:t/>
                      </a:r>
                      <a:endParaRPr sz="10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chemeClr val="dk1"/>
                          </a:solidFill>
                          <a:latin typeface="Inter"/>
                          <a:ea typeface="Inter"/>
                          <a:cs typeface="Inter"/>
                          <a:sym typeface="Inter"/>
                        </a:rPr>
                        <a:t>Note: Jodi L. Weinstein is Adjunct Professor of History at The College of New Jersey. </a:t>
                      </a:r>
                      <a:endParaRPr sz="1000">
                        <a:solidFill>
                          <a:schemeClr val="dk1"/>
                        </a:solidFill>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During the Shunzhi and Kangxi reigns, the central government tried to operate within the existing framework of the native official (</a:t>
                      </a:r>
                      <a:r>
                        <a:rPr i="1" lang="en" sz="1200">
                          <a:solidFill>
                            <a:schemeClr val="dk1"/>
                          </a:solidFill>
                          <a:latin typeface="Inter"/>
                          <a:ea typeface="Inter"/>
                          <a:cs typeface="Inter"/>
                          <a:sym typeface="Inter"/>
                        </a:rPr>
                        <a:t>tusi</a:t>
                      </a:r>
                      <a:r>
                        <a:rPr lang="en" sz="1200">
                          <a:solidFill>
                            <a:schemeClr val="dk1"/>
                          </a:solidFill>
                          <a:latin typeface="Inter"/>
                          <a:ea typeface="Inter"/>
                          <a:cs typeface="Inter"/>
                          <a:sym typeface="Inter"/>
                        </a:rPr>
                        <a:t>) system… When Qing troops marched across native domains, the local chieftains usually pledged loyalty to the new dynasty, exchanged their Ming seals for Qing ones, and then offered military assistance to the imperial armies. In this way, Beijing secured control over the region while leaving the institution of native rule largely intact.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Although the native officials remained in power, the central government soon took steps to curb their traditional autonomy, beginning with new regulations on the inheritance of official titles. In 1659, the Shunzhi emperor moved to assert greater control over the succession process by stipulating that only direct, patrilineal descendants could inherit the Qing title. This marked a sharp departure from Ming precedents, which allowed native officials to designate heirs according to local custom or personal whim… In addition, potential successors to the title were encouraged, but not required, to attend the nearest state-sponsored public school. These reforms affected the culture of native elites in two crucial ways. First, by assuming a direct supervisory role over the inheritance process, the Qing state greatly curtailed the political independence of indigenous frontier societies. Second, the opportunity to receive a Confucian education encouraged the native rulers to begin identifying more closely with Chinese culture.</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13" name="Google Shape;113;p18"/>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14" name="Google Shape;114;p1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5" name="Google Shape;115;p1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9" name="Shape 119"/>
        <p:cNvGrpSpPr/>
        <p:nvPr/>
      </p:nvGrpSpPr>
      <p:grpSpPr>
        <a:xfrm>
          <a:off x="0" y="0"/>
          <a:ext cx="0" cy="0"/>
          <a:chOff x="0" y="0"/>
          <a:chExt cx="0" cy="0"/>
        </a:xfrm>
      </p:grpSpPr>
      <p:sp>
        <p:nvSpPr>
          <p:cNvPr id="120" name="Google Shape;120;p19"/>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Source 4</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“Reinventing China”</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21" name="Google Shape;121;p19"/>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22" name="Google Shape;122;p19"/>
          <p:cNvGraphicFramePr/>
          <p:nvPr/>
        </p:nvGraphicFramePr>
        <p:xfrm>
          <a:off x="469041" y="1247635"/>
          <a:ext cx="3000000" cy="3000000"/>
        </p:xfrm>
        <a:graphic>
          <a:graphicData uri="http://schemas.openxmlformats.org/drawingml/2006/table">
            <a:tbl>
              <a:tblPr>
                <a:noFill/>
                <a:tableStyleId>{0EC810F9-B902-490E-B0BB-9E0B826FD304}</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4: Gang Zhao, “Reinventing China: Imperial Qing Ideology and the Rise of Modern Chinese National Identity in the Early Twentieth Century,” in </a:t>
                      </a:r>
                      <a:r>
                        <a:rPr i="1" lang="en" sz="1200">
                          <a:solidFill>
                            <a:schemeClr val="dk1"/>
                          </a:solidFill>
                          <a:latin typeface="Halant"/>
                          <a:ea typeface="Halant"/>
                          <a:cs typeface="Halant"/>
                          <a:sym typeface="Halant"/>
                        </a:rPr>
                        <a:t>Modern China</a:t>
                      </a:r>
                      <a:r>
                        <a:rPr lang="en" sz="1200">
                          <a:solidFill>
                            <a:schemeClr val="dk1"/>
                          </a:solidFill>
                          <a:latin typeface="Halant"/>
                          <a:ea typeface="Halant"/>
                          <a:cs typeface="Halant"/>
                          <a:sym typeface="Halant"/>
                        </a:rPr>
                        <a:t>, Vol. 32, No. 1, January 2006.</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None/>
                      </a:pPr>
                      <a:r>
                        <a:t/>
                      </a:r>
                      <a:endParaRPr sz="10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chemeClr val="dk1"/>
                          </a:solidFill>
                          <a:latin typeface="Inter"/>
                          <a:ea typeface="Inter"/>
                          <a:cs typeface="Inter"/>
                          <a:sym typeface="Inter"/>
                        </a:rPr>
                        <a:t>Note: Gang Zhao is Associate Professor of History at Akron University.</a:t>
                      </a:r>
                      <a:endParaRPr sz="1000">
                        <a:solidFill>
                          <a:schemeClr val="dk1"/>
                        </a:solidFill>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Almost all historians who have addressed the topic agree that the Qing territorial bequest laid the foundation for the modern Chinese state as a geographic and ethnic entity. Until recently, however, few noted that the Qing court’s creative reinterpretation of the concept of </a:t>
                      </a:r>
                      <a:r>
                        <a:rPr i="1" lang="en" sz="1200">
                          <a:solidFill>
                            <a:schemeClr val="dk1"/>
                          </a:solidFill>
                          <a:latin typeface="Inter"/>
                          <a:ea typeface="Inter"/>
                          <a:cs typeface="Inter"/>
                          <a:sym typeface="Inter"/>
                        </a:rPr>
                        <a:t>China </a:t>
                      </a:r>
                      <a:r>
                        <a:rPr lang="en" sz="1200">
                          <a:solidFill>
                            <a:schemeClr val="dk1"/>
                          </a:solidFill>
                          <a:latin typeface="Inter"/>
                          <a:ea typeface="Inter"/>
                          <a:cs typeface="Inter"/>
                          <a:sym typeface="Inter"/>
                        </a:rPr>
                        <a:t>(</a:t>
                      </a:r>
                      <a:r>
                        <a:rPr i="1" lang="en" sz="1200">
                          <a:solidFill>
                            <a:schemeClr val="dk1"/>
                          </a:solidFill>
                          <a:latin typeface="Inter"/>
                          <a:ea typeface="Inter"/>
                          <a:cs typeface="Inter"/>
                          <a:sym typeface="Inter"/>
                        </a:rPr>
                        <a:t>Zhongguo</a:t>
                      </a:r>
                      <a:r>
                        <a:rPr lang="en" sz="1200">
                          <a:solidFill>
                            <a:schemeClr val="dk1"/>
                          </a:solidFill>
                          <a:latin typeface="Inter"/>
                          <a:ea typeface="Inter"/>
                          <a:cs typeface="Inter"/>
                          <a:sym typeface="Inter"/>
                        </a:rPr>
                        <a:t>) as a composite of non-Han and Han peoples provided twentieth century Chinese nationalists with one of the major components of modern Chinese national identity: the multiethnic state.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An excellent example of the Qing rulers’ dexterity and creativity in employing the Han concept of China is Qianlong’s 1775 pronouncement: “There exists a view of </a:t>
                      </a:r>
                      <a:r>
                        <a:rPr i="1" lang="en" sz="1200">
                          <a:solidFill>
                            <a:schemeClr val="dk1"/>
                          </a:solidFill>
                          <a:latin typeface="Inter"/>
                          <a:ea typeface="Inter"/>
                          <a:cs typeface="Inter"/>
                          <a:sym typeface="Inter"/>
                        </a:rPr>
                        <a:t>China </a:t>
                      </a:r>
                      <a:r>
                        <a:rPr lang="en" sz="1200">
                          <a:solidFill>
                            <a:schemeClr val="dk1"/>
                          </a:solidFill>
                          <a:latin typeface="Inter"/>
                          <a:ea typeface="Inter"/>
                          <a:cs typeface="Inter"/>
                          <a:sym typeface="Inter"/>
                        </a:rPr>
                        <a:t>(</a:t>
                      </a:r>
                      <a:r>
                        <a:rPr i="1" lang="en" sz="1200">
                          <a:solidFill>
                            <a:schemeClr val="dk1"/>
                          </a:solidFill>
                          <a:latin typeface="Inter"/>
                          <a:ea typeface="Inter"/>
                          <a:cs typeface="Inter"/>
                          <a:sym typeface="Inter"/>
                        </a:rPr>
                        <a:t>Zhongxia</a:t>
                      </a:r>
                      <a:r>
                        <a:rPr lang="en" sz="1200">
                          <a:solidFill>
                            <a:schemeClr val="dk1"/>
                          </a:solidFill>
                          <a:latin typeface="Inter"/>
                          <a:ea typeface="Inter"/>
                          <a:cs typeface="Inter"/>
                          <a:sym typeface="Inter"/>
                        </a:rPr>
                        <a:t>), according to which non-Han people cannot become </a:t>
                      </a:r>
                      <a:r>
                        <a:rPr i="1" lang="en" sz="1200">
                          <a:solidFill>
                            <a:schemeClr val="dk1"/>
                          </a:solidFill>
                          <a:latin typeface="Inter"/>
                          <a:ea typeface="Inter"/>
                          <a:cs typeface="Inter"/>
                          <a:sym typeface="Inter"/>
                        </a:rPr>
                        <a:t>China’s</a:t>
                      </a:r>
                      <a:r>
                        <a:rPr lang="en" sz="1200">
                          <a:solidFill>
                            <a:schemeClr val="dk1"/>
                          </a:solidFill>
                          <a:latin typeface="Inter"/>
                          <a:ea typeface="Inter"/>
                          <a:cs typeface="Inter"/>
                          <a:sym typeface="Inter"/>
                        </a:rPr>
                        <a:t> subjects and their land cannot be integrated into the territory of </a:t>
                      </a:r>
                      <a:r>
                        <a:rPr i="1" lang="en" sz="1200">
                          <a:solidFill>
                            <a:schemeClr val="dk1"/>
                          </a:solidFill>
                          <a:latin typeface="Inter"/>
                          <a:ea typeface="Inter"/>
                          <a:cs typeface="Inter"/>
                          <a:sym typeface="Inter"/>
                        </a:rPr>
                        <a:t>China</a:t>
                      </a:r>
                      <a:r>
                        <a:rPr lang="en" sz="1200">
                          <a:solidFill>
                            <a:schemeClr val="dk1"/>
                          </a:solidFill>
                          <a:latin typeface="Inter"/>
                          <a:ea typeface="Inter"/>
                          <a:cs typeface="Inter"/>
                          <a:sym typeface="Inter"/>
                        </a:rPr>
                        <a:t>. This does not represent our dynasty’s understanding of </a:t>
                      </a:r>
                      <a:r>
                        <a:rPr i="1" lang="en" sz="1200">
                          <a:solidFill>
                            <a:schemeClr val="dk1"/>
                          </a:solidFill>
                          <a:latin typeface="Inter"/>
                          <a:ea typeface="Inter"/>
                          <a:cs typeface="Inter"/>
                          <a:sym typeface="Inter"/>
                        </a:rPr>
                        <a:t>China</a:t>
                      </a:r>
                      <a:r>
                        <a:rPr lang="en" sz="1200">
                          <a:solidFill>
                            <a:schemeClr val="dk1"/>
                          </a:solidFill>
                          <a:latin typeface="Inter"/>
                          <a:ea typeface="Inter"/>
                          <a:cs typeface="Inter"/>
                          <a:sym typeface="Inter"/>
                        </a:rPr>
                        <a:t>, but is instead that of the earlier Han, Tang, Song, and Ming dynasties.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As many scholars have pointed out, by the Qing, there were two ways of defining </a:t>
                      </a:r>
                      <a:r>
                        <a:rPr i="1" lang="en" sz="1200">
                          <a:solidFill>
                            <a:schemeClr val="dk1"/>
                          </a:solidFill>
                          <a:latin typeface="Inter"/>
                          <a:ea typeface="Inter"/>
                          <a:cs typeface="Inter"/>
                          <a:sym typeface="Inter"/>
                        </a:rPr>
                        <a:t>China</a:t>
                      </a:r>
                      <a:r>
                        <a:rPr lang="en" sz="1200">
                          <a:solidFill>
                            <a:schemeClr val="dk1"/>
                          </a:solidFill>
                          <a:latin typeface="Inter"/>
                          <a:ea typeface="Inter"/>
                          <a:cs typeface="Inter"/>
                          <a:sym typeface="Inter"/>
                        </a:rPr>
                        <a:t>. The </a:t>
                      </a:r>
                      <a:r>
                        <a:rPr i="1" lang="en" sz="1200">
                          <a:solidFill>
                            <a:schemeClr val="dk1"/>
                          </a:solidFill>
                          <a:latin typeface="Inter"/>
                          <a:ea typeface="Inter"/>
                          <a:cs typeface="Inter"/>
                          <a:sym typeface="Inter"/>
                        </a:rPr>
                        <a:t>ethnic</a:t>
                      </a:r>
                      <a:r>
                        <a:rPr lang="en" sz="1200">
                          <a:solidFill>
                            <a:schemeClr val="dk1"/>
                          </a:solidFill>
                          <a:latin typeface="Inter"/>
                          <a:ea typeface="Inter"/>
                          <a:cs typeface="Inter"/>
                          <a:sym typeface="Inter"/>
                        </a:rPr>
                        <a:t> approach created boundaries by constructing a Han Chinese identity, while the </a:t>
                      </a:r>
                      <a:r>
                        <a:rPr i="1" lang="en" sz="1200">
                          <a:solidFill>
                            <a:schemeClr val="dk1"/>
                          </a:solidFill>
                          <a:latin typeface="Inter"/>
                          <a:ea typeface="Inter"/>
                          <a:cs typeface="Inter"/>
                          <a:sym typeface="Inter"/>
                        </a:rPr>
                        <a:t>cultural </a:t>
                      </a:r>
                      <a:r>
                        <a:rPr lang="en" sz="1200">
                          <a:solidFill>
                            <a:schemeClr val="dk1"/>
                          </a:solidFill>
                          <a:latin typeface="Inter"/>
                          <a:ea typeface="Inter"/>
                          <a:cs typeface="Inter"/>
                          <a:sym typeface="Inter"/>
                        </a:rPr>
                        <a:t>approach relied upon an imaginary divide between Confucian and non-Confucian communities. According to either definition, the non-Han Manchus could identify themselves with </a:t>
                      </a:r>
                      <a:r>
                        <a:rPr i="1" lang="en" sz="1200">
                          <a:solidFill>
                            <a:schemeClr val="dk1"/>
                          </a:solidFill>
                          <a:latin typeface="Inter"/>
                          <a:ea typeface="Inter"/>
                          <a:cs typeface="Inter"/>
                          <a:sym typeface="Inter"/>
                        </a:rPr>
                        <a:t>China</a:t>
                      </a:r>
                      <a:r>
                        <a:rPr lang="en" sz="1200">
                          <a:solidFill>
                            <a:schemeClr val="dk1"/>
                          </a:solidFill>
                          <a:latin typeface="Inter"/>
                          <a:ea typeface="Inter"/>
                          <a:cs typeface="Inter"/>
                          <a:sym typeface="Inter"/>
                        </a:rPr>
                        <a:t> only by adopting Confucian rituals and institutions. Just as important, these two definitions prevented other non-Han peoples—say, those from Inner Asia—from being incorporated into </a:t>
                      </a:r>
                      <a:r>
                        <a:rPr i="1" lang="en" sz="1200">
                          <a:solidFill>
                            <a:schemeClr val="dk1"/>
                          </a:solidFill>
                          <a:latin typeface="Inter"/>
                          <a:ea typeface="Inter"/>
                          <a:cs typeface="Inter"/>
                          <a:sym typeface="Inter"/>
                        </a:rPr>
                        <a:t>China</a:t>
                      </a:r>
                      <a:r>
                        <a:rPr lang="en" sz="1200">
                          <a:solidFill>
                            <a:schemeClr val="dk1"/>
                          </a:solidFill>
                          <a:latin typeface="Inter"/>
                          <a:ea typeface="Inter"/>
                          <a:cs typeface="Inter"/>
                          <a:sym typeface="Inter"/>
                        </a:rPr>
                        <a:t> because they had non-Confucian cultures and religions. To avoid these problems, the Qing court relied on a new definition of </a:t>
                      </a:r>
                      <a:r>
                        <a:rPr i="1" lang="en" sz="1200">
                          <a:solidFill>
                            <a:schemeClr val="dk1"/>
                          </a:solidFill>
                          <a:latin typeface="Inter"/>
                          <a:ea typeface="Inter"/>
                          <a:cs typeface="Inter"/>
                          <a:sym typeface="Inter"/>
                        </a:rPr>
                        <a:t>China</a:t>
                      </a:r>
                      <a:r>
                        <a:rPr lang="en" sz="1200">
                          <a:solidFill>
                            <a:schemeClr val="dk1"/>
                          </a:solidFill>
                          <a:latin typeface="Inter"/>
                          <a:ea typeface="Inter"/>
                          <a:cs typeface="Inter"/>
                          <a:sym typeface="Inter"/>
                        </a:rPr>
                        <a:t> that was based on Qing territorial administration over different ethnic groups.</a:t>
                      </a: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23" name="Google Shape;123;p19"/>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24" name="Google Shape;124;p1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5" name="Google Shape;125;p1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9" name="Shape 129"/>
        <p:cNvGrpSpPr/>
        <p:nvPr/>
      </p:nvGrpSpPr>
      <p:grpSpPr>
        <a:xfrm>
          <a:off x="0" y="0"/>
          <a:ext cx="0" cy="0"/>
          <a:chOff x="0" y="0"/>
          <a:chExt cx="0" cy="0"/>
        </a:xfrm>
      </p:grpSpPr>
      <p:sp>
        <p:nvSpPr>
          <p:cNvPr id="130" name="Google Shape;130;p20"/>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Source 5</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“Battle of Oroi-Jalatu”</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31" name="Google Shape;131;p20"/>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32" name="Google Shape;132;p20"/>
          <p:cNvGraphicFramePr/>
          <p:nvPr/>
        </p:nvGraphicFramePr>
        <p:xfrm>
          <a:off x="469041" y="1247635"/>
          <a:ext cx="3000000" cy="3000000"/>
        </p:xfrm>
        <a:graphic>
          <a:graphicData uri="http://schemas.openxmlformats.org/drawingml/2006/table">
            <a:tbl>
              <a:tblPr>
                <a:noFill/>
                <a:tableStyleId>{0EC810F9-B902-490E-B0BB-9E0B826FD304}</a:tableStyleId>
              </a:tblPr>
              <a:tblGrid>
                <a:gridCol w="2266425"/>
                <a:gridCol w="1662050"/>
                <a:gridCol w="2905850"/>
              </a:tblGrid>
              <a:tr h="932925">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5: Collaboration of Chinese and European painters, “Battle of Oroi-Jalatu,” ca. 1765-1769. Public Domain</a:t>
                      </a:r>
                      <a:endParaRPr sz="10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0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000">
                          <a:solidFill>
                            <a:schemeClr val="dk1"/>
                          </a:solidFill>
                          <a:latin typeface="Inter"/>
                          <a:ea typeface="Inter"/>
                          <a:cs typeface="Inter"/>
                          <a:sym typeface="Inter"/>
                        </a:rPr>
                        <a:t>Note: The Battle of Oroi-Jalatu (1755) was a key conflict in the larger Dzungar–Qing Wars, a series of military campaigns in the 17th and 18th centuries between the Qing Dynasty of China and the Dzungar Khanate, a powerful Mongol state in Central Asia. The Dzungars, the last major nomadic empire on the steppe, had long resisted Qing expansion. The war not only expanded imperial territory but also resulted in massive loss of life and the near-eradication of the Dzungar population. </a:t>
                      </a:r>
                      <a:endParaRPr sz="1000">
                        <a:solidFill>
                          <a:schemeClr val="dk1"/>
                        </a:solidFill>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194650">
                <a:tc gridSpan="3" rowSpan="2">
                  <a:txBody>
                    <a:bodyPr/>
                    <a:lstStyle/>
                    <a:p>
                      <a:pPr indent="0" lvl="0" marL="0" rtl="0" algn="l">
                        <a:spcBef>
                          <a:spcPts val="0"/>
                        </a:spcBef>
                        <a:spcAft>
                          <a:spcPts val="0"/>
                        </a:spcAft>
                        <a:buClr>
                          <a:schemeClr val="dk1"/>
                        </a:buClr>
                        <a:buSzPts val="1100"/>
                        <a:buFont typeface="Arial"/>
                        <a:buNone/>
                      </a:pPr>
                      <a:r>
                        <a:t/>
                      </a: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213025">
                <a:tc gridSpan="3" vMerge="1"/>
                <a:tc hMerge="1" vMerge="1"/>
                <a:tc hMerge="1" vMerge="1"/>
              </a:tr>
            </a:tbl>
          </a:graphicData>
        </a:graphic>
      </p:graphicFrame>
      <p:pic>
        <p:nvPicPr>
          <p:cNvPr id="133" name="Google Shape;133;p20"/>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34" name="Google Shape;134;p2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5" name="Google Shape;135;p2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36" name="Google Shape;136;p20"/>
          <p:cNvPicPr preferRelativeResize="0"/>
          <p:nvPr/>
        </p:nvPicPr>
        <p:blipFill>
          <a:blip r:embed="rId5">
            <a:alphaModFix/>
          </a:blip>
          <a:stretch>
            <a:fillRect/>
          </a:stretch>
        </p:blipFill>
        <p:spPr>
          <a:xfrm>
            <a:off x="469050" y="2944101"/>
            <a:ext cx="6834324" cy="415755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0" name="Shape 140"/>
        <p:cNvGrpSpPr/>
        <p:nvPr/>
      </p:nvGrpSpPr>
      <p:grpSpPr>
        <a:xfrm>
          <a:off x="0" y="0"/>
          <a:ext cx="0" cy="0"/>
          <a:chOff x="0" y="0"/>
          <a:chExt cx="0" cy="0"/>
        </a:xfrm>
      </p:grpSpPr>
      <p:sp>
        <p:nvSpPr>
          <p:cNvPr id="141" name="Google Shape;141;p21"/>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The Qing Dynasty: Guided Notes (Exemplar)</a:t>
            </a:r>
            <a:endParaRPr sz="1700">
              <a:solidFill>
                <a:schemeClr val="dk1"/>
              </a:solidFill>
              <a:latin typeface="Halant"/>
              <a:ea typeface="Halant"/>
              <a:cs typeface="Halant"/>
              <a:sym typeface="Halant"/>
            </a:endParaRPr>
          </a:p>
        </p:txBody>
      </p:sp>
      <p:pic>
        <p:nvPicPr>
          <p:cNvPr id="142" name="Google Shape;142;p2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3" name="Google Shape;143;p2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4" name="Google Shape;144;p2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45" name="Google Shape;145;p21"/>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146" name="Google Shape;146;p21"/>
          <p:cNvSpPr txBox="1"/>
          <p:nvPr/>
        </p:nvSpPr>
        <p:spPr>
          <a:xfrm>
            <a:off x="322100" y="807700"/>
            <a:ext cx="7137000" cy="86814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Complete the guided notes while going through the Qing Empire Presentation.</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t/>
            </a:r>
            <a:endParaRPr sz="1200">
              <a:solidFill>
                <a:schemeClr val="dk1"/>
              </a:solidFill>
              <a:latin typeface="Halant"/>
              <a:ea typeface="Halant"/>
              <a:cs typeface="Halant"/>
              <a:sym typeface="Halant"/>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2: Say-it-in-6: Describe the Qing in your own words.</a:t>
            </a:r>
            <a:endParaRPr sz="1200">
              <a:solidFill>
                <a:schemeClr val="dk1"/>
              </a:solidFill>
              <a:latin typeface="Inter"/>
              <a:ea typeface="Inter"/>
              <a:cs typeface="Inter"/>
              <a:sym typeface="Inter"/>
            </a:endParaRPr>
          </a:p>
          <a:p>
            <a:pPr indent="457200" lvl="0" marL="0" rtl="0" algn="l">
              <a:spcBef>
                <a:spcPts val="0"/>
              </a:spcBef>
              <a:spcAft>
                <a:spcPts val="0"/>
              </a:spcAft>
              <a:buNone/>
            </a:pPr>
            <a:r>
              <a:rPr b="1" lang="en" sz="1200">
                <a:solidFill>
                  <a:srgbClr val="E95C3D"/>
                </a:solidFill>
                <a:latin typeface="Inter"/>
                <a:ea typeface="Inter"/>
                <a:cs typeface="Inter"/>
                <a:sym typeface="Inter"/>
              </a:rPr>
              <a:t>Manchus from northeast China ruled China.</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3: The Qing Obtain Power</a:t>
            </a:r>
            <a:endParaRPr sz="1200">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What internal problems weakened the Ming Dynasty before the Qing took over? </a:t>
            </a:r>
            <a:endParaRPr sz="1200">
              <a:solidFill>
                <a:schemeClr val="dk1"/>
              </a:solidFill>
              <a:latin typeface="Inter"/>
              <a:ea typeface="Inter"/>
              <a:cs typeface="Inter"/>
              <a:sym typeface="Inter"/>
            </a:endParaRPr>
          </a:p>
          <a:p>
            <a:pPr indent="0" lvl="0" marL="914400" rtl="0" algn="l">
              <a:spcBef>
                <a:spcPts val="0"/>
              </a:spcBef>
              <a:spcAft>
                <a:spcPts val="0"/>
              </a:spcAft>
              <a:buNone/>
            </a:pPr>
            <a:r>
              <a:rPr b="1" lang="en" sz="1200">
                <a:solidFill>
                  <a:srgbClr val="E95C3D"/>
                </a:solidFill>
                <a:latin typeface="Inter"/>
                <a:ea typeface="Inter"/>
                <a:cs typeface="Inter"/>
                <a:sym typeface="Inter"/>
              </a:rPr>
              <a:t>The Ming Dynasty was weakened by corruption, peasant rebellions, famine, and military failures.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How did the Qing use an alliance with Wu Sangui to enter China? </a:t>
            </a:r>
            <a:endParaRPr sz="1200">
              <a:solidFill>
                <a:schemeClr val="dk1"/>
              </a:solidFill>
              <a:latin typeface="Inter"/>
              <a:ea typeface="Inter"/>
              <a:cs typeface="Inter"/>
              <a:sym typeface="Inter"/>
            </a:endParaRPr>
          </a:p>
          <a:p>
            <a:pPr indent="0" lvl="0" marL="914400" rtl="0" algn="l">
              <a:spcBef>
                <a:spcPts val="0"/>
              </a:spcBef>
              <a:spcAft>
                <a:spcPts val="0"/>
              </a:spcAft>
              <a:buNone/>
            </a:pPr>
            <a:r>
              <a:rPr b="1" lang="en" sz="1200">
                <a:solidFill>
                  <a:srgbClr val="E95C3D"/>
                </a:solidFill>
                <a:latin typeface="Inter"/>
                <a:ea typeface="Inter"/>
                <a:cs typeface="Inter"/>
                <a:sym typeface="Inter"/>
              </a:rPr>
              <a:t>Wu Sangui, a Ming general, let the Manchus through the Great Wall to help defeat rebels in Beijing, which allowed them to take over.</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What do you think it means to “seize the Mandate of Heaven,” and how did the Qing claim it? </a:t>
            </a:r>
            <a:endParaRPr sz="1200">
              <a:solidFill>
                <a:schemeClr val="dk1"/>
              </a:solidFill>
              <a:latin typeface="Inter"/>
              <a:ea typeface="Inter"/>
              <a:cs typeface="Inter"/>
              <a:sym typeface="Inter"/>
            </a:endParaRPr>
          </a:p>
          <a:p>
            <a:pPr indent="0" lvl="0" marL="914400" rtl="0" algn="l">
              <a:spcBef>
                <a:spcPts val="0"/>
              </a:spcBef>
              <a:spcAft>
                <a:spcPts val="0"/>
              </a:spcAft>
              <a:buNone/>
            </a:pPr>
            <a:r>
              <a:rPr b="1" lang="en" sz="1200">
                <a:solidFill>
                  <a:srgbClr val="E95C3D"/>
                </a:solidFill>
                <a:latin typeface="Inter"/>
                <a:ea typeface="Inter"/>
                <a:cs typeface="Inter"/>
                <a:sym typeface="Inter"/>
              </a:rPr>
              <a:t>It means taking over as rightful rulers by proving the old dynasty failed. The Qing claimed it by restoring order after chaos.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4: Expansion of the Qing Dynasty</a:t>
            </a:r>
            <a:endParaRPr sz="1200">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List four regions the Qing added to their empire</a:t>
            </a:r>
            <a:endParaRPr sz="1200">
              <a:solidFill>
                <a:schemeClr val="dk1"/>
              </a:solidFill>
              <a:latin typeface="Inter"/>
              <a:ea typeface="Inter"/>
              <a:cs typeface="Inter"/>
              <a:sym typeface="Inter"/>
            </a:endParaRPr>
          </a:p>
          <a:p>
            <a:pPr indent="0" lvl="0" marL="914400" rtl="0" algn="l">
              <a:spcBef>
                <a:spcPts val="0"/>
              </a:spcBef>
              <a:spcAft>
                <a:spcPts val="0"/>
              </a:spcAft>
              <a:buNone/>
            </a:pPr>
            <a:r>
              <a:rPr b="1" lang="en" sz="1200">
                <a:solidFill>
                  <a:srgbClr val="E95C3D"/>
                </a:solidFill>
                <a:latin typeface="Inter"/>
                <a:ea typeface="Inter"/>
                <a:cs typeface="Inter"/>
                <a:sym typeface="Inter"/>
              </a:rPr>
              <a:t>Taiwan, Tibet, Mongolia, Xinjiang</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How did the Treaty of Nerchinsk help to secure Qing borders? </a:t>
            </a:r>
            <a:endParaRPr sz="1200">
              <a:solidFill>
                <a:schemeClr val="dk1"/>
              </a:solidFill>
              <a:latin typeface="Inter"/>
              <a:ea typeface="Inter"/>
              <a:cs typeface="Inter"/>
              <a:sym typeface="Inter"/>
            </a:endParaRPr>
          </a:p>
          <a:p>
            <a:pPr indent="0" lvl="0" marL="914400" rtl="0" algn="l">
              <a:spcBef>
                <a:spcPts val="0"/>
              </a:spcBef>
              <a:spcAft>
                <a:spcPts val="0"/>
              </a:spcAft>
              <a:buNone/>
            </a:pPr>
            <a:r>
              <a:rPr b="1" lang="en" sz="1200">
                <a:solidFill>
                  <a:srgbClr val="E95C3D"/>
                </a:solidFill>
                <a:latin typeface="Inter"/>
                <a:ea typeface="Inter"/>
                <a:cs typeface="Inter"/>
                <a:sym typeface="Inter"/>
              </a:rPr>
              <a:t>It created a peaceful border with Russia, reducing threats in the north.</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5: Consolidation of Power: </a:t>
            </a:r>
            <a:endParaRPr sz="1200">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What was the “dual administration” system, and why was it important? </a:t>
            </a:r>
            <a:endParaRPr sz="1200">
              <a:solidFill>
                <a:schemeClr val="dk1"/>
              </a:solidFill>
              <a:latin typeface="Inter"/>
              <a:ea typeface="Inter"/>
              <a:cs typeface="Inter"/>
              <a:sym typeface="Inter"/>
            </a:endParaRPr>
          </a:p>
          <a:p>
            <a:pPr indent="0" lvl="0" marL="914400" rtl="0" algn="l">
              <a:spcBef>
                <a:spcPts val="0"/>
              </a:spcBef>
              <a:spcAft>
                <a:spcPts val="0"/>
              </a:spcAft>
              <a:buNone/>
            </a:pPr>
            <a:r>
              <a:rPr b="1" lang="en" sz="1200">
                <a:solidFill>
                  <a:srgbClr val="E95C3D"/>
                </a:solidFill>
                <a:latin typeface="Inter"/>
                <a:ea typeface="Inter"/>
                <a:cs typeface="Inter"/>
                <a:sym typeface="Inter"/>
              </a:rPr>
              <a:t>It meant each government job had both a Manchu and a Han Chinese official. This balanced power and kept both groups involved.</a:t>
            </a:r>
            <a:endParaRPr sz="1200">
              <a:solidFill>
                <a:schemeClr val="dk1"/>
              </a:solidFill>
              <a:latin typeface="Inter"/>
              <a:ea typeface="Inter"/>
              <a:cs typeface="Inter"/>
              <a:sym typeface="Inter"/>
            </a:endParaRPr>
          </a:p>
          <a:p>
            <a:pPr indent="0" lvl="0" marL="9144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How did adopting Chinese cultural traditions help the Qing legitimize their rule? </a:t>
            </a:r>
            <a:endParaRPr sz="1200">
              <a:solidFill>
                <a:schemeClr val="dk1"/>
              </a:solidFill>
              <a:latin typeface="Inter"/>
              <a:ea typeface="Inter"/>
              <a:cs typeface="Inter"/>
              <a:sym typeface="Inter"/>
            </a:endParaRPr>
          </a:p>
          <a:p>
            <a:pPr indent="0" lvl="0" marL="914400" rtl="0" algn="l">
              <a:spcBef>
                <a:spcPts val="0"/>
              </a:spcBef>
              <a:spcAft>
                <a:spcPts val="0"/>
              </a:spcAft>
              <a:buNone/>
            </a:pPr>
            <a:r>
              <a:rPr b="1" lang="en" sz="1200">
                <a:solidFill>
                  <a:srgbClr val="E95C3D"/>
                </a:solidFill>
                <a:latin typeface="Inter"/>
                <a:ea typeface="Inter"/>
                <a:cs typeface="Inter"/>
                <a:sym typeface="Inter"/>
              </a:rPr>
              <a:t>They used Confucian ideas and civil service exams to show respect for Chinese traditions and gain the support of the people.</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Slides 6-7: Diversity Policies &amp; the Eight Banners</a:t>
            </a:r>
            <a:endParaRPr sz="1200">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Choose one frontier region (Tibet, Mongolia, Xinjiang). Describe how the Qing managed it. </a:t>
            </a:r>
            <a:endParaRPr sz="1200">
              <a:solidFill>
                <a:schemeClr val="dk1"/>
              </a:solidFill>
              <a:latin typeface="Inter"/>
              <a:ea typeface="Inter"/>
              <a:cs typeface="Inter"/>
              <a:sym typeface="Inter"/>
            </a:endParaRPr>
          </a:p>
          <a:p>
            <a:pPr indent="0" lvl="0" marL="914400" rtl="0" algn="l">
              <a:spcBef>
                <a:spcPts val="0"/>
              </a:spcBef>
              <a:spcAft>
                <a:spcPts val="0"/>
              </a:spcAft>
              <a:buNone/>
            </a:pPr>
            <a:r>
              <a:rPr b="1" lang="en" sz="1200">
                <a:solidFill>
                  <a:srgbClr val="E95C3D"/>
                </a:solidFill>
                <a:latin typeface="Inter"/>
                <a:ea typeface="Inter"/>
                <a:cs typeface="Inter"/>
                <a:sym typeface="Inter"/>
              </a:rPr>
              <a:t>In Tibet, the Qing allowed the Dalai Lama to keep religious authority but put Qing officials in charge of politics and the military.</a:t>
            </a:r>
            <a:endParaRPr b="1" sz="1200">
              <a:solidFill>
                <a:srgbClr val="E95C3D"/>
              </a:solidFill>
              <a:latin typeface="Inter"/>
              <a:ea typeface="Inter"/>
              <a:cs typeface="Inter"/>
              <a:sym typeface="Inter"/>
            </a:endParaRPr>
          </a:p>
          <a:p>
            <a:pPr indent="0" lvl="0" marL="9144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What were the Eight Banners, and how were they used to organize society? </a:t>
            </a:r>
            <a:endParaRPr sz="1200">
              <a:solidFill>
                <a:schemeClr val="dk1"/>
              </a:solidFill>
              <a:latin typeface="Inter"/>
              <a:ea typeface="Inter"/>
              <a:cs typeface="Inter"/>
              <a:sym typeface="Inter"/>
            </a:endParaRPr>
          </a:p>
          <a:p>
            <a:pPr indent="0" lvl="0" marL="914400" rtl="0" algn="l">
              <a:spcBef>
                <a:spcPts val="0"/>
              </a:spcBef>
              <a:spcAft>
                <a:spcPts val="0"/>
              </a:spcAft>
              <a:buNone/>
            </a:pPr>
            <a:r>
              <a:rPr b="1" lang="en" sz="1200">
                <a:solidFill>
                  <a:srgbClr val="E95C3D"/>
                </a:solidFill>
                <a:latin typeface="Inter"/>
                <a:ea typeface="Inter"/>
                <a:cs typeface="Inter"/>
                <a:sym typeface="Inter"/>
              </a:rPr>
              <a:t>The Eight Banners were military and social units made up of different ethnic groups. They helped keep order and divided power.</a:t>
            </a:r>
            <a:endParaRPr sz="1200">
              <a:solidFill>
                <a:schemeClr val="dk1"/>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