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0287000" cx="18288000"/>
  <p:notesSz cx="6858000" cy="9144000"/>
  <p:embeddedFontLst>
    <p:embeddedFont>
      <p:font typeface="Halant"/>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1AE4EB4-4624-45E0-9828-05E446103966}">
  <a:tblStyle styleId="{E1AE4EB4-4624-45E0-9828-05E44610396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Inter-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bold.fntdata"/><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font" Target="fonts/Inter-bold.fntdata"/><Relationship Id="rId6" Type="http://schemas.openxmlformats.org/officeDocument/2006/relationships/notesMaster" Target="notesMasters/notesMaster1.xml"/><Relationship Id="rId18" Type="http://schemas.openxmlformats.org/officeDocument/2006/relationships/font" Target="fonts/Inter-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5a342aa579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35a342aa579_1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585b115e3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3585b115e3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585b115e37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3585b115e37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585b115e37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3585b115e37_0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585b115e37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3585b115e37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65cba4e5e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g365cba4e5ed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5a342aa579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35a342aa579_1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0.png"/><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337" cy="10467984"/>
            <a:chOff x="0" y="-241102"/>
            <a:chExt cx="5652450" cy="13957313"/>
          </a:xfrm>
        </p:grpSpPr>
        <p:grpSp>
          <p:nvGrpSpPr>
            <p:cNvPr id="85" name="Google Shape;85;p13"/>
            <p:cNvGrpSpPr/>
            <p:nvPr/>
          </p:nvGrpSpPr>
          <p:grpSpPr>
            <a:xfrm>
              <a:off x="2826056" y="-241102"/>
              <a:ext cx="2826394" cy="13957313"/>
              <a:chOff x="0" y="-47625"/>
              <a:chExt cx="558300" cy="2757000"/>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394" cy="13957313"/>
              <a:chOff x="0" y="-47625"/>
              <a:chExt cx="558300" cy="2757000"/>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394" cy="13957313"/>
              <a:chOff x="0" y="-47625"/>
              <a:chExt cx="558300" cy="2757000"/>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307588" y="3823203"/>
            <a:ext cx="14079900" cy="14928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9999">
                <a:solidFill>
                  <a:srgbClr val="231F20"/>
                </a:solidFill>
                <a:latin typeface="Halant"/>
                <a:ea typeface="Halant"/>
                <a:cs typeface="Halant"/>
                <a:sym typeface="Halant"/>
              </a:rPr>
              <a:t>THE QING DYNASTY</a:t>
            </a:r>
            <a:endParaRPr sz="100"/>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307600" y="5400225"/>
            <a:ext cx="140799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a:t>
            </a:r>
            <a:r>
              <a:rPr b="0" i="0" lang="en-US" sz="5735" u="none" cap="none" strike="noStrike">
                <a:solidFill>
                  <a:srgbClr val="231F20"/>
                </a:solidFill>
                <a:latin typeface="Inter"/>
                <a:ea typeface="Inter"/>
                <a:cs typeface="Inter"/>
                <a:sym typeface="Inter"/>
              </a:rPr>
              <a:t>it </a:t>
            </a:r>
            <a:r>
              <a:rPr lang="en-US" sz="5735">
                <a:solidFill>
                  <a:srgbClr val="231F20"/>
                </a:solidFill>
                <a:latin typeface="Inter"/>
                <a:ea typeface="Inter"/>
                <a:cs typeface="Inter"/>
                <a:sym typeface="Inter"/>
              </a:rPr>
              <a:t>4:</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Empire-Building in Afro-Eurasia </a:t>
            </a:r>
            <a:endParaRPr/>
          </a:p>
        </p:txBody>
      </p:sp>
      <p:sp>
        <p:nvSpPr>
          <p:cNvPr id="97" name="Google Shape;97;p13"/>
          <p:cNvSpPr/>
          <p:nvPr/>
        </p:nvSpPr>
        <p:spPr>
          <a:xfrm>
            <a:off x="11222770" y="918355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2"/>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82" name="Google Shape;282;p2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83" name="Google Shape;283;p22"/>
          <p:cNvGrpSpPr/>
          <p:nvPr/>
        </p:nvGrpSpPr>
        <p:grpSpPr>
          <a:xfrm>
            <a:off x="-254016" y="9230009"/>
            <a:ext cx="18796043" cy="937448"/>
            <a:chOff x="204" y="0"/>
            <a:chExt cx="25061391" cy="1249931"/>
          </a:xfrm>
        </p:grpSpPr>
        <p:grpSp>
          <p:nvGrpSpPr>
            <p:cNvPr id="284" name="Google Shape;284;p22"/>
            <p:cNvGrpSpPr/>
            <p:nvPr/>
          </p:nvGrpSpPr>
          <p:grpSpPr>
            <a:xfrm rot="5400000">
              <a:off x="12002369" y="-11663474"/>
              <a:ext cx="1249931" cy="24576878"/>
              <a:chOff x="0" y="-38100"/>
              <a:chExt cx="246900" cy="4854692"/>
            </a:xfrm>
          </p:grpSpPr>
          <p:sp>
            <p:nvSpPr>
              <p:cNvPr id="285" name="Google Shape;285;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6" name="Google Shape;286;p2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7" name="Google Shape;287;p2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288" name="Google Shape;288;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9" name="Google Shape;289;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0" name="Google Shape;290;p22"/>
          <p:cNvSpPr txBox="1"/>
          <p:nvPr/>
        </p:nvSpPr>
        <p:spPr>
          <a:xfrm>
            <a:off x="2553980" y="8763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FOUR CORNERS</a:t>
            </a:r>
            <a:endParaRPr sz="1400"/>
          </a:p>
        </p:txBody>
      </p:sp>
      <p:grpSp>
        <p:nvGrpSpPr>
          <p:cNvPr id="291" name="Google Shape;291;p22"/>
          <p:cNvGrpSpPr/>
          <p:nvPr/>
        </p:nvGrpSpPr>
        <p:grpSpPr>
          <a:xfrm>
            <a:off x="14614845" y="2169296"/>
            <a:ext cx="2504567" cy="1771219"/>
            <a:chOff x="5376825" y="1512437"/>
            <a:chExt cx="3094350" cy="2481394"/>
          </a:xfrm>
        </p:grpSpPr>
        <p:sp>
          <p:nvSpPr>
            <p:cNvPr id="292" name="Google Shape;292;p22"/>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93" name="Google Shape;293;p22"/>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94" name="Google Shape;294;p22"/>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95" name="Google Shape;295;p22"/>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96" name="Google Shape;296;p22"/>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97" name="Google Shape;297;p22"/>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298" name="Google Shape;298;p22"/>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pic>
          <p:nvPicPr>
            <p:cNvPr id="299" name="Google Shape;299;p22"/>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300" name="Google Shape;300;p22"/>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grpSp>
      <p:sp>
        <p:nvSpPr>
          <p:cNvPr id="301" name="Google Shape;301;p22"/>
          <p:cNvSpPr txBox="1"/>
          <p:nvPr/>
        </p:nvSpPr>
        <p:spPr>
          <a:xfrm>
            <a:off x="1211200" y="2317350"/>
            <a:ext cx="12211800" cy="580800"/>
          </a:xfrm>
          <a:prstGeom prst="rect">
            <a:avLst/>
          </a:prstGeom>
          <a:noFill/>
          <a:ln>
            <a:noFill/>
          </a:ln>
        </p:spPr>
        <p:txBody>
          <a:bodyPr anchorCtr="0" anchor="t" bIns="91450" lIns="91450" spcFirstLastPara="1" rIns="91450" wrap="square" tIns="91450">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Each corner is labeled with an important factor that helped the Qing Dynasty to expand and maintain control over its empire. Take 30 seconds and go to the corner of the factor that you believe most helped the Qing to expand and maintain control.</a:t>
            </a:r>
            <a:endParaRPr sz="3200">
              <a:solidFill>
                <a:schemeClr val="dk1"/>
              </a:solidFill>
              <a:latin typeface="Halant"/>
              <a:ea typeface="Halant"/>
              <a:cs typeface="Halant"/>
              <a:sym typeface="Halant"/>
            </a:endParaRPr>
          </a:p>
        </p:txBody>
      </p:sp>
      <p:grpSp>
        <p:nvGrpSpPr>
          <p:cNvPr id="302" name="Google Shape;302;p22"/>
          <p:cNvGrpSpPr/>
          <p:nvPr/>
        </p:nvGrpSpPr>
        <p:grpSpPr>
          <a:xfrm>
            <a:off x="15859155" y="-98041"/>
            <a:ext cx="1562625" cy="1771271"/>
            <a:chOff x="0" y="-130721"/>
            <a:chExt cx="2083500" cy="2361695"/>
          </a:xfrm>
        </p:grpSpPr>
        <p:grpSp>
          <p:nvGrpSpPr>
            <p:cNvPr id="303" name="Google Shape;303;p22"/>
            <p:cNvGrpSpPr/>
            <p:nvPr/>
          </p:nvGrpSpPr>
          <p:grpSpPr>
            <a:xfrm>
              <a:off x="75599" y="-130721"/>
              <a:ext cx="1932614" cy="2361695"/>
              <a:chOff x="0" y="-47625"/>
              <a:chExt cx="704100" cy="860425"/>
            </a:xfrm>
          </p:grpSpPr>
          <p:sp>
            <p:nvSpPr>
              <p:cNvPr id="304" name="Google Shape;304;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6" name="Google Shape;306;p2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9</a:t>
              </a:r>
              <a:endParaRPr>
                <a:solidFill>
                  <a:schemeClr val="lt1"/>
                </a:solidFill>
              </a:endParaRPr>
            </a:p>
          </p:txBody>
        </p:sp>
      </p:grpSp>
      <p:graphicFrame>
        <p:nvGraphicFramePr>
          <p:cNvPr id="307" name="Google Shape;307;p22"/>
          <p:cNvGraphicFramePr/>
          <p:nvPr/>
        </p:nvGraphicFramePr>
        <p:xfrm>
          <a:off x="837375" y="4518775"/>
          <a:ext cx="3000000" cy="3000000"/>
        </p:xfrm>
        <a:graphic>
          <a:graphicData uri="http://schemas.openxmlformats.org/drawingml/2006/table">
            <a:tbl>
              <a:tblPr>
                <a:noFill/>
                <a:tableStyleId>{E1AE4EB4-4624-45E0-9828-05E446103966}</a:tableStyleId>
              </a:tblPr>
              <a:tblGrid>
                <a:gridCol w="8191500"/>
                <a:gridCol w="8191500"/>
              </a:tblGrid>
              <a:tr h="381000">
                <a:tc>
                  <a:txBody>
                    <a:bodyPr/>
                    <a:lstStyle/>
                    <a:p>
                      <a:pPr indent="0" lvl="0" marL="0" rtl="0" algn="l">
                        <a:spcBef>
                          <a:spcPts val="0"/>
                        </a:spcBef>
                        <a:spcAft>
                          <a:spcPts val="0"/>
                        </a:spcAft>
                        <a:buNone/>
                      </a:pPr>
                      <a:r>
                        <a:rPr b="1" lang="en-US" sz="2980">
                          <a:solidFill>
                            <a:srgbClr val="231F20"/>
                          </a:solidFill>
                          <a:latin typeface="Inter"/>
                          <a:ea typeface="Inter"/>
                          <a:cs typeface="Inter"/>
                          <a:sym typeface="Inter"/>
                        </a:rPr>
                        <a:t>Military Conquest and Suppression</a:t>
                      </a:r>
                      <a:endParaRPr b="1" sz="2980">
                        <a:solidFill>
                          <a:srgbClr val="231F20"/>
                        </a:solidFill>
                        <a:latin typeface="Inter"/>
                        <a:ea typeface="Inter"/>
                        <a:cs typeface="Inter"/>
                        <a:sym typeface="Inter"/>
                      </a:endParaRPr>
                    </a:p>
                    <a:p>
                      <a:pPr indent="0" lvl="0" marL="0" rtl="0" algn="l">
                        <a:spcBef>
                          <a:spcPts val="0"/>
                        </a:spcBef>
                        <a:spcAft>
                          <a:spcPts val="0"/>
                        </a:spcAft>
                        <a:buNone/>
                      </a:pPr>
                      <a:r>
                        <a:rPr i="1" lang="en-US" sz="2980">
                          <a:solidFill>
                            <a:srgbClr val="231F20"/>
                          </a:solidFill>
                          <a:latin typeface="Inter"/>
                          <a:ea typeface="Inter"/>
                          <a:cs typeface="Inter"/>
                          <a:sym typeface="Inter"/>
                        </a:rPr>
                        <a:t>(e.g. use of banner armies, cannons, frontier campaigns like in Xinjiang)</a:t>
                      </a:r>
                      <a:endParaRPr i="1" sz="2980">
                        <a:solidFill>
                          <a:srgbClr val="231F20"/>
                        </a:solidFill>
                        <a:latin typeface="Inter"/>
                        <a:ea typeface="Inter"/>
                        <a:cs typeface="Inter"/>
                        <a:sym typeface="Inte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rgbClr val="000000"/>
                        </a:buClr>
                        <a:buSzPts val="1100"/>
                        <a:buFont typeface="Arial"/>
                        <a:buNone/>
                      </a:pPr>
                      <a:r>
                        <a:rPr b="1" lang="en-US" sz="2980">
                          <a:solidFill>
                            <a:srgbClr val="231F20"/>
                          </a:solidFill>
                          <a:latin typeface="Inter"/>
                          <a:ea typeface="Inter"/>
                          <a:cs typeface="Inter"/>
                          <a:sym typeface="Inter"/>
                        </a:rPr>
                        <a:t>Cultural Legitimacy and Confucian Ideals</a:t>
                      </a:r>
                      <a:endParaRPr b="1" sz="2980">
                        <a:solidFill>
                          <a:srgbClr val="231F2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i="1" lang="en-US" sz="2980">
                          <a:solidFill>
                            <a:srgbClr val="231F20"/>
                          </a:solidFill>
                          <a:latin typeface="Inter"/>
                          <a:ea typeface="Inter"/>
                          <a:cs typeface="Inter"/>
                          <a:sym typeface="Inter"/>
                        </a:rPr>
                        <a:t>(e.g., civil service exams, patronage of Confucianism, restoring rituals)</a:t>
                      </a:r>
                      <a:endParaRPr i="1" sz="2980">
                        <a:solidFill>
                          <a:srgbClr val="231F20"/>
                        </a:solidFill>
                        <a:latin typeface="Inter"/>
                        <a:ea typeface="Inter"/>
                        <a:cs typeface="Inter"/>
                        <a:sym typeface="Inte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1AF4B"/>
                    </a:solidFill>
                  </a:tcPr>
                </a:tc>
              </a:tr>
              <a:tr h="381000">
                <a:tc>
                  <a:txBody>
                    <a:bodyPr/>
                    <a:lstStyle/>
                    <a:p>
                      <a:pPr indent="0" lvl="0" marL="0" rtl="0" algn="l">
                        <a:spcBef>
                          <a:spcPts val="0"/>
                        </a:spcBef>
                        <a:spcAft>
                          <a:spcPts val="0"/>
                        </a:spcAft>
                        <a:buNone/>
                      </a:pPr>
                      <a:r>
                        <a:rPr b="1" lang="en-US" sz="2980">
                          <a:solidFill>
                            <a:srgbClr val="231F20"/>
                          </a:solidFill>
                          <a:latin typeface="Inter"/>
                          <a:ea typeface="Inter"/>
                          <a:cs typeface="Inter"/>
                          <a:sym typeface="Inter"/>
                        </a:rPr>
                        <a:t>Tribute and Diplomatic Ritual </a:t>
                      </a:r>
                      <a:endParaRPr b="1" sz="2980">
                        <a:solidFill>
                          <a:srgbClr val="231F20"/>
                        </a:solidFill>
                        <a:latin typeface="Inter"/>
                        <a:ea typeface="Inter"/>
                        <a:cs typeface="Inter"/>
                        <a:sym typeface="Inter"/>
                      </a:endParaRPr>
                    </a:p>
                    <a:p>
                      <a:pPr indent="0" lvl="0" marL="0" rtl="0" algn="l">
                        <a:spcBef>
                          <a:spcPts val="0"/>
                        </a:spcBef>
                        <a:spcAft>
                          <a:spcPts val="0"/>
                        </a:spcAft>
                        <a:buNone/>
                      </a:pPr>
                      <a:r>
                        <a:rPr i="1" lang="en-US" sz="2980">
                          <a:solidFill>
                            <a:srgbClr val="231F20"/>
                          </a:solidFill>
                          <a:latin typeface="Inter"/>
                          <a:ea typeface="Inter"/>
                          <a:cs typeface="Inter"/>
                          <a:sym typeface="Inter"/>
                        </a:rPr>
                        <a:t>(e.g., tribute missions, </a:t>
                      </a:r>
                      <a:r>
                        <a:rPr i="1" lang="en-US" sz="2980">
                          <a:solidFill>
                            <a:srgbClr val="231F20"/>
                          </a:solidFill>
                          <a:latin typeface="Inter"/>
                          <a:ea typeface="Inter"/>
                          <a:cs typeface="Inter"/>
                          <a:sym typeface="Inter"/>
                        </a:rPr>
                        <a:t>receiving</a:t>
                      </a:r>
                      <a:r>
                        <a:rPr i="1" lang="en-US" sz="2980">
                          <a:solidFill>
                            <a:srgbClr val="231F20"/>
                          </a:solidFill>
                          <a:latin typeface="Inter"/>
                          <a:ea typeface="Inter"/>
                          <a:cs typeface="Inter"/>
                          <a:sym typeface="Inter"/>
                        </a:rPr>
                        <a:t> envoys, symbolic displays of imperial power)</a:t>
                      </a:r>
                      <a:endParaRPr i="1" sz="2980">
                        <a:solidFill>
                          <a:srgbClr val="231F20"/>
                        </a:solidFill>
                        <a:latin typeface="Inter"/>
                        <a:ea typeface="Inter"/>
                        <a:cs typeface="Inter"/>
                        <a:sym typeface="Inte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484F3"/>
                    </a:solidFill>
                  </a:tcPr>
                </a:tc>
                <a:tc>
                  <a:txBody>
                    <a:bodyPr/>
                    <a:lstStyle/>
                    <a:p>
                      <a:pPr indent="0" lvl="0" marL="0" rtl="0" algn="l">
                        <a:spcBef>
                          <a:spcPts val="0"/>
                        </a:spcBef>
                        <a:spcAft>
                          <a:spcPts val="0"/>
                        </a:spcAft>
                        <a:buClr>
                          <a:srgbClr val="000000"/>
                        </a:buClr>
                        <a:buSzPts val="1100"/>
                        <a:buFont typeface="Arial"/>
                        <a:buNone/>
                      </a:pPr>
                      <a:r>
                        <a:rPr b="1" lang="en-US" sz="2950">
                          <a:latin typeface="Inter"/>
                          <a:ea typeface="Inter"/>
                          <a:cs typeface="Inter"/>
                          <a:sym typeface="Inter"/>
                        </a:rPr>
                        <a:t>Managing Ethnic Diversity </a:t>
                      </a:r>
                      <a:endParaRPr b="1" sz="295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i="1" lang="en-US" sz="2950">
                          <a:latin typeface="Inter"/>
                          <a:ea typeface="Inter"/>
                          <a:cs typeface="Inter"/>
                          <a:sym typeface="Inter"/>
                        </a:rPr>
                        <a:t>(e.g., five colored flag, dual administration, regional autonomy in Tibet/ Mongolia)</a:t>
                      </a:r>
                      <a:endParaRPr i="1" sz="2950">
                        <a:latin typeface="Inter"/>
                        <a:ea typeface="Inter"/>
                        <a:cs typeface="Inter"/>
                        <a:sym typeface="Inte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E95C3D"/>
                    </a:solidFill>
                  </a:tcPr>
                </a:tc>
              </a:tr>
            </a:tbl>
          </a:graphicData>
        </a:graphic>
      </p:graphicFrame>
      <p:sp>
        <p:nvSpPr>
          <p:cNvPr id="308" name="Google Shape;308;p22"/>
          <p:cNvSpPr txBox="1"/>
          <p:nvPr/>
        </p:nvSpPr>
        <p:spPr>
          <a:xfrm>
            <a:off x="397625" y="7953975"/>
            <a:ext cx="16305600" cy="7110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spAutoFit/>
          </a:bodyPr>
          <a:lstStyle/>
          <a:p>
            <a:pPr indent="0" lvl="0" marL="0" rtl="0" algn="ctr">
              <a:spcBef>
                <a:spcPts val="0"/>
              </a:spcBef>
              <a:spcAft>
                <a:spcPts val="0"/>
              </a:spcAft>
              <a:buSzPts val="1100"/>
              <a:buNone/>
            </a:pPr>
            <a:r>
              <a:rPr lang="en-US" sz="3180">
                <a:solidFill>
                  <a:srgbClr val="231F20"/>
                </a:solidFill>
                <a:latin typeface="Inter"/>
                <a:ea typeface="Inter"/>
                <a:cs typeface="Inter"/>
                <a:sym typeface="Inter"/>
              </a:rPr>
              <a:t>Once at the corner, </a:t>
            </a:r>
            <a:r>
              <a:rPr b="1" lang="en-US" sz="3180">
                <a:solidFill>
                  <a:srgbClr val="231F20"/>
                </a:solidFill>
                <a:latin typeface="Inter"/>
                <a:ea typeface="Inter"/>
                <a:cs typeface="Inter"/>
                <a:sym typeface="Inter"/>
              </a:rPr>
              <a:t>ask others </a:t>
            </a:r>
            <a:r>
              <a:rPr b="1" lang="en-US" sz="3180">
                <a:solidFill>
                  <a:srgbClr val="231F20"/>
                </a:solidFill>
                <a:latin typeface="Inter"/>
                <a:ea typeface="Inter"/>
                <a:cs typeface="Inter"/>
                <a:sym typeface="Inter"/>
              </a:rPr>
              <a:t>around</a:t>
            </a:r>
            <a:r>
              <a:rPr b="1" lang="en-US" sz="3180">
                <a:solidFill>
                  <a:srgbClr val="231F20"/>
                </a:solidFill>
                <a:latin typeface="Inter"/>
                <a:ea typeface="Inter"/>
                <a:cs typeface="Inter"/>
                <a:sym typeface="Inter"/>
              </a:rPr>
              <a:t> you why they chose that corner.</a:t>
            </a:r>
            <a:endParaRPr b="1" sz="3180">
              <a:solidFill>
                <a:srgbClr val="231F2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1791340" y="3962780"/>
            <a:ext cx="147054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What factors most contributed to the Qing Dynasty’s ability to expand and maintain power over multiple ethnic groups?</a:t>
            </a:r>
            <a:endParaRPr i="1" sz="5000">
              <a:solidFill>
                <a:srgbClr val="231F20"/>
              </a:solidFill>
              <a:latin typeface="Inter"/>
              <a:ea typeface="Inter"/>
              <a:cs typeface="Inter"/>
              <a:sym typeface="Inter"/>
            </a:endParaRPr>
          </a:p>
        </p:txBody>
      </p:sp>
      <p:sp>
        <p:nvSpPr>
          <p:cNvPr id="106" name="Google Shape;106;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43" cy="937448"/>
            <a:chOff x="204" y="0"/>
            <a:chExt cx="25061391" cy="1249931"/>
          </a:xfrm>
        </p:grpSpPr>
        <p:grpSp>
          <p:nvGrpSpPr>
            <p:cNvPr id="108" name="Google Shape;108;p14"/>
            <p:cNvGrpSpPr/>
            <p:nvPr/>
          </p:nvGrpSpPr>
          <p:grpSpPr>
            <a:xfrm rot="5400000">
              <a:off x="12002369" y="-11663474"/>
              <a:ext cx="1249931" cy="24576878"/>
              <a:chOff x="0" y="-38100"/>
              <a:chExt cx="246900" cy="4854692"/>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12" name="Google Shape;11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4" name="Google Shape;114;p14"/>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15" name="Google Shape;115;p14"/>
          <p:cNvGrpSpPr/>
          <p:nvPr/>
        </p:nvGrpSpPr>
        <p:grpSpPr>
          <a:xfrm>
            <a:off x="15859155" y="-98041"/>
            <a:ext cx="1562625" cy="1771271"/>
            <a:chOff x="0" y="-130721"/>
            <a:chExt cx="2083500" cy="2361695"/>
          </a:xfrm>
        </p:grpSpPr>
        <p:grpSp>
          <p:nvGrpSpPr>
            <p:cNvPr id="116" name="Google Shape;116;p14"/>
            <p:cNvGrpSpPr/>
            <p:nvPr/>
          </p:nvGrpSpPr>
          <p:grpSpPr>
            <a:xfrm>
              <a:off x="75599" y="-130721"/>
              <a:ext cx="1932614" cy="2361695"/>
              <a:chOff x="0" y="-47625"/>
              <a:chExt cx="704100"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5"/>
          <p:cNvSpPr txBox="1"/>
          <p:nvPr/>
        </p:nvSpPr>
        <p:spPr>
          <a:xfrm>
            <a:off x="762000" y="2387025"/>
            <a:ext cx="9739500" cy="48894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4180">
                <a:solidFill>
                  <a:srgbClr val="231F20"/>
                </a:solidFill>
                <a:latin typeface="Inter"/>
                <a:ea typeface="Inter"/>
                <a:cs typeface="Inter"/>
                <a:sym typeface="Inter"/>
              </a:rPr>
              <a:t>Who were the Qing? </a:t>
            </a:r>
            <a:endParaRPr b="1" sz="4180">
              <a:solidFill>
                <a:srgbClr val="231F20"/>
              </a:solidFill>
              <a:latin typeface="Inter"/>
              <a:ea typeface="Inter"/>
              <a:cs typeface="Inter"/>
              <a:sym typeface="Inter"/>
            </a:endParaRPr>
          </a:p>
          <a:p>
            <a:pPr indent="-494030" lvl="1" marL="914400" marR="0" rtl="0" algn="l">
              <a:lnSpc>
                <a:spcPct val="100000"/>
              </a:lnSpc>
              <a:spcBef>
                <a:spcPts val="0"/>
              </a:spcBef>
              <a:spcAft>
                <a:spcPts val="0"/>
              </a:spcAft>
              <a:buClr>
                <a:srgbClr val="231F20"/>
              </a:buClr>
              <a:buSzPts val="4180"/>
              <a:buFont typeface="Inter"/>
              <a:buChar char="○"/>
            </a:pPr>
            <a:r>
              <a:rPr lang="en-US" sz="4180">
                <a:solidFill>
                  <a:srgbClr val="231F20"/>
                </a:solidFill>
                <a:latin typeface="Inter"/>
                <a:ea typeface="Inter"/>
                <a:cs typeface="Inter"/>
                <a:sym typeface="Inter"/>
              </a:rPr>
              <a:t>The Qing Dynasty was established by the Manchu people, originally from Manchuria (Northeast China) </a:t>
            </a:r>
            <a:endParaRPr sz="4180">
              <a:solidFill>
                <a:srgbClr val="231F20"/>
              </a:solidFill>
              <a:latin typeface="Inter"/>
              <a:ea typeface="Inter"/>
              <a:cs typeface="Inter"/>
              <a:sym typeface="Inter"/>
            </a:endParaRPr>
          </a:p>
          <a:p>
            <a:pPr indent="-494030" lvl="1" marL="914400" marR="0" rtl="0" algn="l">
              <a:lnSpc>
                <a:spcPct val="100000"/>
              </a:lnSpc>
              <a:spcBef>
                <a:spcPts val="1000"/>
              </a:spcBef>
              <a:spcAft>
                <a:spcPts val="1000"/>
              </a:spcAft>
              <a:buClr>
                <a:srgbClr val="231F20"/>
              </a:buClr>
              <a:buSzPts val="4180"/>
              <a:buFont typeface="Inter"/>
              <a:buChar char="○"/>
            </a:pPr>
            <a:r>
              <a:rPr lang="en-US" sz="4180">
                <a:solidFill>
                  <a:srgbClr val="231F20"/>
                </a:solidFill>
                <a:latin typeface="Inter"/>
                <a:ea typeface="Inter"/>
                <a:cs typeface="Inter"/>
                <a:sym typeface="Inter"/>
              </a:rPr>
              <a:t>They were ethnically distinct from the Han Chinese and had their own language and customs</a:t>
            </a:r>
            <a:endParaRPr sz="4180">
              <a:solidFill>
                <a:srgbClr val="231F20"/>
              </a:solidFill>
              <a:latin typeface="Inter"/>
              <a:ea typeface="Inter"/>
              <a:cs typeface="Inter"/>
              <a:sym typeface="Inter"/>
            </a:endParaRPr>
          </a:p>
        </p:txBody>
      </p:sp>
      <p:sp>
        <p:nvSpPr>
          <p:cNvPr id="126" name="Google Shape;126;p1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27" name="Google Shape;127;p15"/>
          <p:cNvGrpSpPr/>
          <p:nvPr/>
        </p:nvGrpSpPr>
        <p:grpSpPr>
          <a:xfrm>
            <a:off x="-254016" y="9230009"/>
            <a:ext cx="18796033" cy="937061"/>
            <a:chOff x="204" y="0"/>
            <a:chExt cx="25061377" cy="1249415"/>
          </a:xfrm>
        </p:grpSpPr>
        <p:grpSp>
          <p:nvGrpSpPr>
            <p:cNvPr id="128" name="Google Shape;128;p15"/>
            <p:cNvGrpSpPr/>
            <p:nvPr/>
          </p:nvGrpSpPr>
          <p:grpSpPr>
            <a:xfrm rot="5400000">
              <a:off x="12002626" y="-11663734"/>
              <a:ext cx="1249415" cy="24576881"/>
              <a:chOff x="0" y="-38100"/>
              <a:chExt cx="246798" cy="4854693"/>
            </a:xfrm>
          </p:grpSpPr>
          <p:sp>
            <p:nvSpPr>
              <p:cNvPr id="129" name="Google Shape;12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0" name="Google Shape;130;p15"/>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1" name="Google Shape;131;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32" name="Google Shape;132;p15"/>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33" name="Google Shape;133;p15"/>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134" name="Google Shape;134;p15"/>
          <p:cNvGrpSpPr/>
          <p:nvPr/>
        </p:nvGrpSpPr>
        <p:grpSpPr>
          <a:xfrm>
            <a:off x="15859155" y="-98041"/>
            <a:ext cx="1562626" cy="1771266"/>
            <a:chOff x="0" y="-130721"/>
            <a:chExt cx="2083500" cy="2361688"/>
          </a:xfrm>
        </p:grpSpPr>
        <p:grpSp>
          <p:nvGrpSpPr>
            <p:cNvPr id="135" name="Google Shape;135;p15"/>
            <p:cNvGrpSpPr/>
            <p:nvPr/>
          </p:nvGrpSpPr>
          <p:grpSpPr>
            <a:xfrm>
              <a:off x="75599" y="-130721"/>
              <a:ext cx="1932284" cy="2361688"/>
              <a:chOff x="0" y="-47625"/>
              <a:chExt cx="703982" cy="860425"/>
            </a:xfrm>
          </p:grpSpPr>
          <p:sp>
            <p:nvSpPr>
              <p:cNvPr id="136" name="Google Shape;136;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8" name="Google Shape;138;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39" name="Google Shape;139;p15"/>
          <p:cNvSpPr/>
          <p:nvPr/>
        </p:nvSpPr>
        <p:spPr>
          <a:xfrm>
            <a:off x="-2926622" y="-118188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40" name="Google Shape;140;p15"/>
          <p:cNvPicPr preferRelativeResize="0"/>
          <p:nvPr/>
        </p:nvPicPr>
        <p:blipFill>
          <a:blip r:embed="rId4">
            <a:alphaModFix/>
          </a:blip>
          <a:stretch>
            <a:fillRect/>
          </a:stretch>
        </p:blipFill>
        <p:spPr>
          <a:xfrm>
            <a:off x="11463999" y="2004825"/>
            <a:ext cx="5280293" cy="6857324"/>
          </a:xfrm>
          <a:prstGeom prst="rect">
            <a:avLst/>
          </a:prstGeom>
          <a:noFill/>
          <a:ln>
            <a:noFill/>
          </a:ln>
        </p:spPr>
      </p:pic>
      <p:sp>
        <p:nvSpPr>
          <p:cNvPr id="141" name="Google Shape;141;p15"/>
          <p:cNvSpPr txBox="1"/>
          <p:nvPr/>
        </p:nvSpPr>
        <p:spPr>
          <a:xfrm>
            <a:off x="7260400" y="8215701"/>
            <a:ext cx="4203600" cy="81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rgbClr val="000000"/>
                </a:solidFill>
                <a:latin typeface="Inter"/>
                <a:ea typeface="Inter"/>
                <a:cs typeface="Inter"/>
                <a:sym typeface="Inter"/>
              </a:rPr>
              <a:t>Source: </a:t>
            </a:r>
            <a:r>
              <a:rPr lang="en-US" sz="1500">
                <a:latin typeface="Inter"/>
                <a:ea typeface="Inter"/>
                <a:cs typeface="Inter"/>
                <a:sym typeface="Inter"/>
              </a:rPr>
              <a:t>Geo. H. Walker &amp; Co</a:t>
            </a:r>
            <a:r>
              <a:rPr lang="en-US" sz="1500">
                <a:solidFill>
                  <a:srgbClr val="000000"/>
                </a:solidFill>
                <a:latin typeface="Inter"/>
                <a:ea typeface="Inter"/>
                <a:cs typeface="Inter"/>
                <a:sym typeface="Inter"/>
              </a:rPr>
              <a:t>,</a:t>
            </a:r>
            <a:r>
              <a:rPr lang="en-US" sz="1500">
                <a:latin typeface="Inter"/>
                <a:ea typeface="Inter"/>
                <a:cs typeface="Inter"/>
                <a:sym typeface="Inter"/>
              </a:rPr>
              <a:t> “Map of </a:t>
            </a:r>
            <a:r>
              <a:rPr lang="en-US" sz="1500">
                <a:latin typeface="Inter"/>
                <a:ea typeface="Inter"/>
                <a:cs typeface="Inter"/>
                <a:sym typeface="Inter"/>
              </a:rPr>
              <a:t>Manchuria</a:t>
            </a:r>
            <a:r>
              <a:rPr lang="en-US" sz="1500">
                <a:latin typeface="Inter"/>
                <a:ea typeface="Inter"/>
                <a:cs typeface="Inter"/>
                <a:sym typeface="Inter"/>
              </a:rPr>
              <a:t>, Corea &amp; Japan,” 1904. Public Domain </a:t>
            </a:r>
            <a:r>
              <a:rPr lang="en-US" sz="1500">
                <a:solidFill>
                  <a:srgbClr val="000000"/>
                </a:solidFill>
                <a:latin typeface="Inter"/>
                <a:ea typeface="Inter"/>
                <a:cs typeface="Inter"/>
                <a:sym typeface="Inter"/>
              </a:rPr>
              <a:t> </a:t>
            </a:r>
            <a:endParaRPr sz="1500">
              <a:solidFill>
                <a:srgbClr val="000000"/>
              </a:solidFill>
              <a:latin typeface="Inter"/>
              <a:ea typeface="Inter"/>
              <a:cs typeface="Inter"/>
              <a:sym typeface="Inter"/>
            </a:endParaRPr>
          </a:p>
        </p:txBody>
      </p:sp>
      <p:sp>
        <p:nvSpPr>
          <p:cNvPr id="142" name="Google Shape;142;p15"/>
          <p:cNvSpPr txBox="1"/>
          <p:nvPr/>
        </p:nvSpPr>
        <p:spPr>
          <a:xfrm>
            <a:off x="270999" y="876300"/>
            <a:ext cx="15462900" cy="1185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699">
                <a:solidFill>
                  <a:srgbClr val="231F20"/>
                </a:solidFill>
                <a:latin typeface="Halant"/>
                <a:ea typeface="Halant"/>
                <a:cs typeface="Halant"/>
                <a:sym typeface="Halant"/>
              </a:rPr>
              <a:t>ORIGINS OF THE QING DYNASTY</a:t>
            </a:r>
            <a:endParaRPr sz="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6"/>
          <p:cNvSpPr txBox="1"/>
          <p:nvPr/>
        </p:nvSpPr>
        <p:spPr>
          <a:xfrm>
            <a:off x="7535825" y="2052050"/>
            <a:ext cx="8567400" cy="6603300"/>
          </a:xfrm>
          <a:prstGeom prst="rect">
            <a:avLst/>
          </a:prstGeom>
          <a:noFill/>
          <a:ln>
            <a:noFill/>
          </a:ln>
        </p:spPr>
        <p:txBody>
          <a:bodyPr anchorCtr="0" anchor="t" bIns="0" lIns="0" spcFirstLastPara="1" rIns="0" wrap="square" tIns="0">
            <a:spAutoFit/>
          </a:bodyPr>
          <a:lstStyle/>
          <a:p>
            <a:pPr indent="-438150" lvl="0" marL="457200" marR="0" rtl="0" algn="l">
              <a:lnSpc>
                <a:spcPct val="100000"/>
              </a:lnSpc>
              <a:spcBef>
                <a:spcPts val="0"/>
              </a:spcBef>
              <a:spcAft>
                <a:spcPts val="0"/>
              </a:spcAft>
              <a:buClr>
                <a:srgbClr val="231F20"/>
              </a:buClr>
              <a:buSzPts val="3300"/>
              <a:buFont typeface="Inter"/>
              <a:buChar char="●"/>
            </a:pPr>
            <a:r>
              <a:rPr b="1" lang="en-US" sz="3300">
                <a:solidFill>
                  <a:srgbClr val="231F20"/>
                </a:solidFill>
                <a:latin typeface="Inter"/>
                <a:ea typeface="Inter"/>
                <a:cs typeface="Inter"/>
                <a:sym typeface="Inter"/>
              </a:rPr>
              <a:t>Collapse of the Ming</a:t>
            </a:r>
            <a:endParaRPr b="1" sz="3300">
              <a:solidFill>
                <a:srgbClr val="231F20"/>
              </a:solidFill>
              <a:latin typeface="Inter"/>
              <a:ea typeface="Inter"/>
              <a:cs typeface="Inter"/>
              <a:sym typeface="Inter"/>
            </a:endParaRPr>
          </a:p>
          <a:p>
            <a:pPr indent="-438150" lvl="1" marL="914400" marR="0" rtl="0" algn="l">
              <a:lnSpc>
                <a:spcPct val="100000"/>
              </a:lnSpc>
              <a:spcBef>
                <a:spcPts val="0"/>
              </a:spcBef>
              <a:spcAft>
                <a:spcPts val="0"/>
              </a:spcAft>
              <a:buClr>
                <a:srgbClr val="231F20"/>
              </a:buClr>
              <a:buSzPts val="3300"/>
              <a:buFont typeface="Inter"/>
              <a:buChar char="○"/>
            </a:pPr>
            <a:r>
              <a:rPr lang="en-US" sz="3300">
                <a:solidFill>
                  <a:srgbClr val="231F20"/>
                </a:solidFill>
                <a:latin typeface="Inter"/>
                <a:ea typeface="Inter"/>
                <a:cs typeface="Inter"/>
                <a:sym typeface="Inter"/>
              </a:rPr>
              <a:t>The Ming Dynasty suffered from corruption, famine, peasant uprisings, and economic instability</a:t>
            </a:r>
            <a:endParaRPr sz="3300">
              <a:solidFill>
                <a:srgbClr val="231F20"/>
              </a:solidFill>
              <a:latin typeface="Inter"/>
              <a:ea typeface="Inter"/>
              <a:cs typeface="Inter"/>
              <a:sym typeface="Inter"/>
            </a:endParaRPr>
          </a:p>
          <a:p>
            <a:pPr indent="0" lvl="0" marL="914400" marR="0" rtl="0" algn="l">
              <a:lnSpc>
                <a:spcPct val="100000"/>
              </a:lnSpc>
              <a:spcBef>
                <a:spcPts val="0"/>
              </a:spcBef>
              <a:spcAft>
                <a:spcPts val="0"/>
              </a:spcAft>
              <a:buNone/>
            </a:pPr>
            <a:r>
              <a:t/>
            </a:r>
            <a:endParaRPr sz="3300">
              <a:solidFill>
                <a:srgbClr val="231F20"/>
              </a:solidFill>
              <a:latin typeface="Inter"/>
              <a:ea typeface="Inter"/>
              <a:cs typeface="Inter"/>
              <a:sym typeface="Inter"/>
            </a:endParaRPr>
          </a:p>
          <a:p>
            <a:pPr indent="-438150" lvl="0" marL="457200" marR="0" rtl="0" algn="l">
              <a:lnSpc>
                <a:spcPct val="100000"/>
              </a:lnSpc>
              <a:spcBef>
                <a:spcPts val="0"/>
              </a:spcBef>
              <a:spcAft>
                <a:spcPts val="0"/>
              </a:spcAft>
              <a:buClr>
                <a:srgbClr val="231F20"/>
              </a:buClr>
              <a:buSzPts val="3300"/>
              <a:buFont typeface="Inter"/>
              <a:buChar char="●"/>
            </a:pPr>
            <a:r>
              <a:rPr b="1" lang="en-US" sz="3300">
                <a:solidFill>
                  <a:srgbClr val="231F20"/>
                </a:solidFill>
                <a:latin typeface="Inter"/>
                <a:ea typeface="Inter"/>
                <a:cs typeface="Inter"/>
                <a:sym typeface="Inter"/>
              </a:rPr>
              <a:t>Alliance with Ming General Wu Sangui</a:t>
            </a:r>
            <a:endParaRPr b="1" sz="3300">
              <a:solidFill>
                <a:srgbClr val="231F20"/>
              </a:solidFill>
              <a:latin typeface="Inter"/>
              <a:ea typeface="Inter"/>
              <a:cs typeface="Inter"/>
              <a:sym typeface="Inter"/>
            </a:endParaRPr>
          </a:p>
          <a:p>
            <a:pPr indent="-438150" lvl="1" marL="914400" marR="0" rtl="0" algn="l">
              <a:lnSpc>
                <a:spcPct val="100000"/>
              </a:lnSpc>
              <a:spcBef>
                <a:spcPts val="0"/>
              </a:spcBef>
              <a:spcAft>
                <a:spcPts val="0"/>
              </a:spcAft>
              <a:buClr>
                <a:srgbClr val="231F20"/>
              </a:buClr>
              <a:buSzPts val="3300"/>
              <a:buFont typeface="Inter"/>
              <a:buChar char="○"/>
            </a:pPr>
            <a:r>
              <a:rPr lang="en-US" sz="3300">
                <a:solidFill>
                  <a:srgbClr val="231F20"/>
                </a:solidFill>
                <a:latin typeface="Inter"/>
                <a:ea typeface="Inter"/>
                <a:cs typeface="Inter"/>
                <a:sym typeface="Inter"/>
              </a:rPr>
              <a:t>In 1644, Qing forces with the help of Ming general Wu Sangui, entered Beijing</a:t>
            </a:r>
            <a:endParaRPr sz="3300">
              <a:solidFill>
                <a:srgbClr val="231F20"/>
              </a:solidFill>
              <a:latin typeface="Inter"/>
              <a:ea typeface="Inter"/>
              <a:cs typeface="Inter"/>
              <a:sym typeface="Inter"/>
            </a:endParaRPr>
          </a:p>
          <a:p>
            <a:pPr indent="0" lvl="0" marL="914400" marR="0" rtl="0" algn="l">
              <a:lnSpc>
                <a:spcPct val="100000"/>
              </a:lnSpc>
              <a:spcBef>
                <a:spcPts val="0"/>
              </a:spcBef>
              <a:spcAft>
                <a:spcPts val="0"/>
              </a:spcAft>
              <a:buNone/>
            </a:pPr>
            <a:r>
              <a:t/>
            </a:r>
            <a:endParaRPr sz="3300">
              <a:solidFill>
                <a:srgbClr val="231F20"/>
              </a:solidFill>
              <a:latin typeface="Inter"/>
              <a:ea typeface="Inter"/>
              <a:cs typeface="Inter"/>
              <a:sym typeface="Inter"/>
            </a:endParaRPr>
          </a:p>
          <a:p>
            <a:pPr indent="-438150" lvl="0" marL="457200" marR="0" rtl="0" algn="l">
              <a:lnSpc>
                <a:spcPct val="100000"/>
              </a:lnSpc>
              <a:spcBef>
                <a:spcPts val="0"/>
              </a:spcBef>
              <a:spcAft>
                <a:spcPts val="0"/>
              </a:spcAft>
              <a:buClr>
                <a:srgbClr val="231F20"/>
              </a:buClr>
              <a:buSzPts val="3300"/>
              <a:buFont typeface="Inter"/>
              <a:buChar char="●"/>
            </a:pPr>
            <a:r>
              <a:rPr b="1" lang="en-US" sz="3300">
                <a:solidFill>
                  <a:srgbClr val="231F20"/>
                </a:solidFill>
                <a:latin typeface="Inter"/>
                <a:ea typeface="Inter"/>
                <a:cs typeface="Inter"/>
                <a:sym typeface="Inter"/>
              </a:rPr>
              <a:t>Seizing the Mandate of </a:t>
            </a:r>
            <a:r>
              <a:rPr b="1" lang="en-US" sz="3300">
                <a:solidFill>
                  <a:srgbClr val="231F20"/>
                </a:solidFill>
                <a:latin typeface="Inter"/>
                <a:ea typeface="Inter"/>
                <a:cs typeface="Inter"/>
                <a:sym typeface="Inter"/>
              </a:rPr>
              <a:t>Heaven</a:t>
            </a:r>
            <a:endParaRPr b="1" sz="3300">
              <a:solidFill>
                <a:srgbClr val="231F20"/>
              </a:solidFill>
              <a:latin typeface="Inter"/>
              <a:ea typeface="Inter"/>
              <a:cs typeface="Inter"/>
              <a:sym typeface="Inter"/>
            </a:endParaRPr>
          </a:p>
          <a:p>
            <a:pPr indent="-438150" lvl="1" marL="914400" marR="0" rtl="0" algn="l">
              <a:lnSpc>
                <a:spcPct val="100000"/>
              </a:lnSpc>
              <a:spcBef>
                <a:spcPts val="0"/>
              </a:spcBef>
              <a:spcAft>
                <a:spcPts val="0"/>
              </a:spcAft>
              <a:buClr>
                <a:srgbClr val="231F20"/>
              </a:buClr>
              <a:buSzPts val="3300"/>
              <a:buFont typeface="Inter"/>
              <a:buChar char="○"/>
            </a:pPr>
            <a:r>
              <a:rPr lang="en-US" sz="3300">
                <a:solidFill>
                  <a:srgbClr val="231F20"/>
                </a:solidFill>
                <a:latin typeface="Inter"/>
                <a:ea typeface="Inter"/>
                <a:cs typeface="Inter"/>
                <a:sym typeface="Inter"/>
              </a:rPr>
              <a:t>Manchus presented themselves as restorers of order, not </a:t>
            </a:r>
            <a:r>
              <a:rPr lang="en-US" sz="3300">
                <a:solidFill>
                  <a:srgbClr val="231F20"/>
                </a:solidFill>
                <a:latin typeface="Inter"/>
                <a:ea typeface="Inter"/>
                <a:cs typeface="Inter"/>
                <a:sym typeface="Inter"/>
              </a:rPr>
              <a:t>conquerors</a:t>
            </a:r>
            <a:r>
              <a:rPr lang="en-US" sz="3300">
                <a:solidFill>
                  <a:srgbClr val="231F20"/>
                </a:solidFill>
                <a:latin typeface="Inter"/>
                <a:ea typeface="Inter"/>
                <a:cs typeface="Inter"/>
                <a:sym typeface="Inter"/>
              </a:rPr>
              <a:t> </a:t>
            </a:r>
            <a:endParaRPr sz="3300">
              <a:solidFill>
                <a:srgbClr val="231F20"/>
              </a:solidFill>
              <a:latin typeface="Inter"/>
              <a:ea typeface="Inter"/>
              <a:cs typeface="Inter"/>
              <a:sym typeface="Inter"/>
            </a:endParaRPr>
          </a:p>
        </p:txBody>
      </p:sp>
      <p:sp>
        <p:nvSpPr>
          <p:cNvPr id="148" name="Google Shape;148;p1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9" name="Google Shape;149;p16"/>
          <p:cNvGrpSpPr/>
          <p:nvPr/>
        </p:nvGrpSpPr>
        <p:grpSpPr>
          <a:xfrm>
            <a:off x="-254016" y="9230009"/>
            <a:ext cx="18796043" cy="937448"/>
            <a:chOff x="204" y="0"/>
            <a:chExt cx="25061391" cy="1249931"/>
          </a:xfrm>
        </p:grpSpPr>
        <p:grpSp>
          <p:nvGrpSpPr>
            <p:cNvPr id="150" name="Google Shape;150;p16"/>
            <p:cNvGrpSpPr/>
            <p:nvPr/>
          </p:nvGrpSpPr>
          <p:grpSpPr>
            <a:xfrm rot="5400000">
              <a:off x="12002369" y="-11663474"/>
              <a:ext cx="1249931" cy="24576878"/>
              <a:chOff x="0" y="-38100"/>
              <a:chExt cx="246900" cy="4854692"/>
            </a:xfrm>
          </p:grpSpPr>
          <p:sp>
            <p:nvSpPr>
              <p:cNvPr id="151" name="Google Shape;151;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2" name="Google Shape;152;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3" name="Google Shape;153;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54" name="Google Shape;154;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5" name="Google Shape;155;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56" name="Google Shape;156;p16"/>
          <p:cNvGrpSpPr/>
          <p:nvPr/>
        </p:nvGrpSpPr>
        <p:grpSpPr>
          <a:xfrm>
            <a:off x="15859155" y="-98041"/>
            <a:ext cx="1562625" cy="1771271"/>
            <a:chOff x="0" y="-130721"/>
            <a:chExt cx="2083500" cy="2361695"/>
          </a:xfrm>
        </p:grpSpPr>
        <p:grpSp>
          <p:nvGrpSpPr>
            <p:cNvPr id="157" name="Google Shape;157;p16"/>
            <p:cNvGrpSpPr/>
            <p:nvPr/>
          </p:nvGrpSpPr>
          <p:grpSpPr>
            <a:xfrm>
              <a:off x="75599" y="-130721"/>
              <a:ext cx="1932614" cy="2361695"/>
              <a:chOff x="0" y="-47625"/>
              <a:chExt cx="704100" cy="860425"/>
            </a:xfrm>
          </p:grpSpPr>
          <p:sp>
            <p:nvSpPr>
              <p:cNvPr id="158" name="Google Shape;158;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0" name="Google Shape;160;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61" name="Google Shape;161;p1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62" name="Google Shape;162;p16"/>
          <p:cNvPicPr preferRelativeResize="0"/>
          <p:nvPr/>
        </p:nvPicPr>
        <p:blipFill>
          <a:blip r:embed="rId4">
            <a:alphaModFix/>
          </a:blip>
          <a:stretch>
            <a:fillRect/>
          </a:stretch>
        </p:blipFill>
        <p:spPr>
          <a:xfrm>
            <a:off x="3648274" y="2419274"/>
            <a:ext cx="3324775" cy="5222124"/>
          </a:xfrm>
          <a:prstGeom prst="rect">
            <a:avLst/>
          </a:prstGeom>
          <a:noFill/>
          <a:ln>
            <a:noFill/>
          </a:ln>
        </p:spPr>
      </p:pic>
      <p:sp>
        <p:nvSpPr>
          <p:cNvPr id="163" name="Google Shape;163;p16"/>
          <p:cNvSpPr txBox="1"/>
          <p:nvPr/>
        </p:nvSpPr>
        <p:spPr>
          <a:xfrm>
            <a:off x="380675" y="7786950"/>
            <a:ext cx="5721300" cy="93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rgbClr val="000000"/>
                </a:solidFill>
                <a:latin typeface="Inter"/>
                <a:ea typeface="Inter"/>
                <a:cs typeface="Inter"/>
                <a:sym typeface="Inter"/>
              </a:rPr>
              <a:t>Source: </a:t>
            </a:r>
            <a:r>
              <a:rPr lang="en-US" sz="1600">
                <a:latin typeface="Inter"/>
                <a:ea typeface="Inter"/>
                <a:cs typeface="Inter"/>
                <a:sym typeface="Inter"/>
              </a:rPr>
              <a:t>Unidentified Artist, “Collection of Paintings Showing Military Officials. Qing dynasty (1644–1911),” The Metropolitan Museum of Art. Public Domain</a:t>
            </a:r>
            <a:endParaRPr sz="1600">
              <a:solidFill>
                <a:srgbClr val="000000"/>
              </a:solidFill>
              <a:latin typeface="Inter"/>
              <a:ea typeface="Inter"/>
              <a:cs typeface="Inter"/>
              <a:sym typeface="Inter"/>
            </a:endParaRPr>
          </a:p>
        </p:txBody>
      </p:sp>
      <p:pic>
        <p:nvPicPr>
          <p:cNvPr id="164" name="Google Shape;164;p16"/>
          <p:cNvPicPr preferRelativeResize="0"/>
          <p:nvPr/>
        </p:nvPicPr>
        <p:blipFill>
          <a:blip r:embed="rId5">
            <a:alphaModFix/>
          </a:blip>
          <a:stretch>
            <a:fillRect/>
          </a:stretch>
        </p:blipFill>
        <p:spPr>
          <a:xfrm>
            <a:off x="399300" y="2383375"/>
            <a:ext cx="3083255" cy="5096274"/>
          </a:xfrm>
          <a:prstGeom prst="rect">
            <a:avLst/>
          </a:prstGeom>
          <a:noFill/>
          <a:ln>
            <a:noFill/>
          </a:ln>
        </p:spPr>
      </p:pic>
      <p:sp>
        <p:nvSpPr>
          <p:cNvPr id="165" name="Google Shape;165;p16"/>
          <p:cNvSpPr txBox="1"/>
          <p:nvPr/>
        </p:nvSpPr>
        <p:spPr>
          <a:xfrm>
            <a:off x="2483330" y="613400"/>
            <a:ext cx="13179900" cy="10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099">
                <a:solidFill>
                  <a:srgbClr val="231F20"/>
                </a:solidFill>
                <a:latin typeface="Halant"/>
                <a:ea typeface="Halant"/>
                <a:cs typeface="Halant"/>
                <a:sym typeface="Halant"/>
              </a:rPr>
              <a:t>THE QING OBTAIN POWER</a:t>
            </a:r>
            <a:endParaRPr sz="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7"/>
          <p:cNvSpPr txBox="1"/>
          <p:nvPr/>
        </p:nvSpPr>
        <p:spPr>
          <a:xfrm>
            <a:off x="650100" y="1901825"/>
            <a:ext cx="8911800" cy="6563400"/>
          </a:xfrm>
          <a:prstGeom prst="rect">
            <a:avLst/>
          </a:prstGeom>
          <a:noFill/>
          <a:ln>
            <a:noFill/>
          </a:ln>
        </p:spPr>
        <p:txBody>
          <a:bodyPr anchorCtr="0" anchor="t" bIns="0" lIns="0" spcFirstLastPara="1" rIns="0" wrap="square" tIns="0">
            <a:spAutoFit/>
          </a:bodyPr>
          <a:lstStyle/>
          <a:p>
            <a:pPr indent="-436880" lvl="0" marL="4572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Territorial Growth Under Qing Rule</a:t>
            </a:r>
            <a:endParaRPr sz="328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i="1" lang="en-US" sz="3280">
                <a:solidFill>
                  <a:srgbClr val="231F20"/>
                </a:solidFill>
                <a:latin typeface="Inter"/>
                <a:ea typeface="Inter"/>
                <a:cs typeface="Inter"/>
                <a:sym typeface="Inter"/>
              </a:rPr>
              <a:t>Under emperors like Kangxi and Qianlong, the Qing expanded to: </a:t>
            </a:r>
            <a:endParaRPr i="1" sz="3280">
              <a:solidFill>
                <a:srgbClr val="231F20"/>
              </a:solidFill>
              <a:latin typeface="Inter"/>
              <a:ea typeface="Inter"/>
              <a:cs typeface="Inter"/>
              <a:sym typeface="Inter"/>
            </a:endParaRPr>
          </a:p>
          <a:p>
            <a:pPr indent="-436880" lvl="2" marL="13716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Taiwan (1683)</a:t>
            </a:r>
            <a:endParaRPr sz="3280">
              <a:solidFill>
                <a:srgbClr val="231F20"/>
              </a:solidFill>
              <a:latin typeface="Inter"/>
              <a:ea typeface="Inter"/>
              <a:cs typeface="Inter"/>
              <a:sym typeface="Inter"/>
            </a:endParaRPr>
          </a:p>
          <a:p>
            <a:pPr indent="-436880" lvl="2" marL="13716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Mongolia (1691)</a:t>
            </a:r>
            <a:endParaRPr sz="3280">
              <a:solidFill>
                <a:srgbClr val="231F20"/>
              </a:solidFill>
              <a:latin typeface="Inter"/>
              <a:ea typeface="Inter"/>
              <a:cs typeface="Inter"/>
              <a:sym typeface="Inter"/>
            </a:endParaRPr>
          </a:p>
          <a:p>
            <a:pPr indent="-436880" lvl="2" marL="13716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Tibet (1720) </a:t>
            </a:r>
            <a:endParaRPr sz="3280">
              <a:solidFill>
                <a:srgbClr val="231F20"/>
              </a:solidFill>
              <a:latin typeface="Inter"/>
              <a:ea typeface="Inter"/>
              <a:cs typeface="Inter"/>
              <a:sym typeface="Inter"/>
            </a:endParaRPr>
          </a:p>
          <a:p>
            <a:pPr indent="-436880" lvl="2" marL="13716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Xinjiang (1750s) </a:t>
            </a:r>
            <a:endParaRPr sz="3280">
              <a:solidFill>
                <a:srgbClr val="231F20"/>
              </a:solidFill>
              <a:latin typeface="Inter"/>
              <a:ea typeface="Inter"/>
              <a:cs typeface="Inter"/>
              <a:sym typeface="Inter"/>
            </a:endParaRPr>
          </a:p>
          <a:p>
            <a:pPr indent="0" lvl="0" marL="1371600" marR="0" rtl="0" algn="l">
              <a:lnSpc>
                <a:spcPct val="100000"/>
              </a:lnSpc>
              <a:spcBef>
                <a:spcPts val="0"/>
              </a:spcBef>
              <a:spcAft>
                <a:spcPts val="0"/>
              </a:spcAft>
              <a:buNone/>
            </a:pPr>
            <a:r>
              <a:t/>
            </a:r>
            <a:endParaRPr sz="3280">
              <a:solidFill>
                <a:srgbClr val="231F20"/>
              </a:solidFill>
              <a:latin typeface="Inter"/>
              <a:ea typeface="Inter"/>
              <a:cs typeface="Inter"/>
              <a:sym typeface="Inter"/>
            </a:endParaRPr>
          </a:p>
          <a:p>
            <a:pPr indent="-436880" lvl="0" marL="4572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Treaty Nerchinsk (1689) established borders between China and Russia</a:t>
            </a:r>
            <a:endParaRPr sz="328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3280">
              <a:solidFill>
                <a:srgbClr val="231F20"/>
              </a:solidFill>
              <a:latin typeface="Inter"/>
              <a:ea typeface="Inter"/>
              <a:cs typeface="Inter"/>
              <a:sym typeface="Inter"/>
            </a:endParaRPr>
          </a:p>
          <a:p>
            <a:pPr indent="-436880" lvl="0" marL="457200" marR="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The Qing created one of the largest empires in Chinese history</a:t>
            </a:r>
            <a:endParaRPr sz="3280">
              <a:solidFill>
                <a:srgbClr val="231F20"/>
              </a:solidFill>
              <a:latin typeface="Inter"/>
              <a:ea typeface="Inter"/>
              <a:cs typeface="Inter"/>
              <a:sym typeface="Inter"/>
            </a:endParaRPr>
          </a:p>
        </p:txBody>
      </p:sp>
      <p:sp>
        <p:nvSpPr>
          <p:cNvPr id="171" name="Google Shape;171;p1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2" name="Google Shape;172;p17"/>
          <p:cNvGrpSpPr/>
          <p:nvPr/>
        </p:nvGrpSpPr>
        <p:grpSpPr>
          <a:xfrm>
            <a:off x="-254016" y="9230009"/>
            <a:ext cx="18796043" cy="937448"/>
            <a:chOff x="204" y="0"/>
            <a:chExt cx="25061391" cy="1249931"/>
          </a:xfrm>
        </p:grpSpPr>
        <p:grpSp>
          <p:nvGrpSpPr>
            <p:cNvPr id="173" name="Google Shape;173;p17"/>
            <p:cNvGrpSpPr/>
            <p:nvPr/>
          </p:nvGrpSpPr>
          <p:grpSpPr>
            <a:xfrm rot="5400000">
              <a:off x="12002369" y="-11663474"/>
              <a:ext cx="1249931" cy="24576878"/>
              <a:chOff x="0" y="-38100"/>
              <a:chExt cx="246900" cy="4854692"/>
            </a:xfrm>
          </p:grpSpPr>
          <p:sp>
            <p:nvSpPr>
              <p:cNvPr id="174" name="Google Shape;174;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5" name="Google Shape;175;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6" name="Google Shape;176;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7" name="Google Shape;177;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8" name="Google Shape;178;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79" name="Google Shape;179;p17"/>
          <p:cNvGrpSpPr/>
          <p:nvPr/>
        </p:nvGrpSpPr>
        <p:grpSpPr>
          <a:xfrm>
            <a:off x="15859155" y="-98041"/>
            <a:ext cx="1562625" cy="1771271"/>
            <a:chOff x="0" y="-130721"/>
            <a:chExt cx="2083500" cy="2361695"/>
          </a:xfrm>
        </p:grpSpPr>
        <p:grpSp>
          <p:nvGrpSpPr>
            <p:cNvPr id="180" name="Google Shape;180;p17"/>
            <p:cNvGrpSpPr/>
            <p:nvPr/>
          </p:nvGrpSpPr>
          <p:grpSpPr>
            <a:xfrm>
              <a:off x="75599" y="-130721"/>
              <a:ext cx="1932614" cy="2361695"/>
              <a:chOff x="0" y="-47625"/>
              <a:chExt cx="704100" cy="860425"/>
            </a:xfrm>
          </p:grpSpPr>
          <p:sp>
            <p:nvSpPr>
              <p:cNvPr id="181" name="Google Shape;181;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3" name="Google Shape;183;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184" name="Google Shape;184;p1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5" name="Google Shape;185;p17"/>
          <p:cNvSpPr txBox="1"/>
          <p:nvPr/>
        </p:nvSpPr>
        <p:spPr>
          <a:xfrm>
            <a:off x="8869425" y="8489575"/>
            <a:ext cx="6303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rgbClr val="000000"/>
                </a:solidFill>
                <a:latin typeface="Inter"/>
                <a:ea typeface="Inter"/>
                <a:cs typeface="Inter"/>
                <a:sym typeface="Inter"/>
              </a:rPr>
              <a:t>Source:</a:t>
            </a:r>
            <a:r>
              <a:rPr lang="en-US" sz="1200">
                <a:latin typeface="Inter"/>
                <a:ea typeface="Inter"/>
                <a:cs typeface="Inter"/>
                <a:sym typeface="Inter"/>
              </a:rPr>
              <a:t> </a:t>
            </a:r>
            <a:r>
              <a:rPr lang="en-US" sz="1200">
                <a:solidFill>
                  <a:srgbClr val="202122"/>
                </a:solidFill>
                <a:highlight>
                  <a:srgbClr val="F8F9FA"/>
                </a:highlight>
                <a:latin typeface="Inter"/>
                <a:ea typeface="Inter"/>
                <a:cs typeface="Inter"/>
                <a:sym typeface="Inter"/>
              </a:rPr>
              <a:t>William Mackenzie, “Map of China Proper,” ca. 1866. Public Domain</a:t>
            </a:r>
            <a:endParaRPr sz="1200">
              <a:solidFill>
                <a:srgbClr val="000000"/>
              </a:solidFill>
              <a:latin typeface="Inter"/>
              <a:ea typeface="Inter"/>
              <a:cs typeface="Inter"/>
              <a:sym typeface="Inter"/>
            </a:endParaRPr>
          </a:p>
        </p:txBody>
      </p:sp>
      <p:sp>
        <p:nvSpPr>
          <p:cNvPr id="186" name="Google Shape;186;p17"/>
          <p:cNvSpPr txBox="1"/>
          <p:nvPr/>
        </p:nvSpPr>
        <p:spPr>
          <a:xfrm>
            <a:off x="270999" y="504425"/>
            <a:ext cx="15462900" cy="10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099">
                <a:solidFill>
                  <a:srgbClr val="231F20"/>
                </a:solidFill>
                <a:latin typeface="Halant"/>
                <a:ea typeface="Halant"/>
                <a:cs typeface="Halant"/>
                <a:sym typeface="Halant"/>
              </a:rPr>
              <a:t>EXPANSION OF THE QING DYNASTY</a:t>
            </a:r>
            <a:endParaRPr sz="100"/>
          </a:p>
        </p:txBody>
      </p:sp>
      <p:pic>
        <p:nvPicPr>
          <p:cNvPr id="187" name="Google Shape;187;p17"/>
          <p:cNvPicPr preferRelativeResize="0"/>
          <p:nvPr/>
        </p:nvPicPr>
        <p:blipFill>
          <a:blip r:embed="rId4">
            <a:alphaModFix/>
          </a:blip>
          <a:stretch>
            <a:fillRect/>
          </a:stretch>
        </p:blipFill>
        <p:spPr>
          <a:xfrm>
            <a:off x="9947175" y="1744450"/>
            <a:ext cx="5141268" cy="646407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3" name="Google Shape;193;p18"/>
          <p:cNvGrpSpPr/>
          <p:nvPr/>
        </p:nvGrpSpPr>
        <p:grpSpPr>
          <a:xfrm>
            <a:off x="-254016" y="9230009"/>
            <a:ext cx="18796043" cy="937448"/>
            <a:chOff x="204" y="0"/>
            <a:chExt cx="25061391" cy="1249931"/>
          </a:xfrm>
        </p:grpSpPr>
        <p:grpSp>
          <p:nvGrpSpPr>
            <p:cNvPr id="194" name="Google Shape;194;p18"/>
            <p:cNvGrpSpPr/>
            <p:nvPr/>
          </p:nvGrpSpPr>
          <p:grpSpPr>
            <a:xfrm rot="5400000">
              <a:off x="12002369" y="-11663474"/>
              <a:ext cx="1249931" cy="24576878"/>
              <a:chOff x="0" y="-38100"/>
              <a:chExt cx="246900" cy="4854692"/>
            </a:xfrm>
          </p:grpSpPr>
          <p:sp>
            <p:nvSpPr>
              <p:cNvPr id="195" name="Google Shape;195;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6" name="Google Shape;196;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7" name="Google Shape;197;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98" name="Google Shape;198;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9" name="Google Shape;199;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00" name="Google Shape;200;p18"/>
          <p:cNvGrpSpPr/>
          <p:nvPr/>
        </p:nvGrpSpPr>
        <p:grpSpPr>
          <a:xfrm>
            <a:off x="15859155" y="-98041"/>
            <a:ext cx="1562625" cy="1771271"/>
            <a:chOff x="0" y="-130721"/>
            <a:chExt cx="2083500" cy="2361695"/>
          </a:xfrm>
        </p:grpSpPr>
        <p:grpSp>
          <p:nvGrpSpPr>
            <p:cNvPr id="201" name="Google Shape;201;p18"/>
            <p:cNvGrpSpPr/>
            <p:nvPr/>
          </p:nvGrpSpPr>
          <p:grpSpPr>
            <a:xfrm>
              <a:off x="75599" y="-130721"/>
              <a:ext cx="1932614" cy="2361695"/>
              <a:chOff x="0" y="-47625"/>
              <a:chExt cx="704100" cy="860425"/>
            </a:xfrm>
          </p:grpSpPr>
          <p:sp>
            <p:nvSpPr>
              <p:cNvPr id="202" name="Google Shape;202;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4" name="Google Shape;204;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05" name="Google Shape;205;p1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06" name="Google Shape;206;p18"/>
          <p:cNvPicPr preferRelativeResize="0"/>
          <p:nvPr/>
        </p:nvPicPr>
        <p:blipFill rotWithShape="1">
          <a:blip r:embed="rId4">
            <a:alphaModFix/>
          </a:blip>
          <a:srcRect b="11611" l="0" r="37818" t="42477"/>
          <a:stretch/>
        </p:blipFill>
        <p:spPr>
          <a:xfrm>
            <a:off x="306375" y="2978900"/>
            <a:ext cx="8283299" cy="3941924"/>
          </a:xfrm>
          <a:prstGeom prst="rect">
            <a:avLst/>
          </a:prstGeom>
          <a:noFill/>
          <a:ln>
            <a:noFill/>
          </a:ln>
        </p:spPr>
      </p:pic>
      <p:sp>
        <p:nvSpPr>
          <p:cNvPr id="207" name="Google Shape;207;p18"/>
          <p:cNvSpPr txBox="1"/>
          <p:nvPr/>
        </p:nvSpPr>
        <p:spPr>
          <a:xfrm>
            <a:off x="346750" y="7041225"/>
            <a:ext cx="65013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700">
                <a:solidFill>
                  <a:srgbClr val="000000"/>
                </a:solidFill>
                <a:latin typeface="Inter"/>
                <a:ea typeface="Inter"/>
                <a:cs typeface="Inter"/>
                <a:sym typeface="Inter"/>
              </a:rPr>
              <a:t>Source: </a:t>
            </a:r>
            <a:r>
              <a:rPr lang="en-US" sz="1700">
                <a:latin typeface="Inter"/>
                <a:ea typeface="Inter"/>
                <a:cs typeface="Inter"/>
                <a:sym typeface="Inter"/>
              </a:rPr>
              <a:t>Qiu Ying, “Reviewing the Examination Results,” ca. 1540. Public Domain</a:t>
            </a:r>
            <a:endParaRPr sz="1700">
              <a:solidFill>
                <a:srgbClr val="000000"/>
              </a:solidFill>
              <a:latin typeface="Inter"/>
              <a:ea typeface="Inter"/>
              <a:cs typeface="Inter"/>
              <a:sym typeface="Inter"/>
            </a:endParaRPr>
          </a:p>
        </p:txBody>
      </p:sp>
      <p:sp>
        <p:nvSpPr>
          <p:cNvPr id="208" name="Google Shape;208;p18"/>
          <p:cNvSpPr txBox="1"/>
          <p:nvPr/>
        </p:nvSpPr>
        <p:spPr>
          <a:xfrm>
            <a:off x="2554055" y="751625"/>
            <a:ext cx="13179900" cy="1092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099">
                <a:solidFill>
                  <a:srgbClr val="231F20"/>
                </a:solidFill>
                <a:latin typeface="Halant"/>
                <a:ea typeface="Halant"/>
                <a:cs typeface="Halant"/>
                <a:sym typeface="Halant"/>
              </a:rPr>
              <a:t>CONSOLIDATION OF POWER</a:t>
            </a:r>
            <a:endParaRPr sz="100"/>
          </a:p>
        </p:txBody>
      </p:sp>
      <p:sp>
        <p:nvSpPr>
          <p:cNvPr id="209" name="Google Shape;209;p18"/>
          <p:cNvSpPr txBox="1"/>
          <p:nvPr/>
        </p:nvSpPr>
        <p:spPr>
          <a:xfrm>
            <a:off x="8948575" y="2168925"/>
            <a:ext cx="9142500" cy="6421800"/>
          </a:xfrm>
          <a:prstGeom prst="rect">
            <a:avLst/>
          </a:prstGeom>
          <a:noFill/>
          <a:ln>
            <a:noFill/>
          </a:ln>
        </p:spPr>
        <p:txBody>
          <a:bodyPr anchorCtr="0" anchor="t" bIns="0" lIns="0" spcFirstLastPara="1" rIns="0" wrap="square" tIns="0">
            <a:spAutoFit/>
          </a:bodyPr>
          <a:lstStyle/>
          <a:p>
            <a:pPr indent="-417830" lvl="0" marL="457200" marR="0" rtl="0" algn="l">
              <a:lnSpc>
                <a:spcPct val="100000"/>
              </a:lnSpc>
              <a:spcBef>
                <a:spcPts val="0"/>
              </a:spcBef>
              <a:spcAft>
                <a:spcPts val="0"/>
              </a:spcAft>
              <a:buClr>
                <a:srgbClr val="231F20"/>
              </a:buClr>
              <a:buSzPts val="2980"/>
              <a:buFont typeface="Inter"/>
              <a:buChar char="●"/>
            </a:pPr>
            <a:r>
              <a:rPr b="1" lang="en-US" sz="2980">
                <a:solidFill>
                  <a:srgbClr val="231F20"/>
                </a:solidFill>
                <a:latin typeface="Inter"/>
                <a:ea typeface="Inter"/>
                <a:cs typeface="Inter"/>
                <a:sym typeface="Inter"/>
              </a:rPr>
              <a:t>Maintained dual administration </a:t>
            </a:r>
            <a:endParaRPr b="1"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Manchu held top military and civil positions while Han Chinese served in lower bureaucratic roles</a:t>
            </a:r>
            <a:endParaRPr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For every high office held by a Manchu, a Han counterpart was appointed to share power</a:t>
            </a:r>
            <a:endParaRPr sz="2980">
              <a:solidFill>
                <a:srgbClr val="231F20"/>
              </a:solidFill>
              <a:latin typeface="Inter"/>
              <a:ea typeface="Inter"/>
              <a:cs typeface="Inter"/>
              <a:sym typeface="Inter"/>
            </a:endParaRPr>
          </a:p>
          <a:p>
            <a:pPr indent="0" lvl="0" marL="914400" marR="0" rtl="0" algn="l">
              <a:lnSpc>
                <a:spcPct val="100000"/>
              </a:lnSpc>
              <a:spcBef>
                <a:spcPts val="0"/>
              </a:spcBef>
              <a:spcAft>
                <a:spcPts val="0"/>
              </a:spcAft>
              <a:buNone/>
            </a:pPr>
            <a:r>
              <a:t/>
            </a:r>
            <a:endParaRPr sz="2980">
              <a:solidFill>
                <a:srgbClr val="231F20"/>
              </a:solidFill>
              <a:latin typeface="Inter"/>
              <a:ea typeface="Inter"/>
              <a:cs typeface="Inter"/>
              <a:sym typeface="Inter"/>
            </a:endParaRPr>
          </a:p>
          <a:p>
            <a:pPr indent="-417830" lvl="0" marL="457200" marR="0" rtl="0" algn="l">
              <a:lnSpc>
                <a:spcPct val="100000"/>
              </a:lnSpc>
              <a:spcBef>
                <a:spcPts val="0"/>
              </a:spcBef>
              <a:spcAft>
                <a:spcPts val="0"/>
              </a:spcAft>
              <a:buClr>
                <a:srgbClr val="231F20"/>
              </a:buClr>
              <a:buSzPts val="2980"/>
              <a:buFont typeface="Inter"/>
              <a:buChar char="●"/>
            </a:pPr>
            <a:r>
              <a:rPr b="1" lang="en-US" sz="2980">
                <a:solidFill>
                  <a:srgbClr val="231F20"/>
                </a:solidFill>
                <a:latin typeface="Inter"/>
                <a:ea typeface="Inter"/>
                <a:cs typeface="Inter"/>
                <a:sym typeface="Inter"/>
              </a:rPr>
              <a:t>Maintaining Cultural Traditions</a:t>
            </a:r>
            <a:endParaRPr b="1"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Qing emperors studied and practiced confucianism, patronized confucian scholars, and promoted filial piety</a:t>
            </a:r>
            <a:endParaRPr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Qing adopted Chinese imperial rituals, rebuilt Confucian temples, and continued to use the Civil Service examination system</a:t>
            </a:r>
            <a:endParaRPr sz="2980">
              <a:solidFill>
                <a:srgbClr val="231F20"/>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9"/>
          <p:cNvSpPr txBox="1"/>
          <p:nvPr/>
        </p:nvSpPr>
        <p:spPr>
          <a:xfrm>
            <a:off x="421500" y="2213550"/>
            <a:ext cx="10186200" cy="6421800"/>
          </a:xfrm>
          <a:prstGeom prst="rect">
            <a:avLst/>
          </a:prstGeom>
          <a:noFill/>
          <a:ln>
            <a:noFill/>
          </a:ln>
        </p:spPr>
        <p:txBody>
          <a:bodyPr anchorCtr="0" anchor="t" bIns="0" lIns="0" spcFirstLastPara="1" rIns="0" wrap="square" tIns="0">
            <a:spAutoFit/>
          </a:bodyPr>
          <a:lstStyle/>
          <a:p>
            <a:pPr indent="-417830" lvl="0" marL="457200" marR="0" rtl="0" algn="l">
              <a:lnSpc>
                <a:spcPct val="100000"/>
              </a:lnSpc>
              <a:spcBef>
                <a:spcPts val="0"/>
              </a:spcBef>
              <a:spcAft>
                <a:spcPts val="0"/>
              </a:spcAft>
              <a:buClr>
                <a:srgbClr val="231F20"/>
              </a:buClr>
              <a:buSzPts val="2980"/>
              <a:buFont typeface="Inter"/>
              <a:buChar char="●"/>
            </a:pPr>
            <a:r>
              <a:rPr b="1" lang="en-US" sz="2980">
                <a:solidFill>
                  <a:srgbClr val="231F20"/>
                </a:solidFill>
                <a:latin typeface="Inter"/>
                <a:ea typeface="Inter"/>
                <a:cs typeface="Inter"/>
                <a:sym typeface="Inter"/>
              </a:rPr>
              <a:t>Ethnic Composition of the Empire</a:t>
            </a:r>
            <a:endParaRPr b="1"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The Qing ruled over a population that included: </a:t>
            </a:r>
            <a:endParaRPr sz="2980">
              <a:solidFill>
                <a:srgbClr val="231F20"/>
              </a:solidFill>
              <a:latin typeface="Inter"/>
              <a:ea typeface="Inter"/>
              <a:cs typeface="Inter"/>
              <a:sym typeface="Inter"/>
            </a:endParaRPr>
          </a:p>
          <a:p>
            <a:pPr indent="-417830" lvl="2" marL="13716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Han Chinese (majority) </a:t>
            </a:r>
            <a:endParaRPr sz="2980">
              <a:solidFill>
                <a:srgbClr val="231F20"/>
              </a:solidFill>
              <a:latin typeface="Inter"/>
              <a:ea typeface="Inter"/>
              <a:cs typeface="Inter"/>
              <a:sym typeface="Inter"/>
            </a:endParaRPr>
          </a:p>
          <a:p>
            <a:pPr indent="-417830" lvl="2" marL="1371600" marR="0" rtl="0" algn="l">
              <a:lnSpc>
                <a:spcPct val="100000"/>
              </a:lnSpc>
              <a:spcBef>
                <a:spcPts val="0"/>
              </a:spcBef>
              <a:spcAft>
                <a:spcPts val="0"/>
              </a:spcAft>
              <a:buClr>
                <a:srgbClr val="231F20"/>
              </a:buClr>
              <a:buSzPts val="2980"/>
              <a:buFont typeface="Inter"/>
              <a:buChar char="■"/>
            </a:pPr>
            <a:r>
              <a:rPr lang="en-US" sz="2980">
                <a:solidFill>
                  <a:srgbClr val="231F20"/>
                </a:solidFill>
                <a:latin typeface="Inter"/>
                <a:ea typeface="Inter"/>
                <a:cs typeface="Inter"/>
                <a:sym typeface="Inter"/>
              </a:rPr>
              <a:t>Manchus, Mongols, Tibetans, Uyghurs, and other frontier groups</a:t>
            </a:r>
            <a:endParaRPr sz="2980">
              <a:solidFill>
                <a:srgbClr val="231F20"/>
              </a:solidFill>
              <a:latin typeface="Inter"/>
              <a:ea typeface="Inter"/>
              <a:cs typeface="Inter"/>
              <a:sym typeface="Inter"/>
            </a:endParaRPr>
          </a:p>
          <a:p>
            <a:pPr indent="0" lvl="0" marL="1371600" marR="0" rtl="0" algn="l">
              <a:lnSpc>
                <a:spcPct val="100000"/>
              </a:lnSpc>
              <a:spcBef>
                <a:spcPts val="0"/>
              </a:spcBef>
              <a:spcAft>
                <a:spcPts val="0"/>
              </a:spcAft>
              <a:buNone/>
            </a:pPr>
            <a:r>
              <a:t/>
            </a:r>
            <a:endParaRPr sz="2980">
              <a:solidFill>
                <a:srgbClr val="231F20"/>
              </a:solidFill>
              <a:latin typeface="Inter"/>
              <a:ea typeface="Inter"/>
              <a:cs typeface="Inter"/>
              <a:sym typeface="Inter"/>
            </a:endParaRPr>
          </a:p>
          <a:p>
            <a:pPr indent="-417830" lvl="0" marL="457200" marR="0" rtl="0" algn="l">
              <a:lnSpc>
                <a:spcPct val="100000"/>
              </a:lnSpc>
              <a:spcBef>
                <a:spcPts val="0"/>
              </a:spcBef>
              <a:spcAft>
                <a:spcPts val="0"/>
              </a:spcAft>
              <a:buClr>
                <a:srgbClr val="231F20"/>
              </a:buClr>
              <a:buSzPts val="2980"/>
              <a:buFont typeface="Inter"/>
              <a:buChar char="●"/>
            </a:pPr>
            <a:r>
              <a:rPr b="1" lang="en-US" sz="2980">
                <a:solidFill>
                  <a:srgbClr val="231F20"/>
                </a:solidFill>
                <a:latin typeface="Inter"/>
                <a:ea typeface="Inter"/>
                <a:cs typeface="Inter"/>
                <a:sym typeface="Inter"/>
              </a:rPr>
              <a:t>Autonomous but Supervised Regions</a:t>
            </a:r>
            <a:endParaRPr b="1"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i="1" lang="en-US" sz="2980">
                <a:solidFill>
                  <a:srgbClr val="231F20"/>
                </a:solidFill>
                <a:latin typeface="Inter"/>
                <a:ea typeface="Inter"/>
                <a:cs typeface="Inter"/>
                <a:sym typeface="Inter"/>
              </a:rPr>
              <a:t>Tibet</a:t>
            </a:r>
            <a:r>
              <a:rPr lang="en-US" sz="2980">
                <a:solidFill>
                  <a:srgbClr val="231F20"/>
                </a:solidFill>
                <a:latin typeface="Inter"/>
                <a:ea typeface="Inter"/>
                <a:cs typeface="Inter"/>
                <a:sym typeface="Inter"/>
              </a:rPr>
              <a:t>: Qing recognized the Dalai Lama’s religious authority, but managed military and political affairs</a:t>
            </a:r>
            <a:endParaRPr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i="1" lang="en-US" sz="2980">
                <a:solidFill>
                  <a:srgbClr val="231F20"/>
                </a:solidFill>
                <a:latin typeface="Inter"/>
                <a:ea typeface="Inter"/>
                <a:cs typeface="Inter"/>
                <a:sym typeface="Inter"/>
              </a:rPr>
              <a:t>Xinjiang</a:t>
            </a:r>
            <a:r>
              <a:rPr lang="en-US" sz="2980">
                <a:solidFill>
                  <a:srgbClr val="231F20"/>
                </a:solidFill>
                <a:latin typeface="Inter"/>
                <a:ea typeface="Inter"/>
                <a:cs typeface="Inter"/>
                <a:sym typeface="Inter"/>
              </a:rPr>
              <a:t>: Region was placed under direct Qing military rule in the 1750s and populated with both Han and Muslim settlers</a:t>
            </a:r>
            <a:endParaRPr sz="2980">
              <a:solidFill>
                <a:srgbClr val="231F20"/>
              </a:solidFill>
              <a:latin typeface="Inter"/>
              <a:ea typeface="Inter"/>
              <a:cs typeface="Inter"/>
              <a:sym typeface="Inter"/>
            </a:endParaRPr>
          </a:p>
          <a:p>
            <a:pPr indent="-417830" lvl="1" marL="914400" marR="0" rtl="0" algn="l">
              <a:lnSpc>
                <a:spcPct val="100000"/>
              </a:lnSpc>
              <a:spcBef>
                <a:spcPts val="0"/>
              </a:spcBef>
              <a:spcAft>
                <a:spcPts val="0"/>
              </a:spcAft>
              <a:buClr>
                <a:srgbClr val="231F20"/>
              </a:buClr>
              <a:buSzPts val="2980"/>
              <a:buFont typeface="Inter"/>
              <a:buChar char="○"/>
            </a:pPr>
            <a:r>
              <a:rPr i="1" lang="en-US" sz="2980">
                <a:solidFill>
                  <a:srgbClr val="231F20"/>
                </a:solidFill>
                <a:latin typeface="Inter"/>
                <a:ea typeface="Inter"/>
                <a:cs typeface="Inter"/>
                <a:sym typeface="Inter"/>
              </a:rPr>
              <a:t>Mongolia</a:t>
            </a:r>
            <a:r>
              <a:rPr lang="en-US" sz="2980">
                <a:solidFill>
                  <a:srgbClr val="231F20"/>
                </a:solidFill>
                <a:latin typeface="Inter"/>
                <a:ea typeface="Inter"/>
                <a:cs typeface="Inter"/>
                <a:sym typeface="Inter"/>
              </a:rPr>
              <a:t>: Mongol princes retained local rule, but were bound by tribute and military service</a:t>
            </a:r>
            <a:endParaRPr sz="2980">
              <a:solidFill>
                <a:srgbClr val="231F20"/>
              </a:solidFill>
              <a:latin typeface="Inter"/>
              <a:ea typeface="Inter"/>
              <a:cs typeface="Inter"/>
              <a:sym typeface="Inter"/>
            </a:endParaRPr>
          </a:p>
        </p:txBody>
      </p:sp>
      <p:sp>
        <p:nvSpPr>
          <p:cNvPr id="215" name="Google Shape;215;p1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6" name="Google Shape;216;p19"/>
          <p:cNvGrpSpPr/>
          <p:nvPr/>
        </p:nvGrpSpPr>
        <p:grpSpPr>
          <a:xfrm>
            <a:off x="-254016" y="9230009"/>
            <a:ext cx="18796043" cy="937448"/>
            <a:chOff x="204" y="0"/>
            <a:chExt cx="25061391" cy="1249931"/>
          </a:xfrm>
        </p:grpSpPr>
        <p:grpSp>
          <p:nvGrpSpPr>
            <p:cNvPr id="217" name="Google Shape;217;p19"/>
            <p:cNvGrpSpPr/>
            <p:nvPr/>
          </p:nvGrpSpPr>
          <p:grpSpPr>
            <a:xfrm rot="5400000">
              <a:off x="12002369" y="-11663474"/>
              <a:ext cx="1249931" cy="24576878"/>
              <a:chOff x="0" y="-38100"/>
              <a:chExt cx="246900" cy="4854692"/>
            </a:xfrm>
          </p:grpSpPr>
          <p:sp>
            <p:nvSpPr>
              <p:cNvPr id="218" name="Google Shape;218;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9" name="Google Shape;219;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0" name="Google Shape;220;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21" name="Google Shape;221;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2" name="Google Shape;222;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3" name="Google Shape;223;p19"/>
          <p:cNvSpPr txBox="1"/>
          <p:nvPr/>
        </p:nvSpPr>
        <p:spPr>
          <a:xfrm>
            <a:off x="4594502" y="588125"/>
            <a:ext cx="9099000" cy="1085100"/>
          </a:xfrm>
          <a:prstGeom prst="rect">
            <a:avLst/>
          </a:prstGeom>
          <a:noFill/>
          <a:ln>
            <a:noFill/>
          </a:ln>
        </p:spPr>
        <p:txBody>
          <a:bodyPr anchorCtr="0" anchor="t" bIns="0" lIns="0" spcFirstLastPara="1" rIns="0" wrap="square" tIns="0">
            <a:spAutoFit/>
          </a:bodyPr>
          <a:lstStyle/>
          <a:p>
            <a:pPr indent="0" lvl="0" marL="0" marR="0" rtl="0" algn="l">
              <a:lnSpc>
                <a:spcPct val="140004"/>
              </a:lnSpc>
              <a:spcBef>
                <a:spcPts val="0"/>
              </a:spcBef>
              <a:spcAft>
                <a:spcPts val="0"/>
              </a:spcAft>
              <a:buNone/>
            </a:pPr>
            <a:r>
              <a:rPr b="1" lang="en-US" sz="7050">
                <a:solidFill>
                  <a:srgbClr val="231F20"/>
                </a:solidFill>
                <a:latin typeface="Halant"/>
                <a:ea typeface="Halant"/>
                <a:cs typeface="Halant"/>
                <a:sym typeface="Halant"/>
              </a:rPr>
              <a:t>DIVERSITY POLICIES</a:t>
            </a:r>
            <a:endParaRPr sz="7050"/>
          </a:p>
        </p:txBody>
      </p:sp>
      <p:grpSp>
        <p:nvGrpSpPr>
          <p:cNvPr id="224" name="Google Shape;224;p19"/>
          <p:cNvGrpSpPr/>
          <p:nvPr/>
        </p:nvGrpSpPr>
        <p:grpSpPr>
          <a:xfrm>
            <a:off x="15859155" y="-98041"/>
            <a:ext cx="1562625" cy="1771271"/>
            <a:chOff x="0" y="-130721"/>
            <a:chExt cx="2083500" cy="2361695"/>
          </a:xfrm>
        </p:grpSpPr>
        <p:grpSp>
          <p:nvGrpSpPr>
            <p:cNvPr id="225" name="Google Shape;225;p19"/>
            <p:cNvGrpSpPr/>
            <p:nvPr/>
          </p:nvGrpSpPr>
          <p:grpSpPr>
            <a:xfrm>
              <a:off x="75599" y="-130721"/>
              <a:ext cx="1932614" cy="2361695"/>
              <a:chOff x="0" y="-47625"/>
              <a:chExt cx="704100" cy="860425"/>
            </a:xfrm>
          </p:grpSpPr>
          <p:sp>
            <p:nvSpPr>
              <p:cNvPr id="226" name="Google Shape;226;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8" name="Google Shape;228;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229" name="Google Shape;229;p1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30" name="Google Shape;230;p19"/>
          <p:cNvPicPr preferRelativeResize="0"/>
          <p:nvPr/>
        </p:nvPicPr>
        <p:blipFill>
          <a:blip r:embed="rId4">
            <a:alphaModFix/>
          </a:blip>
          <a:stretch>
            <a:fillRect/>
          </a:stretch>
        </p:blipFill>
        <p:spPr>
          <a:xfrm>
            <a:off x="11324400" y="2498480"/>
            <a:ext cx="6963600" cy="2560574"/>
          </a:xfrm>
          <a:prstGeom prst="rect">
            <a:avLst/>
          </a:prstGeom>
          <a:noFill/>
          <a:ln>
            <a:noFill/>
          </a:ln>
        </p:spPr>
      </p:pic>
      <p:sp>
        <p:nvSpPr>
          <p:cNvPr id="231" name="Google Shape;231;p19"/>
          <p:cNvSpPr txBox="1"/>
          <p:nvPr/>
        </p:nvSpPr>
        <p:spPr>
          <a:xfrm>
            <a:off x="11324400" y="5158450"/>
            <a:ext cx="68574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700">
                <a:solidFill>
                  <a:schemeClr val="dk1"/>
                </a:solidFill>
                <a:latin typeface="Inter"/>
                <a:ea typeface="Inter"/>
                <a:cs typeface="Inter"/>
                <a:sym typeface="Inter"/>
              </a:rPr>
              <a:t>Source: </a:t>
            </a:r>
            <a:r>
              <a:rPr lang="en-US" sz="1700">
                <a:solidFill>
                  <a:schemeClr val="dk1"/>
                </a:solidFill>
                <a:latin typeface="Inter"/>
                <a:ea typeface="Inter"/>
                <a:cs typeface="Inter"/>
                <a:sym typeface="Inter"/>
              </a:rPr>
              <a:t>Giuseppe</a:t>
            </a:r>
            <a:r>
              <a:rPr lang="en-US" sz="1700">
                <a:solidFill>
                  <a:schemeClr val="dk1"/>
                </a:solidFill>
                <a:latin typeface="Inter"/>
                <a:ea typeface="Inter"/>
                <a:cs typeface="Inter"/>
                <a:sym typeface="Inter"/>
              </a:rPr>
              <a:t> </a:t>
            </a:r>
            <a:r>
              <a:rPr lang="en-US" sz="1700">
                <a:solidFill>
                  <a:schemeClr val="dk1"/>
                </a:solidFill>
                <a:latin typeface="Inter"/>
                <a:ea typeface="Inter"/>
                <a:cs typeface="Inter"/>
                <a:sym typeface="Inter"/>
              </a:rPr>
              <a:t>Castiglione, “Handscroll of the Qianlong Emperor Receiving Tribute Horses from Tartar Envoys.,” 1757. Public Domain</a:t>
            </a:r>
            <a:endParaRPr sz="17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0"/>
          <p:cNvSpPr txBox="1"/>
          <p:nvPr/>
        </p:nvSpPr>
        <p:spPr>
          <a:xfrm>
            <a:off x="421500" y="2213550"/>
            <a:ext cx="9207300" cy="5402700"/>
          </a:xfrm>
          <a:prstGeom prst="rect">
            <a:avLst/>
          </a:prstGeom>
          <a:noFill/>
          <a:ln>
            <a:noFill/>
          </a:ln>
        </p:spPr>
        <p:txBody>
          <a:bodyPr anchorCtr="0" anchor="t" bIns="0" lIns="0" spcFirstLastPara="1" rIns="0" wrap="square" tIns="0">
            <a:spAutoFit/>
          </a:bodyPr>
          <a:lstStyle/>
          <a:p>
            <a:pPr indent="-400050" lvl="0" marL="457200" marR="0" rtl="0" algn="l">
              <a:lnSpc>
                <a:spcPct val="100000"/>
              </a:lnSpc>
              <a:spcBef>
                <a:spcPts val="0"/>
              </a:spcBef>
              <a:spcAft>
                <a:spcPts val="0"/>
              </a:spcAft>
              <a:buClr>
                <a:srgbClr val="231F20"/>
              </a:buClr>
              <a:buSzPts val="2700"/>
              <a:buFont typeface="Inter"/>
              <a:buChar char="●"/>
            </a:pPr>
            <a:r>
              <a:rPr b="1" lang="en-US" sz="2700">
                <a:solidFill>
                  <a:srgbClr val="231F20"/>
                </a:solidFill>
                <a:latin typeface="Inter"/>
                <a:ea typeface="Inter"/>
                <a:cs typeface="Inter"/>
                <a:sym typeface="Inter"/>
              </a:rPr>
              <a:t>M</a:t>
            </a:r>
            <a:r>
              <a:rPr b="1" lang="en-US" sz="2700">
                <a:solidFill>
                  <a:srgbClr val="231F20"/>
                </a:solidFill>
                <a:latin typeface="Inter"/>
                <a:ea typeface="Inter"/>
                <a:cs typeface="Inter"/>
                <a:sym typeface="Inter"/>
              </a:rPr>
              <a:t>ilitary Oversight and the Banner System</a:t>
            </a:r>
            <a:endParaRPr b="1" sz="2700">
              <a:solidFill>
                <a:srgbClr val="231F20"/>
              </a:solidFill>
              <a:latin typeface="Inter"/>
              <a:ea typeface="Inter"/>
              <a:cs typeface="Inter"/>
              <a:sym typeface="Inter"/>
            </a:endParaRPr>
          </a:p>
          <a:p>
            <a:pPr indent="-400050" lvl="1" marL="914400" marR="0" rtl="0" algn="l">
              <a:lnSpc>
                <a:spcPct val="10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The Eight Banners (military and social units) were used not only for defense but to organize society by ethnicity</a:t>
            </a:r>
            <a:endParaRPr sz="2700">
              <a:solidFill>
                <a:srgbClr val="231F20"/>
              </a:solidFill>
              <a:latin typeface="Inter"/>
              <a:ea typeface="Inter"/>
              <a:cs typeface="Inter"/>
              <a:sym typeface="Inter"/>
            </a:endParaRPr>
          </a:p>
          <a:p>
            <a:pPr indent="-400050" lvl="2" marL="1371600" marR="0" rtl="0" algn="l">
              <a:lnSpc>
                <a:spcPct val="10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Separate banners for Manchul, Mongol, and Han soldiers </a:t>
            </a:r>
            <a:endParaRPr sz="2700">
              <a:solidFill>
                <a:srgbClr val="231F20"/>
              </a:solidFill>
              <a:latin typeface="Inter"/>
              <a:ea typeface="Inter"/>
              <a:cs typeface="Inter"/>
              <a:sym typeface="Inter"/>
            </a:endParaRPr>
          </a:p>
          <a:p>
            <a:pPr indent="-400050" lvl="2" marL="1371600" marR="0" rtl="0" algn="l">
              <a:lnSpc>
                <a:spcPct val="10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Stationed throughout the empire to reinforce control and prevent rebellion</a:t>
            </a:r>
            <a:endParaRPr sz="2700">
              <a:solidFill>
                <a:srgbClr val="231F20"/>
              </a:solidFill>
              <a:latin typeface="Inter"/>
              <a:ea typeface="Inter"/>
              <a:cs typeface="Inter"/>
              <a:sym typeface="Inter"/>
            </a:endParaRPr>
          </a:p>
          <a:p>
            <a:pPr indent="-400050" lvl="2" marL="1371600" rtl="0" algn="l">
              <a:lnSpc>
                <a:spcPct val="100000"/>
              </a:lnSpc>
              <a:spcBef>
                <a:spcPts val="0"/>
              </a:spcBef>
              <a:spcAft>
                <a:spcPts val="0"/>
              </a:spcAft>
              <a:buClr>
                <a:srgbClr val="171717"/>
              </a:buClr>
              <a:buSzPts val="2700"/>
              <a:buFont typeface="Inter"/>
              <a:buChar char="■"/>
            </a:pPr>
            <a:r>
              <a:rPr lang="en-US" sz="2700">
                <a:solidFill>
                  <a:srgbClr val="171717"/>
                </a:solidFill>
                <a:highlight>
                  <a:srgbClr val="FFFFFF"/>
                </a:highlight>
                <a:latin typeface="Inter"/>
                <a:ea typeface="Inter"/>
                <a:cs typeface="Inter"/>
                <a:sym typeface="Inter"/>
              </a:rPr>
              <a:t>Each banner included soldiers, their families, and other dependents</a:t>
            </a:r>
            <a:endParaRPr sz="2700">
              <a:solidFill>
                <a:srgbClr val="171717"/>
              </a:solidFill>
              <a:highlight>
                <a:srgbClr val="FFFFFF"/>
              </a:highlight>
              <a:latin typeface="Inter"/>
              <a:ea typeface="Inter"/>
              <a:cs typeface="Inter"/>
              <a:sym typeface="Inter"/>
            </a:endParaRPr>
          </a:p>
          <a:p>
            <a:pPr indent="-400050" lvl="2" marL="1371600" rtl="0" algn="l">
              <a:lnSpc>
                <a:spcPct val="100000"/>
              </a:lnSpc>
              <a:spcBef>
                <a:spcPts val="0"/>
              </a:spcBef>
              <a:spcAft>
                <a:spcPts val="0"/>
              </a:spcAft>
              <a:buClr>
                <a:srgbClr val="171717"/>
              </a:buClr>
              <a:buSzPts val="2700"/>
              <a:buFont typeface="Inter"/>
              <a:buChar char="■"/>
            </a:pPr>
            <a:r>
              <a:rPr lang="en-US" sz="2700">
                <a:solidFill>
                  <a:srgbClr val="171717"/>
                </a:solidFill>
                <a:highlight>
                  <a:srgbClr val="FFFFFF"/>
                </a:highlight>
                <a:latin typeface="Inter"/>
                <a:ea typeface="Inter"/>
                <a:cs typeface="Inter"/>
                <a:sym typeface="Inter"/>
              </a:rPr>
              <a:t>Banners were allowed to keep cultural customs</a:t>
            </a:r>
            <a:endParaRPr sz="2700">
              <a:solidFill>
                <a:srgbClr val="171717"/>
              </a:solidFill>
              <a:highlight>
                <a:srgbClr val="FFFFFF"/>
              </a:highlight>
              <a:latin typeface="Inter"/>
              <a:ea typeface="Inter"/>
              <a:cs typeface="Inter"/>
              <a:sym typeface="Inter"/>
            </a:endParaRPr>
          </a:p>
          <a:p>
            <a:pPr indent="-400050" lvl="2" marL="1371600" rtl="0" algn="l">
              <a:lnSpc>
                <a:spcPct val="100000"/>
              </a:lnSpc>
              <a:spcBef>
                <a:spcPts val="0"/>
              </a:spcBef>
              <a:spcAft>
                <a:spcPts val="0"/>
              </a:spcAft>
              <a:buClr>
                <a:srgbClr val="171717"/>
              </a:buClr>
              <a:buSzPts val="2700"/>
              <a:buFont typeface="Inter"/>
              <a:buChar char="■"/>
            </a:pPr>
            <a:r>
              <a:rPr lang="en-US" sz="2700">
                <a:solidFill>
                  <a:srgbClr val="171717"/>
                </a:solidFill>
                <a:highlight>
                  <a:srgbClr val="FFFFFF"/>
                </a:highlight>
                <a:latin typeface="Inter"/>
                <a:ea typeface="Inter"/>
                <a:cs typeface="Inter"/>
                <a:sym typeface="Inter"/>
              </a:rPr>
              <a:t>Suppressed resistance from other ethnic groups</a:t>
            </a:r>
            <a:endParaRPr sz="2700">
              <a:solidFill>
                <a:srgbClr val="171717"/>
              </a:solidFill>
              <a:highlight>
                <a:srgbClr val="FFFFFF"/>
              </a:highlight>
              <a:latin typeface="Inter"/>
              <a:ea typeface="Inter"/>
              <a:cs typeface="Inter"/>
              <a:sym typeface="Inter"/>
            </a:endParaRPr>
          </a:p>
          <a:p>
            <a:pPr indent="-400050" lvl="2" marL="1371600" rtl="0" algn="l">
              <a:lnSpc>
                <a:spcPct val="100000"/>
              </a:lnSpc>
              <a:spcBef>
                <a:spcPts val="0"/>
              </a:spcBef>
              <a:spcAft>
                <a:spcPts val="0"/>
              </a:spcAft>
              <a:buClr>
                <a:srgbClr val="171717"/>
              </a:buClr>
              <a:buSzPts val="2700"/>
              <a:buFont typeface="Inter"/>
              <a:buChar char="■"/>
            </a:pPr>
            <a:r>
              <a:rPr lang="en-US" sz="2700">
                <a:solidFill>
                  <a:srgbClr val="171717"/>
                </a:solidFill>
                <a:highlight>
                  <a:srgbClr val="FFFFFF"/>
                </a:highlight>
                <a:latin typeface="Inter"/>
                <a:ea typeface="Inter"/>
                <a:cs typeface="Inter"/>
                <a:sym typeface="Inter"/>
              </a:rPr>
              <a:t>Provided a loyal military force</a:t>
            </a:r>
            <a:endParaRPr sz="2700">
              <a:solidFill>
                <a:srgbClr val="231F20"/>
              </a:solidFill>
              <a:latin typeface="Inter"/>
              <a:ea typeface="Inter"/>
              <a:cs typeface="Inter"/>
              <a:sym typeface="Inter"/>
            </a:endParaRPr>
          </a:p>
        </p:txBody>
      </p:sp>
      <p:sp>
        <p:nvSpPr>
          <p:cNvPr id="237" name="Google Shape;237;p20"/>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8" name="Google Shape;238;p20"/>
          <p:cNvGrpSpPr/>
          <p:nvPr/>
        </p:nvGrpSpPr>
        <p:grpSpPr>
          <a:xfrm>
            <a:off x="-254016" y="9230009"/>
            <a:ext cx="18796043" cy="937448"/>
            <a:chOff x="204" y="0"/>
            <a:chExt cx="25061391" cy="1249931"/>
          </a:xfrm>
        </p:grpSpPr>
        <p:grpSp>
          <p:nvGrpSpPr>
            <p:cNvPr id="239" name="Google Shape;239;p20"/>
            <p:cNvGrpSpPr/>
            <p:nvPr/>
          </p:nvGrpSpPr>
          <p:grpSpPr>
            <a:xfrm rot="5400000">
              <a:off x="12002369" y="-11663474"/>
              <a:ext cx="1249931" cy="24576878"/>
              <a:chOff x="0" y="-38100"/>
              <a:chExt cx="246900" cy="4854692"/>
            </a:xfrm>
          </p:grpSpPr>
          <p:sp>
            <p:nvSpPr>
              <p:cNvPr id="240" name="Google Shape;240;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1" name="Google Shape;241;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2" name="Google Shape;242;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43" name="Google Shape;243;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4" name="Google Shape;244;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45" name="Google Shape;245;p20"/>
          <p:cNvSpPr txBox="1"/>
          <p:nvPr/>
        </p:nvSpPr>
        <p:spPr>
          <a:xfrm>
            <a:off x="4594502" y="588125"/>
            <a:ext cx="9099000" cy="1085100"/>
          </a:xfrm>
          <a:prstGeom prst="rect">
            <a:avLst/>
          </a:prstGeom>
          <a:noFill/>
          <a:ln>
            <a:noFill/>
          </a:ln>
        </p:spPr>
        <p:txBody>
          <a:bodyPr anchorCtr="0" anchor="t" bIns="0" lIns="0" spcFirstLastPara="1" rIns="0" wrap="square" tIns="0">
            <a:spAutoFit/>
          </a:bodyPr>
          <a:lstStyle/>
          <a:p>
            <a:pPr indent="0" lvl="0" marL="0" marR="0" rtl="0" algn="l">
              <a:lnSpc>
                <a:spcPct val="140004"/>
              </a:lnSpc>
              <a:spcBef>
                <a:spcPts val="0"/>
              </a:spcBef>
              <a:spcAft>
                <a:spcPts val="0"/>
              </a:spcAft>
              <a:buNone/>
            </a:pPr>
            <a:r>
              <a:rPr b="1" lang="en-US" sz="7050">
                <a:solidFill>
                  <a:srgbClr val="231F20"/>
                </a:solidFill>
                <a:latin typeface="Halant"/>
                <a:ea typeface="Halant"/>
                <a:cs typeface="Halant"/>
                <a:sym typeface="Halant"/>
              </a:rPr>
              <a:t>“EIGHT BANNERS”</a:t>
            </a:r>
            <a:endParaRPr sz="7050"/>
          </a:p>
        </p:txBody>
      </p:sp>
      <p:grpSp>
        <p:nvGrpSpPr>
          <p:cNvPr id="246" name="Google Shape;246;p20"/>
          <p:cNvGrpSpPr/>
          <p:nvPr/>
        </p:nvGrpSpPr>
        <p:grpSpPr>
          <a:xfrm>
            <a:off x="15859155" y="-98041"/>
            <a:ext cx="1562625" cy="1771271"/>
            <a:chOff x="0" y="-130721"/>
            <a:chExt cx="2083500" cy="2361695"/>
          </a:xfrm>
        </p:grpSpPr>
        <p:grpSp>
          <p:nvGrpSpPr>
            <p:cNvPr id="247" name="Google Shape;247;p20"/>
            <p:cNvGrpSpPr/>
            <p:nvPr/>
          </p:nvGrpSpPr>
          <p:grpSpPr>
            <a:xfrm>
              <a:off x="75599" y="-130721"/>
              <a:ext cx="1932614" cy="2361695"/>
              <a:chOff x="0" y="-47625"/>
              <a:chExt cx="704100" cy="860425"/>
            </a:xfrm>
          </p:grpSpPr>
          <p:sp>
            <p:nvSpPr>
              <p:cNvPr id="248" name="Google Shape;248;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0" name="Google Shape;250;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7</a:t>
              </a:r>
              <a:endParaRPr>
                <a:solidFill>
                  <a:schemeClr val="lt1"/>
                </a:solidFill>
              </a:endParaRPr>
            </a:p>
          </p:txBody>
        </p:sp>
      </p:grpSp>
      <p:sp>
        <p:nvSpPr>
          <p:cNvPr id="251" name="Google Shape;251;p20"/>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52" name="Google Shape;252;p20" title="US His DC Project - 2025-06-12T144130.504.jpg"/>
          <p:cNvPicPr preferRelativeResize="0"/>
          <p:nvPr/>
        </p:nvPicPr>
        <p:blipFill>
          <a:blip r:embed="rId4">
            <a:alphaModFix/>
          </a:blip>
          <a:stretch>
            <a:fillRect/>
          </a:stretch>
        </p:blipFill>
        <p:spPr>
          <a:xfrm>
            <a:off x="10109275" y="2446650"/>
            <a:ext cx="7859837" cy="4421158"/>
          </a:xfrm>
          <a:prstGeom prst="rect">
            <a:avLst/>
          </a:prstGeom>
          <a:noFill/>
          <a:ln>
            <a:noFill/>
          </a:ln>
        </p:spPr>
      </p:pic>
      <p:sp>
        <p:nvSpPr>
          <p:cNvPr id="253" name="Google Shape;253;p20"/>
          <p:cNvSpPr txBox="1"/>
          <p:nvPr/>
        </p:nvSpPr>
        <p:spPr>
          <a:xfrm>
            <a:off x="10942800" y="7026050"/>
            <a:ext cx="6857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Sodacan, “</a:t>
            </a:r>
            <a:r>
              <a:rPr lang="en-US" sz="1200">
                <a:solidFill>
                  <a:schemeClr val="dk1"/>
                </a:solidFill>
                <a:highlight>
                  <a:srgbClr val="F8F9FA"/>
                </a:highlight>
                <a:latin typeface="Inter"/>
                <a:ea typeface="Inter"/>
                <a:cs typeface="Inter"/>
                <a:sym typeface="Inter"/>
              </a:rPr>
              <a:t>Eight Banners of the Qing Dynasty,” August 10, 2017. CC BY-SA 4.0</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1"/>
          <p:cNvSpPr txBox="1"/>
          <p:nvPr/>
        </p:nvSpPr>
        <p:spPr>
          <a:xfrm>
            <a:off x="421500" y="2213550"/>
            <a:ext cx="8991600" cy="6280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US" sz="3400">
                <a:solidFill>
                  <a:schemeClr val="dk1"/>
                </a:solidFill>
                <a:latin typeface="Inter"/>
                <a:ea typeface="Inter"/>
                <a:cs typeface="Inter"/>
                <a:sym typeface="Inter"/>
              </a:rPr>
              <a:t>DIRECTIONS: </a:t>
            </a:r>
            <a:r>
              <a:rPr lang="en-US" sz="3400">
                <a:solidFill>
                  <a:schemeClr val="dk1"/>
                </a:solidFill>
                <a:latin typeface="Inter"/>
                <a:ea typeface="Inter"/>
                <a:cs typeface="Inter"/>
                <a:sym typeface="Inter"/>
              </a:rPr>
              <a:t>With your group, evaluate sources. In the blank spaces or margins of the source complete one of the following protocols: </a:t>
            </a:r>
            <a:endParaRPr sz="3400">
              <a:solidFill>
                <a:schemeClr val="dk1"/>
              </a:solidFill>
              <a:latin typeface="Inter"/>
              <a:ea typeface="Inter"/>
              <a:cs typeface="Inter"/>
              <a:sym typeface="Inter"/>
            </a:endParaRPr>
          </a:p>
          <a:p>
            <a:pPr indent="0" lvl="0" marL="0" rtl="0" algn="l">
              <a:spcBef>
                <a:spcPts val="0"/>
              </a:spcBef>
              <a:spcAft>
                <a:spcPts val="0"/>
              </a:spcAft>
              <a:buNone/>
            </a:pPr>
            <a:r>
              <a:t/>
            </a:r>
            <a:endParaRPr sz="3400">
              <a:solidFill>
                <a:schemeClr val="dk1"/>
              </a:solidFill>
              <a:latin typeface="Inter"/>
              <a:ea typeface="Inter"/>
              <a:cs typeface="Inter"/>
              <a:sym typeface="Inter"/>
            </a:endParaRPr>
          </a:p>
          <a:p>
            <a:pPr indent="-444500" lvl="0" marL="457200" rtl="0" algn="l">
              <a:spcBef>
                <a:spcPts val="0"/>
              </a:spcBef>
              <a:spcAft>
                <a:spcPts val="0"/>
              </a:spcAft>
              <a:buClr>
                <a:schemeClr val="dk1"/>
              </a:buClr>
              <a:buSzPts val="3400"/>
              <a:buFont typeface="Inter"/>
              <a:buChar char="●"/>
            </a:pPr>
            <a:r>
              <a:rPr b="1" lang="en-US" sz="3400">
                <a:solidFill>
                  <a:schemeClr val="dk1"/>
                </a:solidFill>
                <a:latin typeface="Inter"/>
                <a:ea typeface="Inter"/>
                <a:cs typeface="Inter"/>
                <a:sym typeface="Inter"/>
              </a:rPr>
              <a:t>Notice, Wonder, Think</a:t>
            </a:r>
            <a:endParaRPr b="1" sz="3400">
              <a:solidFill>
                <a:schemeClr val="dk1"/>
              </a:solidFill>
              <a:latin typeface="Inter"/>
              <a:ea typeface="Inter"/>
              <a:cs typeface="Inter"/>
              <a:sym typeface="Inter"/>
            </a:endParaRPr>
          </a:p>
          <a:p>
            <a:pPr indent="-444500" lvl="0" marL="457200" rtl="0" algn="l">
              <a:spcBef>
                <a:spcPts val="0"/>
              </a:spcBef>
              <a:spcAft>
                <a:spcPts val="0"/>
              </a:spcAft>
              <a:buClr>
                <a:schemeClr val="dk1"/>
              </a:buClr>
              <a:buSzPts val="3400"/>
              <a:buFont typeface="Inter"/>
              <a:buChar char="●"/>
            </a:pPr>
            <a:r>
              <a:rPr b="1" lang="en-US" sz="3400">
                <a:solidFill>
                  <a:schemeClr val="dk1"/>
                </a:solidFill>
                <a:latin typeface="Inter"/>
                <a:ea typeface="Inter"/>
                <a:cs typeface="Inter"/>
                <a:sym typeface="Inter"/>
              </a:rPr>
              <a:t>Image Analysis</a:t>
            </a:r>
            <a:endParaRPr b="1" sz="3400">
              <a:solidFill>
                <a:schemeClr val="dk1"/>
              </a:solidFill>
              <a:latin typeface="Inter"/>
              <a:ea typeface="Inter"/>
              <a:cs typeface="Inter"/>
              <a:sym typeface="Inter"/>
            </a:endParaRPr>
          </a:p>
          <a:p>
            <a:pPr indent="0" lvl="0" marL="0" rtl="0" algn="l">
              <a:spcBef>
                <a:spcPts val="0"/>
              </a:spcBef>
              <a:spcAft>
                <a:spcPts val="0"/>
              </a:spcAft>
              <a:buNone/>
            </a:pPr>
            <a:r>
              <a:t/>
            </a:r>
            <a:endParaRPr b="1" sz="3400">
              <a:solidFill>
                <a:schemeClr val="dk1"/>
              </a:solidFill>
              <a:latin typeface="Inter"/>
              <a:ea typeface="Inter"/>
              <a:cs typeface="Inter"/>
              <a:sym typeface="Inter"/>
            </a:endParaRPr>
          </a:p>
          <a:p>
            <a:pPr indent="0" lvl="0" marL="0" rtl="0" algn="l">
              <a:spcBef>
                <a:spcPts val="0"/>
              </a:spcBef>
              <a:spcAft>
                <a:spcPts val="0"/>
              </a:spcAft>
              <a:buNone/>
            </a:pPr>
            <a:r>
              <a:t/>
            </a:r>
            <a:endParaRPr sz="3400">
              <a:solidFill>
                <a:schemeClr val="dk1"/>
              </a:solidFill>
              <a:latin typeface="Inter"/>
              <a:ea typeface="Inter"/>
              <a:cs typeface="Inter"/>
              <a:sym typeface="Inter"/>
            </a:endParaRPr>
          </a:p>
          <a:p>
            <a:pPr indent="0" lvl="0" marL="0" rtl="0" algn="l">
              <a:spcBef>
                <a:spcPts val="0"/>
              </a:spcBef>
              <a:spcAft>
                <a:spcPts val="0"/>
              </a:spcAft>
              <a:buNone/>
            </a:pPr>
            <a:r>
              <a:rPr lang="en-US" sz="3400">
                <a:solidFill>
                  <a:schemeClr val="dk1"/>
                </a:solidFill>
                <a:latin typeface="Inter"/>
                <a:ea typeface="Inter"/>
                <a:cs typeface="Inter"/>
                <a:sym typeface="Inter"/>
              </a:rPr>
              <a:t>Once you have analyzed the source with your group answer the corresponding discussion question. </a:t>
            </a:r>
            <a:endParaRPr sz="2080">
              <a:solidFill>
                <a:srgbClr val="231F20"/>
              </a:solidFill>
              <a:latin typeface="Inter"/>
              <a:ea typeface="Inter"/>
              <a:cs typeface="Inter"/>
              <a:sym typeface="Inter"/>
            </a:endParaRPr>
          </a:p>
        </p:txBody>
      </p:sp>
      <p:sp>
        <p:nvSpPr>
          <p:cNvPr id="259" name="Google Shape;259;p21"/>
          <p:cNvSpPr/>
          <p:nvPr/>
        </p:nvSpPr>
        <p:spPr>
          <a:xfrm>
            <a:off x="1434729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0" name="Google Shape;260;p21"/>
          <p:cNvGrpSpPr/>
          <p:nvPr/>
        </p:nvGrpSpPr>
        <p:grpSpPr>
          <a:xfrm>
            <a:off x="-254016" y="9230009"/>
            <a:ext cx="18796043" cy="937448"/>
            <a:chOff x="204" y="0"/>
            <a:chExt cx="25061391" cy="1249931"/>
          </a:xfrm>
        </p:grpSpPr>
        <p:grpSp>
          <p:nvGrpSpPr>
            <p:cNvPr id="261" name="Google Shape;261;p21"/>
            <p:cNvGrpSpPr/>
            <p:nvPr/>
          </p:nvGrpSpPr>
          <p:grpSpPr>
            <a:xfrm rot="5400000">
              <a:off x="12002369" y="-11663474"/>
              <a:ext cx="1249931" cy="24576878"/>
              <a:chOff x="0" y="-38100"/>
              <a:chExt cx="246900" cy="4854692"/>
            </a:xfrm>
          </p:grpSpPr>
          <p:sp>
            <p:nvSpPr>
              <p:cNvPr id="262" name="Google Shape;262;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3" name="Google Shape;263;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4" name="Google Shape;264;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5" name="Google Shape;265;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6" name="Google Shape;266;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67" name="Google Shape;267;p21"/>
          <p:cNvGrpSpPr/>
          <p:nvPr/>
        </p:nvGrpSpPr>
        <p:grpSpPr>
          <a:xfrm>
            <a:off x="15859155" y="-98041"/>
            <a:ext cx="1562625" cy="1771271"/>
            <a:chOff x="0" y="-130721"/>
            <a:chExt cx="2083500" cy="2361695"/>
          </a:xfrm>
        </p:grpSpPr>
        <p:grpSp>
          <p:nvGrpSpPr>
            <p:cNvPr id="268" name="Google Shape;268;p21"/>
            <p:cNvGrpSpPr/>
            <p:nvPr/>
          </p:nvGrpSpPr>
          <p:grpSpPr>
            <a:xfrm>
              <a:off x="75599" y="-130721"/>
              <a:ext cx="1932614" cy="2361695"/>
              <a:chOff x="0" y="-47625"/>
              <a:chExt cx="704100" cy="860425"/>
            </a:xfrm>
          </p:grpSpPr>
          <p:sp>
            <p:nvSpPr>
              <p:cNvPr id="269" name="Google Shape;269;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1" name="Google Shape;271;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8</a:t>
              </a:r>
              <a:endParaRPr>
                <a:solidFill>
                  <a:schemeClr val="lt1"/>
                </a:solidFill>
              </a:endParaRPr>
            </a:p>
          </p:txBody>
        </p:sp>
      </p:grpSp>
      <p:sp>
        <p:nvSpPr>
          <p:cNvPr id="272" name="Google Shape;272;p21"/>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3" name="Google Shape;273;p21"/>
          <p:cNvSpPr txBox="1"/>
          <p:nvPr/>
        </p:nvSpPr>
        <p:spPr>
          <a:xfrm>
            <a:off x="11324400" y="5158450"/>
            <a:ext cx="68574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700">
              <a:solidFill>
                <a:schemeClr val="dk1"/>
              </a:solidFill>
              <a:latin typeface="Inter"/>
              <a:ea typeface="Inter"/>
              <a:cs typeface="Inter"/>
              <a:sym typeface="Inter"/>
            </a:endParaRPr>
          </a:p>
        </p:txBody>
      </p:sp>
      <p:sp>
        <p:nvSpPr>
          <p:cNvPr id="274" name="Google Shape;274;p21"/>
          <p:cNvSpPr txBox="1"/>
          <p:nvPr/>
        </p:nvSpPr>
        <p:spPr>
          <a:xfrm>
            <a:off x="4212901" y="588125"/>
            <a:ext cx="9862200" cy="1085100"/>
          </a:xfrm>
          <a:prstGeom prst="rect">
            <a:avLst/>
          </a:prstGeom>
          <a:noFill/>
          <a:ln>
            <a:noFill/>
          </a:ln>
        </p:spPr>
        <p:txBody>
          <a:bodyPr anchorCtr="0" anchor="t" bIns="0" lIns="0" spcFirstLastPara="1" rIns="0" wrap="square" tIns="0">
            <a:spAutoFit/>
          </a:bodyPr>
          <a:lstStyle/>
          <a:p>
            <a:pPr indent="0" lvl="0" marL="0" marR="0" rtl="0" algn="l">
              <a:lnSpc>
                <a:spcPct val="140004"/>
              </a:lnSpc>
              <a:spcBef>
                <a:spcPts val="0"/>
              </a:spcBef>
              <a:spcAft>
                <a:spcPts val="0"/>
              </a:spcAft>
              <a:buNone/>
            </a:pPr>
            <a:r>
              <a:rPr b="1" lang="en-US" sz="7050">
                <a:solidFill>
                  <a:srgbClr val="231F20"/>
                </a:solidFill>
                <a:latin typeface="Halant"/>
                <a:ea typeface="Halant"/>
                <a:cs typeface="Halant"/>
                <a:sym typeface="Halant"/>
              </a:rPr>
              <a:t>DOCUMENT ANALYSIS</a:t>
            </a:r>
            <a:endParaRPr sz="7050"/>
          </a:p>
        </p:txBody>
      </p:sp>
      <p:pic>
        <p:nvPicPr>
          <p:cNvPr id="275" name="Google Shape;275;p21"/>
          <p:cNvPicPr preferRelativeResize="0"/>
          <p:nvPr/>
        </p:nvPicPr>
        <p:blipFill rotWithShape="1">
          <a:blip r:embed="rId4">
            <a:alphaModFix/>
          </a:blip>
          <a:srcRect b="0" l="24497" r="24359" t="0"/>
          <a:stretch/>
        </p:blipFill>
        <p:spPr>
          <a:xfrm>
            <a:off x="9545875" y="1856900"/>
            <a:ext cx="4147400" cy="5404827"/>
          </a:xfrm>
          <a:prstGeom prst="rect">
            <a:avLst/>
          </a:prstGeom>
          <a:noFill/>
          <a:ln cap="flat" cmpd="sng" w="19050">
            <a:solidFill>
              <a:schemeClr val="dk1"/>
            </a:solidFill>
            <a:prstDash val="solid"/>
            <a:round/>
            <a:headEnd len="sm" w="sm" type="none"/>
            <a:tailEnd len="sm" w="sm" type="none"/>
          </a:ln>
        </p:spPr>
      </p:pic>
      <p:pic>
        <p:nvPicPr>
          <p:cNvPr id="276" name="Google Shape;276;p21"/>
          <p:cNvPicPr preferRelativeResize="0"/>
          <p:nvPr/>
        </p:nvPicPr>
        <p:blipFill rotWithShape="1">
          <a:blip r:embed="rId5">
            <a:alphaModFix/>
          </a:blip>
          <a:srcRect b="0" l="24656" r="24787" t="0"/>
          <a:stretch/>
        </p:blipFill>
        <p:spPr>
          <a:xfrm>
            <a:off x="12212875" y="3380900"/>
            <a:ext cx="4147400" cy="5467651"/>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