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5"/>
    <p:sldMasterId id="2147483671" r:id="rId6"/>
  </p:sldMasterIdLst>
  <p:notesMasterIdLst>
    <p:notesMasterId r:id="rId7"/>
  </p:notesMasterIdLst>
  <p:sldIdLst>
    <p:sldId id="256" r:id="rId8"/>
    <p:sldId id="257" r:id="rId9"/>
    <p:sldId id="258" r:id="rId10"/>
    <p:sldId id="259" r:id="rId11"/>
  </p:sldIdLst>
  <p:sldSz cy="10058400" cx="7772400"/>
  <p:notesSz cx="6858000" cy="9144000"/>
  <p:embeddedFontLst>
    <p:embeddedFont>
      <p:font typeface="Halant"/>
      <p:regular r:id="rId12"/>
      <p:bold r:id="rId13"/>
    </p:embeddedFont>
    <p:embeddedFont>
      <p:font typeface="Plus Jakarta Sans"/>
      <p:regular r:id="rId14"/>
      <p:bold r:id="rId15"/>
      <p:italic r:id="rId16"/>
      <p:boldItalic r:id="rId17"/>
    </p:embeddedFont>
    <p:embeddedFont>
      <p:font typeface="Inter"/>
      <p:regular r:id="rId18"/>
      <p:bold r:id="rId19"/>
      <p:italic r:id="rId20"/>
      <p:boldItalic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747775"/>
          </p15:clr>
        </p15:guide>
        <p15:guide id="2" pos="2448">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4DCC7314-8639-4204-95B9-2F1F3EF65899}">
  <a:tblStyle styleId="{4DCC7314-8639-4204-95B9-2F1F3EF65899}"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italic.fntdata"/><Relationship Id="rId11" Type="http://schemas.openxmlformats.org/officeDocument/2006/relationships/slide" Target="slides/slide4.xml"/><Relationship Id="rId10" Type="http://schemas.openxmlformats.org/officeDocument/2006/relationships/slide" Target="slides/slide3.xml"/><Relationship Id="rId21" Type="http://schemas.openxmlformats.org/officeDocument/2006/relationships/font" Target="fonts/Inter-boldItalic.fntdata"/><Relationship Id="rId13" Type="http://schemas.openxmlformats.org/officeDocument/2006/relationships/font" Target="fonts/Halant-bold.fntdata"/><Relationship Id="rId12" Type="http://schemas.openxmlformats.org/officeDocument/2006/relationships/font" Target="fonts/Halant-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15" Type="http://schemas.openxmlformats.org/officeDocument/2006/relationships/font" Target="fonts/PlusJakartaSans-bold.fntdata"/><Relationship Id="rId14" Type="http://schemas.openxmlformats.org/officeDocument/2006/relationships/font" Target="fonts/PlusJakartaSans-regular.fntdata"/><Relationship Id="rId17" Type="http://schemas.openxmlformats.org/officeDocument/2006/relationships/font" Target="fonts/PlusJakartaSans-boldItalic.fntdata"/><Relationship Id="rId16" Type="http://schemas.openxmlformats.org/officeDocument/2006/relationships/font" Target="fonts/PlusJakartaSans-italic.fntdata"/><Relationship Id="rId5" Type="http://schemas.openxmlformats.org/officeDocument/2006/relationships/slideMaster" Target="slideMasters/slideMaster1.xml"/><Relationship Id="rId19" Type="http://schemas.openxmlformats.org/officeDocument/2006/relationships/font" Target="fonts/Inter-bold.fntdata"/><Relationship Id="rId6" Type="http://schemas.openxmlformats.org/officeDocument/2006/relationships/slideMaster" Target="slideMasters/slideMaster2.xml"/><Relationship Id="rId18" Type="http://schemas.openxmlformats.org/officeDocument/2006/relationships/font" Target="fonts/Inter-regular.fntdata"/><Relationship Id="rId7" Type="http://schemas.openxmlformats.org/officeDocument/2006/relationships/notesMaster" Target="notesMasters/notesMaster1.xml"/><Relationship Id="rId8"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33388887c9c_0_6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33388887c9c_0_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33388887c9c_0_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g33388887c9c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g33388887c9c_0_3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1" name="Google Shape;121;g33388887c9c_0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g33388887c9c_0_5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33" name="Google Shape;133;g33388887c9c_0_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56" name="Google Shape;56;p14"/>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57" name="Google Shape;57;p1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60" name="Google Shape;60;p1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3" name="Google Shape;63;p16"/>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64" name="Google Shape;64;p1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7" name="Google Shape;67;p17"/>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8" name="Google Shape;68;p17"/>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9" name="Google Shape;69;p1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72" name="Google Shape;72;p1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75" name="Google Shape;75;p19"/>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76" name="Google Shape;76;p1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79" name="Google Shape;79;p2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83" name="Google Shape;83;p21"/>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84" name="Google Shape;84;p21"/>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85" name="Google Shape;85;p2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88" name="Google Shape;88;p2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91" name="Google Shape;91;p23"/>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92" name="Google Shape;92;p2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3.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52" name="Google Shape;52;p13"/>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53" name="Google Shape;53;p13"/>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8" name="Shape 98"/>
        <p:cNvGrpSpPr/>
        <p:nvPr/>
      </p:nvGrpSpPr>
      <p:grpSpPr>
        <a:xfrm>
          <a:off x="0" y="0"/>
          <a:ext cx="0" cy="0"/>
          <a:chOff x="0" y="0"/>
          <a:chExt cx="0" cy="0"/>
        </a:xfrm>
      </p:grpSpPr>
      <p:sp>
        <p:nvSpPr>
          <p:cNvPr id="99" name="Google Shape;99;p25"/>
          <p:cNvSpPr txBox="1"/>
          <p:nvPr/>
        </p:nvSpPr>
        <p:spPr>
          <a:xfrm>
            <a:off x="0" y="0"/>
            <a:ext cx="7772400" cy="9537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Document Set 1</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200">
                <a:solidFill>
                  <a:schemeClr val="dk1"/>
                </a:solidFill>
                <a:latin typeface="Plus Jakarta Sans"/>
                <a:ea typeface="Plus Jakarta Sans"/>
                <a:cs typeface="Plus Jakarta Sans"/>
                <a:sym typeface="Plus Jakarta Sans"/>
              </a:rPr>
              <a:t>The Warring States Period</a:t>
            </a:r>
            <a:endParaRPr sz="2200">
              <a:solidFill>
                <a:schemeClr val="dk1"/>
              </a:solidFill>
              <a:latin typeface="Plus Jakarta Sans"/>
              <a:ea typeface="Plus Jakarta Sans"/>
              <a:cs typeface="Plus Jakarta Sans"/>
              <a:sym typeface="Plus Jakarta Sans"/>
            </a:endParaRPr>
          </a:p>
        </p:txBody>
      </p:sp>
      <p:sp>
        <p:nvSpPr>
          <p:cNvPr id="100" name="Google Shape;100;p25"/>
          <p:cNvSpPr txBox="1"/>
          <p:nvPr/>
        </p:nvSpPr>
        <p:spPr>
          <a:xfrm>
            <a:off x="5542353" y="96369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01" name="Google Shape;101;p25"/>
          <p:cNvPicPr preferRelativeResize="0"/>
          <p:nvPr/>
        </p:nvPicPr>
        <p:blipFill>
          <a:blip r:embed="rId3">
            <a:alphaModFix/>
          </a:blip>
          <a:stretch>
            <a:fillRect/>
          </a:stretch>
        </p:blipFill>
        <p:spPr>
          <a:xfrm>
            <a:off x="390131" y="9513171"/>
            <a:ext cx="431174" cy="431174"/>
          </a:xfrm>
          <a:prstGeom prst="rect">
            <a:avLst/>
          </a:prstGeom>
          <a:noFill/>
          <a:ln>
            <a:noFill/>
          </a:ln>
        </p:spPr>
      </p:pic>
      <p:sp>
        <p:nvSpPr>
          <p:cNvPr id="102" name="Google Shape;102;p25"/>
          <p:cNvSpPr txBox="1"/>
          <p:nvPr/>
        </p:nvSpPr>
        <p:spPr>
          <a:xfrm>
            <a:off x="2974875" y="96369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03" name="Google Shape;103;p25"/>
          <p:cNvPicPr preferRelativeResize="0"/>
          <p:nvPr/>
        </p:nvPicPr>
        <p:blipFill>
          <a:blip r:embed="rId4">
            <a:alphaModFix/>
          </a:blip>
          <a:stretch>
            <a:fillRect/>
          </a:stretch>
        </p:blipFill>
        <p:spPr>
          <a:xfrm>
            <a:off x="216272" y="154797"/>
            <a:ext cx="1056536" cy="438114"/>
          </a:xfrm>
          <a:prstGeom prst="rect">
            <a:avLst/>
          </a:prstGeom>
          <a:noFill/>
          <a:ln>
            <a:noFill/>
          </a:ln>
        </p:spPr>
      </p:pic>
      <p:sp>
        <p:nvSpPr>
          <p:cNvPr id="104" name="Google Shape;104;p25"/>
          <p:cNvSpPr txBox="1"/>
          <p:nvPr/>
        </p:nvSpPr>
        <p:spPr>
          <a:xfrm>
            <a:off x="5056475" y="2106138"/>
            <a:ext cx="1839900" cy="953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“Nobunaga Burns Mount Hiei” in Ehon Taikoki, 1799. Public </a:t>
            </a:r>
            <a:r>
              <a:rPr lang="en" sz="1200">
                <a:solidFill>
                  <a:schemeClr val="dk1"/>
                </a:solidFill>
                <a:latin typeface="Halant"/>
                <a:ea typeface="Halant"/>
                <a:cs typeface="Halant"/>
                <a:sym typeface="Halant"/>
              </a:rPr>
              <a:t>Domain</a:t>
            </a:r>
            <a:endParaRPr sz="1200">
              <a:solidFill>
                <a:schemeClr val="dk1"/>
              </a:solidFill>
              <a:latin typeface="Halant"/>
              <a:ea typeface="Halant"/>
              <a:cs typeface="Halant"/>
              <a:sym typeface="Halant"/>
            </a:endParaRPr>
          </a:p>
        </p:txBody>
      </p:sp>
      <p:graphicFrame>
        <p:nvGraphicFramePr>
          <p:cNvPr id="105" name="Google Shape;105;p25"/>
          <p:cNvGraphicFramePr/>
          <p:nvPr/>
        </p:nvGraphicFramePr>
        <p:xfrm>
          <a:off x="378225" y="4235400"/>
          <a:ext cx="3000000" cy="3000000"/>
        </p:xfrm>
        <a:graphic>
          <a:graphicData uri="http://schemas.openxmlformats.org/drawingml/2006/table">
            <a:tbl>
              <a:tblPr>
                <a:noFill/>
                <a:tableStyleId>{4DCC7314-8639-4204-95B9-2F1F3EF65899}</a:tableStyleId>
              </a:tblPr>
              <a:tblGrid>
                <a:gridCol w="7033200"/>
              </a:tblGrid>
              <a:tr h="1027550">
                <a:tc>
                  <a:txBody>
                    <a:bodyPr/>
                    <a:lstStyle/>
                    <a:p>
                      <a:pPr indent="0" lvl="0" marL="0" rtl="0" algn="l">
                        <a:spcBef>
                          <a:spcPts val="0"/>
                        </a:spcBef>
                        <a:spcAft>
                          <a:spcPts val="0"/>
                        </a:spcAft>
                        <a:buClr>
                          <a:srgbClr val="000000"/>
                        </a:buClr>
                        <a:buSzPts val="1100"/>
                        <a:buFont typeface="Arial"/>
                        <a:buNone/>
                      </a:pPr>
                      <a:r>
                        <a:rPr lang="en" sz="1200">
                          <a:latin typeface="Halant"/>
                          <a:ea typeface="Halant"/>
                          <a:cs typeface="Halant"/>
                          <a:sym typeface="Halant"/>
                        </a:rPr>
                        <a:t>Source: “Nobunaga’s Destruction of Hieizan, 1571,” </a:t>
                      </a:r>
                      <a:r>
                        <a:rPr lang="en" sz="1200">
                          <a:latin typeface="Halant"/>
                          <a:ea typeface="Halant"/>
                          <a:cs typeface="Halant"/>
                          <a:sym typeface="Halant"/>
                        </a:rPr>
                        <a:t>in </a:t>
                      </a:r>
                      <a:r>
                        <a:rPr i="1" lang="en" sz="1200">
                          <a:latin typeface="Halant"/>
                          <a:ea typeface="Halant"/>
                          <a:cs typeface="Halant"/>
                          <a:sym typeface="Halant"/>
                        </a:rPr>
                        <a:t>Japan: A Documentary History: V.1: The Dawn of History to the Late Eighteenth Century: A Documentary History</a:t>
                      </a:r>
                      <a:r>
                        <a:rPr lang="en" sz="1200">
                          <a:latin typeface="Halant"/>
                          <a:ea typeface="Halant"/>
                          <a:cs typeface="Halant"/>
                          <a:sym typeface="Halant"/>
                        </a:rPr>
                        <a:t>, edited by David J. Lu, 2015.</a:t>
                      </a:r>
                      <a:endParaRPr sz="1000">
                        <a:solidFill>
                          <a:schemeClr val="dk1"/>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000">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000">
                          <a:latin typeface="Inter"/>
                          <a:ea typeface="Inter"/>
                          <a:cs typeface="Inter"/>
                          <a:sym typeface="Inter"/>
                        </a:rPr>
                        <a:t>Note: Oda Nobunaga was a powerful daimyo during Japan’s Warring States (Sengoku) Period who began the process of unifying the country after decades of chaos. His brutal destruction of the </a:t>
                      </a:r>
                      <a:r>
                        <a:rPr lang="en" sz="1000">
                          <a:latin typeface="Inter"/>
                          <a:ea typeface="Inter"/>
                          <a:cs typeface="Inter"/>
                          <a:sym typeface="Inter"/>
                        </a:rPr>
                        <a:t>monasteries</a:t>
                      </a:r>
                      <a:r>
                        <a:rPr lang="en" sz="1000">
                          <a:latin typeface="Inter"/>
                          <a:ea typeface="Inter"/>
                          <a:cs typeface="Inter"/>
                          <a:sym typeface="Inter"/>
                        </a:rPr>
                        <a:t> at Mount Hiei in 1571 shows the extreme violence of the era. This event demonstrates the instability and ruthless power struggles that defined the time period before Tokugawa Ieyasu finally established peace. </a:t>
                      </a:r>
                      <a:endParaRPr sz="1000">
                        <a:latin typeface="Inter"/>
                        <a:ea typeface="Inter"/>
                        <a:cs typeface="Inter"/>
                        <a:sym typeface="Inter"/>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3052925">
                <a:tc>
                  <a:txBody>
                    <a:bodyPr/>
                    <a:lstStyle/>
                    <a:p>
                      <a:pPr indent="0" lvl="0" marL="0" rtl="0" algn="l">
                        <a:spcBef>
                          <a:spcPts val="0"/>
                        </a:spcBef>
                        <a:spcAft>
                          <a:spcPts val="0"/>
                        </a:spcAft>
                        <a:buClr>
                          <a:srgbClr val="000000"/>
                        </a:buClr>
                        <a:buSzPts val="1100"/>
                        <a:buFont typeface="Arial"/>
                        <a:buNone/>
                      </a:pPr>
                      <a:r>
                        <a:rPr lang="en" sz="1100">
                          <a:solidFill>
                            <a:srgbClr val="1A1718"/>
                          </a:solidFill>
                          <a:latin typeface="Inter"/>
                          <a:ea typeface="Inter"/>
                          <a:cs typeface="Inter"/>
                          <a:sym typeface="Inter"/>
                        </a:rPr>
                        <a:t>On his arrival at Sakamoto he realized that he was accompanied by an army of 30,000 men he was in a good position to take revenge on the bonzes (monks) of the universities of </a:t>
                      </a:r>
                      <a:r>
                        <a:rPr lang="en" sz="1100">
                          <a:solidFill>
                            <a:srgbClr val="1A1718"/>
                          </a:solidFill>
                          <a:latin typeface="Inter"/>
                          <a:ea typeface="Inter"/>
                          <a:cs typeface="Inter"/>
                          <a:sym typeface="Inter"/>
                        </a:rPr>
                        <a:t>Hieizan</a:t>
                      </a:r>
                      <a:r>
                        <a:rPr lang="en" sz="1100">
                          <a:solidFill>
                            <a:srgbClr val="1A1718"/>
                          </a:solidFill>
                          <a:latin typeface="Inter"/>
                          <a:ea typeface="Inter"/>
                          <a:cs typeface="Inter"/>
                          <a:sym typeface="Inter"/>
                        </a:rPr>
                        <a:t>, and so he assembled his whole army to overcome the monks. When the bonzes learnt of his intention and saw that there was no other expedient, they sent word </a:t>
                      </a:r>
                      <a:r>
                        <a:rPr lang="en" sz="1100">
                          <a:solidFill>
                            <a:srgbClr val="1A1718"/>
                          </a:solidFill>
                          <a:latin typeface="Inter"/>
                          <a:ea typeface="Inter"/>
                          <a:cs typeface="Inter"/>
                          <a:sym typeface="Inter"/>
                        </a:rPr>
                        <a:t>offering</a:t>
                      </a:r>
                      <a:r>
                        <a:rPr lang="en" sz="1100">
                          <a:solidFill>
                            <a:srgbClr val="1A1718"/>
                          </a:solidFill>
                          <a:latin typeface="Inter"/>
                          <a:ea typeface="Inter"/>
                          <a:cs typeface="Inter"/>
                          <a:sym typeface="Inter"/>
                        </a:rPr>
                        <a:t> him 300 bars of god… But not one of them would </a:t>
                      </a:r>
                      <a:r>
                        <a:rPr lang="en" sz="1100">
                          <a:solidFill>
                            <a:srgbClr val="1A1718"/>
                          </a:solidFill>
                          <a:latin typeface="Inter"/>
                          <a:ea typeface="Inter"/>
                          <a:cs typeface="Inter"/>
                          <a:sym typeface="Inter"/>
                        </a:rPr>
                        <a:t>Nobunaga</a:t>
                      </a:r>
                      <a:r>
                        <a:rPr lang="en" sz="1100">
                          <a:solidFill>
                            <a:srgbClr val="1A1718"/>
                          </a:solidFill>
                          <a:latin typeface="Inter"/>
                          <a:ea typeface="Inter"/>
                          <a:cs typeface="Inter"/>
                          <a:sym typeface="Inter"/>
                        </a:rPr>
                        <a:t> accept, declaring that he had not come there to enrich himself with gold but to punish their crimes with all severity and rigor. When the satraps of the universities heard this reply… they still did not believe that he would destroy the idol of Sanno, for it was greatly venerated and its </a:t>
                      </a:r>
                      <a:r>
                        <a:rPr lang="en" sz="1100">
                          <a:solidFill>
                            <a:srgbClr val="1A1718"/>
                          </a:solidFill>
                          <a:latin typeface="Inter"/>
                          <a:ea typeface="Inter"/>
                          <a:cs typeface="Inter"/>
                          <a:sym typeface="Inter"/>
                        </a:rPr>
                        <a:t>punishments</a:t>
                      </a:r>
                      <a:r>
                        <a:rPr lang="en" sz="1100">
                          <a:solidFill>
                            <a:srgbClr val="1A1718"/>
                          </a:solidFill>
                          <a:latin typeface="Inter"/>
                          <a:ea typeface="Inter"/>
                          <a:cs typeface="Inter"/>
                          <a:sym typeface="Inter"/>
                        </a:rPr>
                        <a:t> were no less </a:t>
                      </a:r>
                      <a:r>
                        <a:rPr lang="en" sz="1100">
                          <a:solidFill>
                            <a:srgbClr val="1A1718"/>
                          </a:solidFill>
                          <a:latin typeface="Inter"/>
                          <a:ea typeface="Inter"/>
                          <a:cs typeface="Inter"/>
                          <a:sym typeface="Inter"/>
                        </a:rPr>
                        <a:t>feared</a:t>
                      </a:r>
                      <a:r>
                        <a:rPr lang="en" sz="1100">
                          <a:solidFill>
                            <a:srgbClr val="1A1718"/>
                          </a:solidFill>
                          <a:latin typeface="Inter"/>
                          <a:ea typeface="Inter"/>
                          <a:cs typeface="Inter"/>
                          <a:sym typeface="Inter"/>
                        </a:rPr>
                        <a:t>. And so for this reason they all decided to gather in the temp (which is on top of the mountain) and to abandon all other monasteries and their treasures… </a:t>
                      </a:r>
                      <a:endParaRPr sz="1100">
                        <a:solidFill>
                          <a:srgbClr val="1A1718"/>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100">
                        <a:solidFill>
                          <a:srgbClr val="1A1718"/>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100">
                          <a:solidFill>
                            <a:srgbClr val="1A1718"/>
                          </a:solidFill>
                          <a:latin typeface="Inter"/>
                          <a:ea typeface="Inter"/>
                          <a:cs typeface="Inter"/>
                          <a:sym typeface="Inter"/>
                        </a:rPr>
                        <a:t>Knowing that he had them all on top the mountain, Nobunaga immediately gave orders to set fire to Sakamoto and to put to the sword all those found within the town…. </a:t>
                      </a:r>
                      <a:r>
                        <a:rPr lang="en" sz="1100">
                          <a:solidFill>
                            <a:srgbClr val="1A1718"/>
                          </a:solidFill>
                          <a:latin typeface="Inter"/>
                          <a:ea typeface="Inter"/>
                          <a:cs typeface="Inter"/>
                          <a:sym typeface="Inter"/>
                        </a:rPr>
                        <a:t>t</a:t>
                      </a:r>
                      <a:r>
                        <a:rPr lang="en" sz="1100">
                          <a:solidFill>
                            <a:srgbClr val="1A1718"/>
                          </a:solidFill>
                          <a:latin typeface="Inter"/>
                          <a:ea typeface="Inter"/>
                          <a:cs typeface="Inter"/>
                          <a:sym typeface="Inter"/>
                        </a:rPr>
                        <a:t>he second thing that he did was to burn all the temples of this idol which were below the foot of the mountain: he also destroyed by fire the seven universities so that nothing at all was left of them. Then deploying his army of 30,000 men in the form of a ring around the mountain, he gave the order to advance to the top… they were unable to withstand such a furious assault and were all put to the sword… </a:t>
                      </a:r>
                      <a:endParaRPr sz="1100">
                        <a:solidFill>
                          <a:srgbClr val="1A1718"/>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100">
                        <a:solidFill>
                          <a:srgbClr val="1A1718"/>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100">
                          <a:solidFill>
                            <a:srgbClr val="1A1718"/>
                          </a:solidFill>
                          <a:latin typeface="Inter"/>
                          <a:ea typeface="Inter"/>
                          <a:cs typeface="Inter"/>
                          <a:sym typeface="Inter"/>
                        </a:rPr>
                        <a:t>Then Nobunaga ordered a large number of musketeers to go out into the hills and woods as if on a hunt… they were not to spare the life of a single one of them… But Nobunaga was not </a:t>
                      </a:r>
                      <a:r>
                        <a:rPr lang="en" sz="1100">
                          <a:solidFill>
                            <a:srgbClr val="1A1718"/>
                          </a:solidFill>
                          <a:latin typeface="Inter"/>
                          <a:ea typeface="Inter"/>
                          <a:cs typeface="Inter"/>
                          <a:sym typeface="Inter"/>
                        </a:rPr>
                        <a:t>satisfied… So he commanded his whole army to go and plunder the remaining houses of the bonzes and to burn down all the four hundred odd temples of those famous universities of Hieizan… Then he ordered the army to the town of Katata, which was unable to offer resistance and was also laid waste by fire. </a:t>
                      </a:r>
                      <a:endParaRPr sz="1100">
                        <a:solidFill>
                          <a:srgbClr val="1A1718"/>
                        </a:solidFill>
                        <a:latin typeface="Inter"/>
                        <a:ea typeface="Inter"/>
                        <a:cs typeface="Inter"/>
                        <a:sym typeface="Inter"/>
                      </a:endParaRPr>
                    </a:p>
                  </a:txBody>
                  <a:tcPr marT="109725" marB="109725" marR="109725" marL="109725">
                    <a:lnL cap="flat" cmpd="sng" w="19050">
                      <a:solidFill>
                        <a:srgbClr val="9E9E9E">
                          <a:alpha val="0"/>
                        </a:srgbClr>
                      </a:solidFill>
                      <a:prstDash val="solid"/>
                      <a:round/>
                      <a:headEnd len="sm" w="sm" type="none"/>
                      <a:tailEnd len="sm" w="sm" type="none"/>
                    </a:lnL>
                    <a:lnR cap="flat" cmpd="sng" w="19050">
                      <a:solidFill>
                        <a:srgbClr val="9E9E9E">
                          <a:alpha val="0"/>
                        </a:srgbClr>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alpha val="0"/>
                        </a:srgbClr>
                      </a:solidFill>
                      <a:prstDash val="solid"/>
                      <a:round/>
                      <a:headEnd len="sm" w="sm" type="none"/>
                      <a:tailEnd len="sm" w="sm" type="none"/>
                    </a:lnB>
                  </a:tcPr>
                </a:tc>
              </a:tr>
            </a:tbl>
          </a:graphicData>
        </a:graphic>
      </p:graphicFrame>
      <p:pic>
        <p:nvPicPr>
          <p:cNvPr id="106" name="Google Shape;106;p25"/>
          <p:cNvPicPr preferRelativeResize="0"/>
          <p:nvPr/>
        </p:nvPicPr>
        <p:blipFill>
          <a:blip r:embed="rId5">
            <a:alphaModFix/>
          </a:blip>
          <a:stretch>
            <a:fillRect/>
          </a:stretch>
        </p:blipFill>
        <p:spPr>
          <a:xfrm>
            <a:off x="550950" y="1029900"/>
            <a:ext cx="4424603" cy="3106187"/>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10" name="Shape 110"/>
        <p:cNvGrpSpPr/>
        <p:nvPr/>
      </p:nvGrpSpPr>
      <p:grpSpPr>
        <a:xfrm>
          <a:off x="0" y="0"/>
          <a:ext cx="0" cy="0"/>
          <a:chOff x="0" y="0"/>
          <a:chExt cx="0" cy="0"/>
        </a:xfrm>
      </p:grpSpPr>
      <p:sp>
        <p:nvSpPr>
          <p:cNvPr id="111" name="Google Shape;111;p26"/>
          <p:cNvSpPr txBox="1"/>
          <p:nvPr/>
        </p:nvSpPr>
        <p:spPr>
          <a:xfrm>
            <a:off x="0" y="0"/>
            <a:ext cx="7772400" cy="669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Document Set 2</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000">
                <a:solidFill>
                  <a:schemeClr val="dk1"/>
                </a:solidFill>
                <a:latin typeface="Plus Jakarta Sans"/>
                <a:ea typeface="Plus Jakarta Sans"/>
                <a:cs typeface="Plus Jakarta Sans"/>
                <a:sym typeface="Plus Jakarta Sans"/>
              </a:rPr>
              <a:t>Social </a:t>
            </a:r>
            <a:r>
              <a:rPr lang="en" sz="2000">
                <a:solidFill>
                  <a:schemeClr val="dk1"/>
                </a:solidFill>
                <a:latin typeface="Plus Jakarta Sans"/>
                <a:ea typeface="Plus Jakarta Sans"/>
                <a:cs typeface="Plus Jakarta Sans"/>
                <a:sym typeface="Plus Jakarta Sans"/>
              </a:rPr>
              <a:t>Hierarchy</a:t>
            </a:r>
            <a:r>
              <a:rPr lang="en" sz="2000">
                <a:solidFill>
                  <a:schemeClr val="dk1"/>
                </a:solidFill>
                <a:latin typeface="Plus Jakarta Sans"/>
                <a:ea typeface="Plus Jakarta Sans"/>
                <a:cs typeface="Plus Jakarta Sans"/>
                <a:sym typeface="Plus Jakarta Sans"/>
              </a:rPr>
              <a:t> - Vassals</a:t>
            </a:r>
            <a:endParaRPr sz="2000">
              <a:solidFill>
                <a:schemeClr val="dk1"/>
              </a:solidFill>
              <a:latin typeface="Plus Jakarta Sans"/>
              <a:ea typeface="Plus Jakarta Sans"/>
              <a:cs typeface="Plus Jakarta Sans"/>
              <a:sym typeface="Plus Jakarta Sans"/>
            </a:endParaRPr>
          </a:p>
        </p:txBody>
      </p:sp>
      <p:sp>
        <p:nvSpPr>
          <p:cNvPr id="112" name="Google Shape;112;p26"/>
          <p:cNvSpPr txBox="1"/>
          <p:nvPr/>
        </p:nvSpPr>
        <p:spPr>
          <a:xfrm>
            <a:off x="5542353" y="96369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13" name="Google Shape;113;p26"/>
          <p:cNvPicPr preferRelativeResize="0"/>
          <p:nvPr/>
        </p:nvPicPr>
        <p:blipFill>
          <a:blip r:embed="rId3">
            <a:alphaModFix/>
          </a:blip>
          <a:stretch>
            <a:fillRect/>
          </a:stretch>
        </p:blipFill>
        <p:spPr>
          <a:xfrm>
            <a:off x="390131" y="9513171"/>
            <a:ext cx="431174" cy="431174"/>
          </a:xfrm>
          <a:prstGeom prst="rect">
            <a:avLst/>
          </a:prstGeom>
          <a:noFill/>
          <a:ln>
            <a:noFill/>
          </a:ln>
        </p:spPr>
      </p:pic>
      <p:sp>
        <p:nvSpPr>
          <p:cNvPr id="114" name="Google Shape;114;p26"/>
          <p:cNvSpPr txBox="1"/>
          <p:nvPr/>
        </p:nvSpPr>
        <p:spPr>
          <a:xfrm>
            <a:off x="2974875" y="96369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15" name="Google Shape;115;p26"/>
          <p:cNvPicPr preferRelativeResize="0"/>
          <p:nvPr/>
        </p:nvPicPr>
        <p:blipFill>
          <a:blip r:embed="rId4">
            <a:alphaModFix/>
          </a:blip>
          <a:stretch>
            <a:fillRect/>
          </a:stretch>
        </p:blipFill>
        <p:spPr>
          <a:xfrm>
            <a:off x="216272" y="154797"/>
            <a:ext cx="1056536" cy="438114"/>
          </a:xfrm>
          <a:prstGeom prst="rect">
            <a:avLst/>
          </a:prstGeom>
          <a:noFill/>
          <a:ln>
            <a:noFill/>
          </a:ln>
        </p:spPr>
      </p:pic>
      <p:sp>
        <p:nvSpPr>
          <p:cNvPr id="116" name="Google Shape;116;p26"/>
          <p:cNvSpPr txBox="1"/>
          <p:nvPr/>
        </p:nvSpPr>
        <p:spPr>
          <a:xfrm>
            <a:off x="4271650" y="1650100"/>
            <a:ext cx="2927700" cy="827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Murdoch and Yamagata, “Feudal Map of Japan between 1564-73,” in </a:t>
            </a:r>
            <a:r>
              <a:rPr i="1" lang="en" sz="1200">
                <a:solidFill>
                  <a:schemeClr val="dk1"/>
                </a:solidFill>
                <a:latin typeface="Halant"/>
                <a:ea typeface="Halant"/>
                <a:cs typeface="Halant"/>
                <a:sym typeface="Halant"/>
              </a:rPr>
              <a:t>The History of Japan</a:t>
            </a:r>
            <a:r>
              <a:rPr lang="en" sz="1200">
                <a:solidFill>
                  <a:schemeClr val="dk1"/>
                </a:solidFill>
                <a:latin typeface="Halant"/>
                <a:ea typeface="Halant"/>
                <a:cs typeface="Halant"/>
                <a:sym typeface="Halant"/>
              </a:rPr>
              <a:t>, Kelly &amp; Walsh, Yokohama, 1903. Public Domain</a:t>
            </a:r>
            <a:endParaRPr sz="1200">
              <a:solidFill>
                <a:schemeClr val="dk1"/>
              </a:solidFill>
              <a:latin typeface="Halant"/>
              <a:ea typeface="Halant"/>
              <a:cs typeface="Halant"/>
              <a:sym typeface="Halant"/>
            </a:endParaRPr>
          </a:p>
        </p:txBody>
      </p:sp>
      <p:graphicFrame>
        <p:nvGraphicFramePr>
          <p:cNvPr id="117" name="Google Shape;117;p26"/>
          <p:cNvGraphicFramePr/>
          <p:nvPr/>
        </p:nvGraphicFramePr>
        <p:xfrm>
          <a:off x="339225" y="3458588"/>
          <a:ext cx="3000000" cy="3000000"/>
        </p:xfrm>
        <a:graphic>
          <a:graphicData uri="http://schemas.openxmlformats.org/drawingml/2006/table">
            <a:tbl>
              <a:tblPr>
                <a:noFill/>
                <a:tableStyleId>{4DCC7314-8639-4204-95B9-2F1F3EF65899}</a:tableStyleId>
              </a:tblPr>
              <a:tblGrid>
                <a:gridCol w="7095700"/>
              </a:tblGrid>
              <a:tr h="313850">
                <a:tc>
                  <a:txBody>
                    <a:bodyPr/>
                    <a:lstStyle/>
                    <a:p>
                      <a:pPr indent="0" lvl="0" marL="0" rtl="0" algn="l">
                        <a:spcBef>
                          <a:spcPts val="0"/>
                        </a:spcBef>
                        <a:spcAft>
                          <a:spcPts val="0"/>
                        </a:spcAft>
                        <a:buClr>
                          <a:srgbClr val="000000"/>
                        </a:buClr>
                        <a:buSzPts val="1100"/>
                        <a:buFont typeface="Arial"/>
                        <a:buNone/>
                      </a:pPr>
                      <a:r>
                        <a:rPr lang="en" sz="1200">
                          <a:latin typeface="Halant"/>
                          <a:ea typeface="Halant"/>
                          <a:cs typeface="Halant"/>
                          <a:sym typeface="Halant"/>
                        </a:rPr>
                        <a:t>Source: “Tokugawa Shogunate, </a:t>
                      </a:r>
                      <a:r>
                        <a:rPr lang="en" sz="1200">
                          <a:latin typeface="Halant"/>
                          <a:ea typeface="Halant"/>
                          <a:cs typeface="Halant"/>
                          <a:sym typeface="Halant"/>
                        </a:rPr>
                        <a:t>Buke Shohatto [Laws for the Military Houses], 1615,” </a:t>
                      </a:r>
                      <a:r>
                        <a:rPr lang="en" sz="1200">
                          <a:solidFill>
                            <a:schemeClr val="dk1"/>
                          </a:solidFill>
                          <a:latin typeface="Halant"/>
                          <a:ea typeface="Halant"/>
                          <a:cs typeface="Halant"/>
                          <a:sym typeface="Halant"/>
                        </a:rPr>
                        <a:t>in </a:t>
                      </a:r>
                      <a:r>
                        <a:rPr i="1" lang="en" sz="1200">
                          <a:solidFill>
                            <a:schemeClr val="dk1"/>
                          </a:solidFill>
                          <a:latin typeface="Halant"/>
                          <a:ea typeface="Halant"/>
                          <a:cs typeface="Halant"/>
                          <a:sym typeface="Halant"/>
                        </a:rPr>
                        <a:t>Japan: A Documentary History: V.1: The Dawn of History to the Late Eighteenth Century: A Documentary History</a:t>
                      </a:r>
                      <a:r>
                        <a:rPr lang="en" sz="1200">
                          <a:solidFill>
                            <a:schemeClr val="dk1"/>
                          </a:solidFill>
                          <a:latin typeface="Halant"/>
                          <a:ea typeface="Halant"/>
                          <a:cs typeface="Halant"/>
                          <a:sym typeface="Halant"/>
                        </a:rPr>
                        <a:t>, edited by David J. Lu, 2015. </a:t>
                      </a:r>
                      <a:endParaRPr sz="1200">
                        <a:latin typeface="Halant"/>
                        <a:ea typeface="Halant"/>
                        <a:cs typeface="Halant"/>
                        <a:sym typeface="Halant"/>
                      </a:endParaRPr>
                    </a:p>
                    <a:p>
                      <a:pPr indent="0" lvl="0" marL="0" rtl="0" algn="l">
                        <a:spcBef>
                          <a:spcPts val="0"/>
                        </a:spcBef>
                        <a:spcAft>
                          <a:spcPts val="0"/>
                        </a:spcAft>
                        <a:buClr>
                          <a:srgbClr val="000000"/>
                        </a:buClr>
                        <a:buSzPts val="1100"/>
                        <a:buFont typeface="Arial"/>
                        <a:buNone/>
                      </a:pPr>
                      <a:r>
                        <a:t/>
                      </a:r>
                      <a:endParaRPr sz="1200">
                        <a:latin typeface="Halant"/>
                        <a:ea typeface="Halant"/>
                        <a:cs typeface="Halant"/>
                        <a:sym typeface="Halant"/>
                      </a:endParaRPr>
                    </a:p>
                    <a:p>
                      <a:pPr indent="0" lvl="0" marL="0" rtl="0" algn="l">
                        <a:spcBef>
                          <a:spcPts val="0"/>
                        </a:spcBef>
                        <a:spcAft>
                          <a:spcPts val="0"/>
                        </a:spcAft>
                        <a:buClr>
                          <a:srgbClr val="000000"/>
                        </a:buClr>
                        <a:buSzPts val="1100"/>
                        <a:buFont typeface="Arial"/>
                        <a:buNone/>
                      </a:pPr>
                      <a:r>
                        <a:rPr lang="en" sz="1000">
                          <a:latin typeface="Inter"/>
                          <a:ea typeface="Inter"/>
                          <a:cs typeface="Inter"/>
                          <a:sym typeface="Inter"/>
                        </a:rPr>
                        <a:t>Note: Tokugawa Ieyasu and his successors introduced a range of political, social, and administrative reforms </a:t>
                      </a:r>
                      <a:r>
                        <a:rPr lang="en" sz="1000">
                          <a:latin typeface="Inter"/>
                          <a:ea typeface="Inter"/>
                          <a:cs typeface="Inter"/>
                          <a:sym typeface="Inter"/>
                        </a:rPr>
                        <a:t>designed</a:t>
                      </a:r>
                      <a:r>
                        <a:rPr lang="en" sz="1000">
                          <a:latin typeface="Inter"/>
                          <a:ea typeface="Inter"/>
                          <a:cs typeface="Inter"/>
                          <a:sym typeface="Inter"/>
                        </a:rPr>
                        <a:t> to ensure long-term stability after years of civil war. Central to this effort was the creation of laws that defined the roles and responsibilities of the samurai and daimyo. Among the earliest and most significant of these was the Buke Shohatto (Laws for the Military Houses), which set clear expectations for samurai and daimyo. </a:t>
                      </a:r>
                      <a:endParaRPr sz="1000">
                        <a:latin typeface="Inter"/>
                        <a:ea typeface="Inter"/>
                        <a:cs typeface="Inter"/>
                        <a:sym typeface="Inter"/>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2367750">
                <a:tc>
                  <a:txBody>
                    <a:bodyPr/>
                    <a:lstStyle/>
                    <a:p>
                      <a:pPr indent="0" lvl="0" marL="0" rtl="0" algn="l">
                        <a:spcBef>
                          <a:spcPts val="0"/>
                        </a:spcBef>
                        <a:spcAft>
                          <a:spcPts val="0"/>
                        </a:spcAft>
                        <a:buClr>
                          <a:srgbClr val="000000"/>
                        </a:buClr>
                        <a:buSzPts val="1100"/>
                        <a:buFont typeface="Arial"/>
                        <a:buNone/>
                      </a:pPr>
                      <a:r>
                        <a:rPr lang="en" sz="1100">
                          <a:solidFill>
                            <a:srgbClr val="1A1718"/>
                          </a:solidFill>
                          <a:latin typeface="Inter"/>
                          <a:ea typeface="Inter"/>
                          <a:cs typeface="Inter"/>
                          <a:sym typeface="Inter"/>
                        </a:rPr>
                        <a:t>4. The daimyo, the lesser lords (shomyo), and those who hold land under them (kyunin) must at once expel from their domains any of their own retainers or soldiers who are charged with treason or murder…</a:t>
                      </a:r>
                      <a:endParaRPr sz="1100">
                        <a:solidFill>
                          <a:srgbClr val="1A1718"/>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100">
                        <a:solidFill>
                          <a:srgbClr val="1A1718"/>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100">
                          <a:solidFill>
                            <a:srgbClr val="1A1718"/>
                          </a:solidFill>
                          <a:latin typeface="Inter"/>
                          <a:ea typeface="Inter"/>
                          <a:cs typeface="Inter"/>
                          <a:sym typeface="Inter"/>
                        </a:rPr>
                        <a:t>5. Hereafter, do not allow people from other domains to mingle or reside in your own domain. This ban does not apply to people from your own domain…</a:t>
                      </a:r>
                      <a:endParaRPr sz="1100">
                        <a:solidFill>
                          <a:srgbClr val="1A1718"/>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100">
                        <a:solidFill>
                          <a:srgbClr val="1A1718"/>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100">
                          <a:solidFill>
                            <a:srgbClr val="1A1718"/>
                          </a:solidFill>
                          <a:latin typeface="Inter"/>
                          <a:ea typeface="Inter"/>
                          <a:cs typeface="Inter"/>
                          <a:sym typeface="Inter"/>
                        </a:rPr>
                        <a:t>6. The castles in various domains may be repaired, provided the matter is reported without fail. New construction of any kind is strictly forbidden.</a:t>
                      </a:r>
                      <a:endParaRPr sz="1100">
                        <a:solidFill>
                          <a:srgbClr val="1A1718"/>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100">
                        <a:solidFill>
                          <a:srgbClr val="1A1718"/>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100">
                          <a:solidFill>
                            <a:srgbClr val="1A1718"/>
                          </a:solidFill>
                          <a:latin typeface="Inter"/>
                          <a:ea typeface="Inter"/>
                          <a:cs typeface="Inter"/>
                          <a:sym typeface="Inter"/>
                        </a:rPr>
                        <a:t>A castle with a parapet exceeding ten feet in height and 3,000 feet in length is injurious to the domain. Steep breastworks and deep moats are causes of a great rebellion.</a:t>
                      </a:r>
                      <a:endParaRPr sz="1100">
                        <a:solidFill>
                          <a:srgbClr val="1A1718"/>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100">
                        <a:solidFill>
                          <a:srgbClr val="1A1718"/>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100">
                          <a:solidFill>
                            <a:srgbClr val="1A1718"/>
                          </a:solidFill>
                          <a:latin typeface="Inter"/>
                          <a:ea typeface="Inter"/>
                          <a:cs typeface="Inter"/>
                          <a:sym typeface="Inter"/>
                        </a:rPr>
                        <a:t>7. If innovations are being made or factions are being formed in a neighboring domain, it must be reported immediately…</a:t>
                      </a:r>
                      <a:endParaRPr sz="1100">
                        <a:solidFill>
                          <a:srgbClr val="1A1718"/>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100">
                        <a:solidFill>
                          <a:srgbClr val="1A1718"/>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100">
                          <a:solidFill>
                            <a:srgbClr val="1A1718"/>
                          </a:solidFill>
                          <a:latin typeface="Inter"/>
                          <a:ea typeface="Inter"/>
                          <a:cs typeface="Inter"/>
                          <a:sym typeface="Inter"/>
                        </a:rPr>
                        <a:t>8. Marriage must not be contracted in private [without approval from the bakufu]…</a:t>
                      </a:r>
                      <a:endParaRPr sz="1100">
                        <a:solidFill>
                          <a:srgbClr val="1A1718"/>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100">
                        <a:solidFill>
                          <a:srgbClr val="1A1718"/>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100">
                          <a:solidFill>
                            <a:srgbClr val="1A1718"/>
                          </a:solidFill>
                          <a:latin typeface="Inter"/>
                          <a:ea typeface="Inter"/>
                          <a:cs typeface="Inter"/>
                          <a:sym typeface="Inter"/>
                        </a:rPr>
                        <a:t>9. The daimyo's visits (sankin) to Edo must follow the following regulations:</a:t>
                      </a:r>
                      <a:endParaRPr sz="1100">
                        <a:solidFill>
                          <a:srgbClr val="1A1718"/>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100">
                        <a:solidFill>
                          <a:srgbClr val="1A1718"/>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100">
                          <a:solidFill>
                            <a:srgbClr val="1A1718"/>
                          </a:solidFill>
                          <a:latin typeface="Inter"/>
                          <a:ea typeface="Inter"/>
                          <a:cs typeface="Inter"/>
                          <a:sym typeface="Inter"/>
                        </a:rPr>
                        <a:t>…Furthermore no one is to have more than twenty horsemen as his escort within the limits of the capital...." Hence it is not permissible to be accompanied by a large force of soldiers. For the daimyo whose revenues range from 1,000,000 koku down to 200,000 koku of rice, not more than twenty horsemen may accompany them. For those whose revenues are 100,000 koku or less, the number is to be proportionate to their incomes. On official business, however, the number of persons accompanying him can be proportionate to the rank of each daimyo.</a:t>
                      </a:r>
                      <a:endParaRPr sz="1100">
                        <a:solidFill>
                          <a:srgbClr val="1A1718"/>
                        </a:solidFill>
                        <a:latin typeface="Inter"/>
                        <a:ea typeface="Inter"/>
                        <a:cs typeface="Inter"/>
                        <a:sym typeface="Inter"/>
                      </a:endParaRPr>
                    </a:p>
                  </a:txBody>
                  <a:tcPr marT="109725" marB="109725" marR="109725" marL="109725">
                    <a:lnL cap="flat" cmpd="sng" w="19050">
                      <a:solidFill>
                        <a:srgbClr val="9E9E9E">
                          <a:alpha val="0"/>
                        </a:srgbClr>
                      </a:solidFill>
                      <a:prstDash val="solid"/>
                      <a:round/>
                      <a:headEnd len="sm" w="sm" type="none"/>
                      <a:tailEnd len="sm" w="sm" type="none"/>
                    </a:lnL>
                    <a:lnR cap="flat" cmpd="sng" w="19050">
                      <a:solidFill>
                        <a:srgbClr val="9E9E9E">
                          <a:alpha val="0"/>
                        </a:srgbClr>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alpha val="0"/>
                        </a:srgbClr>
                      </a:solidFill>
                      <a:prstDash val="solid"/>
                      <a:round/>
                      <a:headEnd len="sm" w="sm" type="none"/>
                      <a:tailEnd len="sm" w="sm" type="none"/>
                    </a:lnB>
                  </a:tcPr>
                </a:tc>
              </a:tr>
            </a:tbl>
          </a:graphicData>
        </a:graphic>
      </p:graphicFrame>
      <p:pic>
        <p:nvPicPr>
          <p:cNvPr id="118" name="Google Shape;118;p26"/>
          <p:cNvPicPr preferRelativeResize="0"/>
          <p:nvPr/>
        </p:nvPicPr>
        <p:blipFill>
          <a:blip r:embed="rId5">
            <a:alphaModFix/>
          </a:blip>
          <a:stretch>
            <a:fillRect/>
          </a:stretch>
        </p:blipFill>
        <p:spPr>
          <a:xfrm>
            <a:off x="339225" y="744745"/>
            <a:ext cx="3831951" cy="263765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2" name="Shape 122"/>
        <p:cNvGrpSpPr/>
        <p:nvPr/>
      </p:nvGrpSpPr>
      <p:grpSpPr>
        <a:xfrm>
          <a:off x="0" y="0"/>
          <a:ext cx="0" cy="0"/>
          <a:chOff x="0" y="0"/>
          <a:chExt cx="0" cy="0"/>
        </a:xfrm>
      </p:grpSpPr>
      <p:sp>
        <p:nvSpPr>
          <p:cNvPr id="123" name="Google Shape;123;p27"/>
          <p:cNvSpPr txBox="1"/>
          <p:nvPr/>
        </p:nvSpPr>
        <p:spPr>
          <a:xfrm>
            <a:off x="0" y="0"/>
            <a:ext cx="7772400" cy="669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Document Set 3</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200">
                <a:solidFill>
                  <a:schemeClr val="dk1"/>
                </a:solidFill>
                <a:latin typeface="Plus Jakarta Sans"/>
                <a:ea typeface="Plus Jakarta Sans"/>
                <a:cs typeface="Plus Jakarta Sans"/>
                <a:sym typeface="Plus Jakarta Sans"/>
              </a:rPr>
              <a:t>Social </a:t>
            </a:r>
            <a:r>
              <a:rPr lang="en" sz="2200">
                <a:solidFill>
                  <a:schemeClr val="dk1"/>
                </a:solidFill>
                <a:latin typeface="Plus Jakarta Sans"/>
                <a:ea typeface="Plus Jakarta Sans"/>
                <a:cs typeface="Plus Jakarta Sans"/>
                <a:sym typeface="Plus Jakarta Sans"/>
              </a:rPr>
              <a:t>Hierarchy - Farmers</a:t>
            </a:r>
            <a:endParaRPr sz="2200">
              <a:solidFill>
                <a:schemeClr val="dk1"/>
              </a:solidFill>
              <a:latin typeface="Plus Jakarta Sans"/>
              <a:ea typeface="Plus Jakarta Sans"/>
              <a:cs typeface="Plus Jakarta Sans"/>
              <a:sym typeface="Plus Jakarta Sans"/>
            </a:endParaRPr>
          </a:p>
        </p:txBody>
      </p:sp>
      <p:sp>
        <p:nvSpPr>
          <p:cNvPr id="124" name="Google Shape;124;p27"/>
          <p:cNvSpPr txBox="1"/>
          <p:nvPr/>
        </p:nvSpPr>
        <p:spPr>
          <a:xfrm>
            <a:off x="5542353" y="96369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25" name="Google Shape;125;p27"/>
          <p:cNvPicPr preferRelativeResize="0"/>
          <p:nvPr/>
        </p:nvPicPr>
        <p:blipFill>
          <a:blip r:embed="rId3">
            <a:alphaModFix/>
          </a:blip>
          <a:stretch>
            <a:fillRect/>
          </a:stretch>
        </p:blipFill>
        <p:spPr>
          <a:xfrm>
            <a:off x="390131" y="9513171"/>
            <a:ext cx="431174" cy="431174"/>
          </a:xfrm>
          <a:prstGeom prst="rect">
            <a:avLst/>
          </a:prstGeom>
          <a:noFill/>
          <a:ln>
            <a:noFill/>
          </a:ln>
        </p:spPr>
      </p:pic>
      <p:sp>
        <p:nvSpPr>
          <p:cNvPr id="126" name="Google Shape;126;p27"/>
          <p:cNvSpPr txBox="1"/>
          <p:nvPr/>
        </p:nvSpPr>
        <p:spPr>
          <a:xfrm>
            <a:off x="2974875" y="96369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27" name="Google Shape;127;p27"/>
          <p:cNvPicPr preferRelativeResize="0"/>
          <p:nvPr/>
        </p:nvPicPr>
        <p:blipFill>
          <a:blip r:embed="rId4">
            <a:alphaModFix/>
          </a:blip>
          <a:stretch>
            <a:fillRect/>
          </a:stretch>
        </p:blipFill>
        <p:spPr>
          <a:xfrm>
            <a:off x="216272" y="154797"/>
            <a:ext cx="1056536" cy="438114"/>
          </a:xfrm>
          <a:prstGeom prst="rect">
            <a:avLst/>
          </a:prstGeom>
          <a:noFill/>
          <a:ln>
            <a:noFill/>
          </a:ln>
        </p:spPr>
      </p:pic>
      <p:sp>
        <p:nvSpPr>
          <p:cNvPr id="128" name="Google Shape;128;p27"/>
          <p:cNvSpPr txBox="1"/>
          <p:nvPr/>
        </p:nvSpPr>
        <p:spPr>
          <a:xfrm>
            <a:off x="6008525" y="985575"/>
            <a:ext cx="1420500" cy="199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a:t>
            </a:r>
            <a:r>
              <a:rPr lang="en" sz="1200">
                <a:solidFill>
                  <a:schemeClr val="dk1"/>
                </a:solidFill>
                <a:latin typeface="Halant"/>
                <a:ea typeface="Halant"/>
                <a:cs typeface="Halant"/>
                <a:sym typeface="Halant"/>
              </a:rPr>
              <a:t>Katsushika Hokusai</a:t>
            </a:r>
            <a:r>
              <a:rPr lang="en" sz="1200">
                <a:solidFill>
                  <a:schemeClr val="dk1"/>
                </a:solidFill>
                <a:latin typeface="Halant"/>
                <a:ea typeface="Halant"/>
                <a:cs typeface="Halant"/>
                <a:sym typeface="Halant"/>
              </a:rPr>
              <a:t>, </a:t>
            </a:r>
            <a:r>
              <a:rPr i="1" lang="en" sz="1200">
                <a:solidFill>
                  <a:schemeClr val="dk1"/>
                </a:solidFill>
                <a:latin typeface="Halant"/>
                <a:ea typeface="Halant"/>
                <a:cs typeface="Halant"/>
                <a:sym typeface="Halant"/>
              </a:rPr>
              <a:t>“</a:t>
            </a:r>
            <a:r>
              <a:rPr lang="en" sz="1200">
                <a:solidFill>
                  <a:schemeClr val="dk1"/>
                </a:solidFill>
                <a:latin typeface="Halant"/>
                <a:ea typeface="Halant"/>
                <a:cs typeface="Halant"/>
                <a:sym typeface="Halant"/>
              </a:rPr>
              <a:t>Spring in the Rice Fields,” 1795</a:t>
            </a:r>
            <a:r>
              <a:rPr lang="en" sz="1200">
                <a:solidFill>
                  <a:schemeClr val="dk1"/>
                </a:solidFill>
                <a:latin typeface="Halant"/>
                <a:ea typeface="Halant"/>
                <a:cs typeface="Halant"/>
                <a:sym typeface="Halant"/>
              </a:rPr>
              <a:t>. Public Domain.</a:t>
            </a:r>
            <a:endParaRPr sz="1200">
              <a:solidFill>
                <a:schemeClr val="dk1"/>
              </a:solidFill>
              <a:latin typeface="Halant"/>
              <a:ea typeface="Halant"/>
              <a:cs typeface="Halant"/>
              <a:sym typeface="Halant"/>
            </a:endParaRPr>
          </a:p>
        </p:txBody>
      </p:sp>
      <p:graphicFrame>
        <p:nvGraphicFramePr>
          <p:cNvPr id="129" name="Google Shape;129;p27"/>
          <p:cNvGraphicFramePr/>
          <p:nvPr/>
        </p:nvGraphicFramePr>
        <p:xfrm>
          <a:off x="398688" y="4393688"/>
          <a:ext cx="3000000" cy="3000000"/>
        </p:xfrm>
        <a:graphic>
          <a:graphicData uri="http://schemas.openxmlformats.org/drawingml/2006/table">
            <a:tbl>
              <a:tblPr>
                <a:noFill/>
                <a:tableStyleId>{4DCC7314-8639-4204-95B9-2F1F3EF65899}</a:tableStyleId>
              </a:tblPr>
              <a:tblGrid>
                <a:gridCol w="6992275"/>
              </a:tblGrid>
              <a:tr h="984925">
                <a:tc>
                  <a:txBody>
                    <a:bodyPr/>
                    <a:lstStyle/>
                    <a:p>
                      <a:pPr indent="0" lvl="0" marL="0" rtl="0" algn="l">
                        <a:spcBef>
                          <a:spcPts val="0"/>
                        </a:spcBef>
                        <a:spcAft>
                          <a:spcPts val="0"/>
                        </a:spcAft>
                        <a:buClr>
                          <a:srgbClr val="000000"/>
                        </a:buClr>
                        <a:buSzPts val="1100"/>
                        <a:buFont typeface="Arial"/>
                        <a:buNone/>
                      </a:pPr>
                      <a:r>
                        <a:rPr lang="en" sz="1200">
                          <a:latin typeface="Halant"/>
                          <a:ea typeface="Halant"/>
                          <a:cs typeface="Halant"/>
                          <a:sym typeface="Halant"/>
                        </a:rPr>
                        <a:t>Source: “Tokugawa Shogunate ‘Regulations for villagers, 1643,’”</a:t>
                      </a:r>
                      <a:r>
                        <a:rPr lang="en" sz="1200">
                          <a:solidFill>
                            <a:schemeClr val="dk1"/>
                          </a:solidFill>
                          <a:latin typeface="Halant"/>
                          <a:ea typeface="Halant"/>
                          <a:cs typeface="Halant"/>
                          <a:sym typeface="Halant"/>
                        </a:rPr>
                        <a:t>in </a:t>
                      </a:r>
                      <a:r>
                        <a:rPr i="1" lang="en" sz="1200">
                          <a:solidFill>
                            <a:schemeClr val="dk1"/>
                          </a:solidFill>
                          <a:latin typeface="Halant"/>
                          <a:ea typeface="Halant"/>
                          <a:cs typeface="Halant"/>
                          <a:sym typeface="Halant"/>
                        </a:rPr>
                        <a:t>Japan: A Documentary History: V.1: The Dawn of History to the Late Eighteenth Century: A Documentary History</a:t>
                      </a:r>
                      <a:r>
                        <a:rPr lang="en" sz="1200">
                          <a:solidFill>
                            <a:schemeClr val="dk1"/>
                          </a:solidFill>
                          <a:latin typeface="Halant"/>
                          <a:ea typeface="Halant"/>
                          <a:cs typeface="Halant"/>
                          <a:sym typeface="Halant"/>
                        </a:rPr>
                        <a:t>, edited by David J. Lu, 2015.</a:t>
                      </a:r>
                      <a:r>
                        <a:rPr lang="en" sz="1200">
                          <a:latin typeface="Halant"/>
                          <a:ea typeface="Halant"/>
                          <a:cs typeface="Halant"/>
                          <a:sym typeface="Halant"/>
                        </a:rPr>
                        <a:t> </a:t>
                      </a:r>
                      <a:endParaRPr sz="1200">
                        <a:latin typeface="Halant"/>
                        <a:ea typeface="Halant"/>
                        <a:cs typeface="Halant"/>
                        <a:sym typeface="Halant"/>
                      </a:endParaRPr>
                    </a:p>
                    <a:p>
                      <a:pPr indent="0" lvl="0" marL="0" rtl="0" algn="l">
                        <a:spcBef>
                          <a:spcPts val="0"/>
                        </a:spcBef>
                        <a:spcAft>
                          <a:spcPts val="0"/>
                        </a:spcAft>
                        <a:buClr>
                          <a:srgbClr val="000000"/>
                        </a:buClr>
                        <a:buSzPts val="1100"/>
                        <a:buFont typeface="Arial"/>
                        <a:buNone/>
                      </a:pPr>
                      <a:r>
                        <a:t/>
                      </a:r>
                      <a:endParaRPr sz="1000">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000">
                          <a:latin typeface="Inter"/>
                          <a:ea typeface="Inter"/>
                          <a:cs typeface="Inter"/>
                          <a:sym typeface="Inter"/>
                        </a:rPr>
                        <a:t>Note: The Tokugawa’s official </a:t>
                      </a:r>
                      <a:r>
                        <a:rPr lang="en" sz="1000">
                          <a:latin typeface="Inter"/>
                          <a:ea typeface="Inter"/>
                          <a:cs typeface="Inter"/>
                          <a:sym typeface="Inter"/>
                        </a:rPr>
                        <a:t>governmental</a:t>
                      </a:r>
                      <a:r>
                        <a:rPr lang="en" sz="1000">
                          <a:latin typeface="Inter"/>
                          <a:ea typeface="Inter"/>
                          <a:cs typeface="Inter"/>
                          <a:sym typeface="Inter"/>
                        </a:rPr>
                        <a:t> policy was intended to emphasize the importance of agriculture. Ideally, this meant samurai would lord over farmers as they held important roles as food producers and second in the social </a:t>
                      </a:r>
                      <a:r>
                        <a:rPr lang="en" sz="1000">
                          <a:latin typeface="Inter"/>
                          <a:ea typeface="Inter"/>
                          <a:cs typeface="Inter"/>
                          <a:sym typeface="Inter"/>
                        </a:rPr>
                        <a:t>hierarchy</a:t>
                      </a:r>
                      <a:r>
                        <a:rPr lang="en" sz="1000">
                          <a:latin typeface="Inter"/>
                          <a:ea typeface="Inter"/>
                          <a:cs typeface="Inter"/>
                          <a:sym typeface="Inter"/>
                        </a:rPr>
                        <a:t>. However,  farmers were simply pawns in the administration’s quest for economic stability. The laws regarding their lives and work were implemented to control them. </a:t>
                      </a:r>
                      <a:endParaRPr sz="1000">
                        <a:latin typeface="Inter"/>
                        <a:ea typeface="Inter"/>
                        <a:cs typeface="Inter"/>
                        <a:sym typeface="Inter"/>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3897550">
                <a:tc>
                  <a:txBody>
                    <a:bodyPr/>
                    <a:lstStyle/>
                    <a:p>
                      <a:pPr indent="-304800" lvl="0" marL="457200" rtl="0" algn="l">
                        <a:spcBef>
                          <a:spcPts val="0"/>
                        </a:spcBef>
                        <a:spcAft>
                          <a:spcPts val="0"/>
                        </a:spcAft>
                        <a:buClr>
                          <a:srgbClr val="1A1718"/>
                        </a:buClr>
                        <a:buSzPts val="1200"/>
                        <a:buFont typeface="Inter"/>
                        <a:buAutoNum type="arabicPeriod"/>
                      </a:pPr>
                      <a:r>
                        <a:rPr lang="en" sz="1200">
                          <a:solidFill>
                            <a:srgbClr val="1A1718"/>
                          </a:solidFill>
                          <a:latin typeface="Inter"/>
                          <a:ea typeface="Inter"/>
                          <a:cs typeface="Inter"/>
                          <a:sym typeface="Inter"/>
                        </a:rPr>
                        <a:t>Hereafter, both the village headman (shoya) and higher village officials (sobyakusho) may not build houses which are not consistent with their stations in life…. </a:t>
                      </a:r>
                      <a:endParaRPr sz="1200">
                        <a:solidFill>
                          <a:srgbClr val="1A1718"/>
                        </a:solidFill>
                        <a:latin typeface="Inter"/>
                        <a:ea typeface="Inter"/>
                        <a:cs typeface="Inter"/>
                        <a:sym typeface="Inter"/>
                      </a:endParaRPr>
                    </a:p>
                    <a:p>
                      <a:pPr indent="-304800" lvl="0" marL="457200" rtl="0" algn="l">
                        <a:spcBef>
                          <a:spcPts val="0"/>
                        </a:spcBef>
                        <a:spcAft>
                          <a:spcPts val="0"/>
                        </a:spcAft>
                        <a:buClr>
                          <a:srgbClr val="1A1718"/>
                        </a:buClr>
                        <a:buSzPts val="1200"/>
                        <a:buFont typeface="Inter"/>
                        <a:buAutoNum type="arabicPeriod"/>
                      </a:pPr>
                      <a:r>
                        <a:rPr lang="en" sz="1200">
                          <a:solidFill>
                            <a:srgbClr val="1A1718"/>
                          </a:solidFill>
                          <a:latin typeface="Inter"/>
                          <a:ea typeface="Inter"/>
                          <a:cs typeface="Inter"/>
                          <a:sym typeface="Inter"/>
                        </a:rPr>
                        <a:t>Concerning farmer’s clothing, in accordance with the previous bakufu edict, the village headman and his family may wear silk, pongee, linen, and cotton; lower village officials (wakibyakusho) may wear only linen or cotton. Other materials may not be used to make the neckband (eri) or waist sash (obi)</a:t>
                      </a:r>
                      <a:endParaRPr sz="1200">
                        <a:solidFill>
                          <a:srgbClr val="1A1718"/>
                        </a:solidFill>
                        <a:latin typeface="Inter"/>
                        <a:ea typeface="Inter"/>
                        <a:cs typeface="Inter"/>
                        <a:sym typeface="Inter"/>
                      </a:endParaRPr>
                    </a:p>
                    <a:p>
                      <a:pPr indent="-304800" lvl="0" marL="457200" rtl="0" algn="l">
                        <a:spcBef>
                          <a:spcPts val="0"/>
                        </a:spcBef>
                        <a:spcAft>
                          <a:spcPts val="0"/>
                        </a:spcAft>
                        <a:buClr>
                          <a:srgbClr val="1A1718"/>
                        </a:buClr>
                        <a:buSzPts val="1200"/>
                        <a:buFont typeface="Inter"/>
                        <a:buAutoNum type="arabicPeriod"/>
                      </a:pPr>
                      <a:r>
                        <a:rPr lang="en" sz="1200">
                          <a:solidFill>
                            <a:srgbClr val="1A1718"/>
                          </a:solidFill>
                          <a:latin typeface="Inter"/>
                          <a:ea typeface="Inter"/>
                          <a:cs typeface="Inter"/>
                          <a:sym typeface="Inter"/>
                        </a:rPr>
                        <a:t>Neither the village headman nor the higher village officials may dye their clothing purple or crimson. Other colors may be used to dye clothing for wear but no design is permitted.</a:t>
                      </a:r>
                      <a:endParaRPr sz="1200">
                        <a:solidFill>
                          <a:srgbClr val="1A1718"/>
                        </a:solidFill>
                        <a:latin typeface="Inter"/>
                        <a:ea typeface="Inter"/>
                        <a:cs typeface="Inter"/>
                        <a:sym typeface="Inter"/>
                      </a:endParaRPr>
                    </a:p>
                    <a:p>
                      <a:pPr indent="-304800" lvl="0" marL="457200" rtl="0" algn="l">
                        <a:spcBef>
                          <a:spcPts val="0"/>
                        </a:spcBef>
                        <a:spcAft>
                          <a:spcPts val="0"/>
                        </a:spcAft>
                        <a:buClr>
                          <a:srgbClr val="1A1718"/>
                        </a:buClr>
                        <a:buSzPts val="1200"/>
                        <a:buFont typeface="Inter"/>
                        <a:buAutoNum type="arabicPeriod"/>
                      </a:pPr>
                      <a:r>
                        <a:rPr lang="en" sz="1200">
                          <a:solidFill>
                            <a:srgbClr val="1A1718"/>
                          </a:solidFill>
                          <a:latin typeface="Inter"/>
                          <a:ea typeface="Inter"/>
                          <a:cs typeface="Inter"/>
                          <a:sym typeface="Inter"/>
                        </a:rPr>
                        <a:t>Farmers must be told that their normal meals must consist of grains other than rice and wheat. Rice especially must not be consumed indiscriminately…</a:t>
                      </a:r>
                      <a:endParaRPr sz="1200">
                        <a:solidFill>
                          <a:srgbClr val="1A1718"/>
                        </a:solidFill>
                        <a:latin typeface="Inter"/>
                        <a:ea typeface="Inter"/>
                        <a:cs typeface="Inter"/>
                        <a:sym typeface="Inter"/>
                      </a:endParaRPr>
                    </a:p>
                    <a:p>
                      <a:pPr indent="-304800" lvl="0" marL="457200" rtl="0" algn="l">
                        <a:spcBef>
                          <a:spcPts val="0"/>
                        </a:spcBef>
                        <a:spcAft>
                          <a:spcPts val="0"/>
                        </a:spcAft>
                        <a:buClr>
                          <a:srgbClr val="1A1718"/>
                        </a:buClr>
                        <a:buSzPts val="1200"/>
                        <a:buFont typeface="Inter"/>
                        <a:buAutoNum type="arabicPeriod" startAt="6"/>
                      </a:pPr>
                      <a:r>
                        <a:rPr lang="en" sz="1200">
                          <a:solidFill>
                            <a:srgbClr val="1A1718"/>
                          </a:solidFill>
                          <a:latin typeface="Inter"/>
                          <a:ea typeface="Inter"/>
                          <a:cs typeface="Inter"/>
                          <a:sym typeface="Inter"/>
                        </a:rPr>
                        <a:t>Sake (rice wine) must not be brewed in villages. Nor can it be brought from elsewhere to be sold locally</a:t>
                      </a:r>
                      <a:r>
                        <a:rPr lang="en" sz="1200">
                          <a:solidFill>
                            <a:srgbClr val="1A1718"/>
                          </a:solidFill>
                          <a:latin typeface="Inter"/>
                          <a:ea typeface="Inter"/>
                          <a:cs typeface="Inter"/>
                          <a:sym typeface="Inter"/>
                        </a:rPr>
                        <a:t>...</a:t>
                      </a:r>
                      <a:endParaRPr sz="1200">
                        <a:solidFill>
                          <a:srgbClr val="1A1718"/>
                        </a:solidFill>
                        <a:latin typeface="Inter"/>
                        <a:ea typeface="Inter"/>
                        <a:cs typeface="Inter"/>
                        <a:sym typeface="Inter"/>
                      </a:endParaRPr>
                    </a:p>
                    <a:p>
                      <a:pPr indent="-304800" lvl="0" marL="457200" rtl="0" algn="l">
                        <a:spcBef>
                          <a:spcPts val="0"/>
                        </a:spcBef>
                        <a:spcAft>
                          <a:spcPts val="0"/>
                        </a:spcAft>
                        <a:buClr>
                          <a:srgbClr val="1A1718"/>
                        </a:buClr>
                        <a:buSzPts val="1200"/>
                        <a:buFont typeface="Inter"/>
                        <a:buAutoNum type="arabicPeriod" startAt="8"/>
                      </a:pPr>
                      <a:r>
                        <a:rPr lang="en" sz="1200">
                          <a:solidFill>
                            <a:srgbClr val="1A1718"/>
                          </a:solidFill>
                          <a:latin typeface="Inter"/>
                          <a:ea typeface="Inter"/>
                          <a:cs typeface="Inter"/>
                          <a:sym typeface="Inter"/>
                        </a:rPr>
                        <a:t>Farmers must be told that they must take good care of their wet and dry fields, and weed them attentively and conscientiously. If there are insolent farmers who are negligent, the matter will be investigated and the offenders duly punished…</a:t>
                      </a:r>
                      <a:endParaRPr sz="1200">
                        <a:solidFill>
                          <a:srgbClr val="1A1718"/>
                        </a:solidFill>
                        <a:latin typeface="Inter"/>
                        <a:ea typeface="Inter"/>
                        <a:cs typeface="Inter"/>
                        <a:sym typeface="Inter"/>
                      </a:endParaRPr>
                    </a:p>
                    <a:p>
                      <a:pPr indent="-304800" lvl="0" marL="457200" rtl="0" algn="l">
                        <a:spcBef>
                          <a:spcPts val="0"/>
                        </a:spcBef>
                        <a:spcAft>
                          <a:spcPts val="0"/>
                        </a:spcAft>
                        <a:buClr>
                          <a:srgbClr val="1A1718"/>
                        </a:buClr>
                        <a:buSzPts val="1200"/>
                        <a:buFont typeface="Inter"/>
                        <a:buAutoNum type="arabicPeriod" startAt="10"/>
                      </a:pPr>
                      <a:r>
                        <a:rPr lang="en" sz="1200">
                          <a:solidFill>
                            <a:srgbClr val="1A1718"/>
                          </a:solidFill>
                          <a:latin typeface="Inter"/>
                          <a:ea typeface="Inter"/>
                          <a:cs typeface="Inter"/>
                          <a:sym typeface="Inter"/>
                        </a:rPr>
                        <a:t>From this year on, planting of tobacco on either old fields or new fields is strictly forbidden, because its cultivation wastes the land that can be used to grow the five grains. </a:t>
                      </a:r>
                      <a:endParaRPr sz="1200">
                        <a:solidFill>
                          <a:srgbClr val="1A1718"/>
                        </a:solidFill>
                        <a:latin typeface="Inter"/>
                        <a:ea typeface="Inter"/>
                        <a:cs typeface="Inter"/>
                        <a:sym typeface="Inter"/>
                      </a:endParaRPr>
                    </a:p>
                  </a:txBody>
                  <a:tcPr marT="109725" marB="109725" marR="109725" marL="109725">
                    <a:lnL cap="flat" cmpd="sng" w="19050">
                      <a:solidFill>
                        <a:srgbClr val="9E9E9E">
                          <a:alpha val="0"/>
                        </a:srgbClr>
                      </a:solidFill>
                      <a:prstDash val="solid"/>
                      <a:round/>
                      <a:headEnd len="sm" w="sm" type="none"/>
                      <a:tailEnd len="sm" w="sm" type="none"/>
                    </a:lnL>
                    <a:lnR cap="flat" cmpd="sng" w="19050">
                      <a:solidFill>
                        <a:srgbClr val="9E9E9E">
                          <a:alpha val="0"/>
                        </a:srgbClr>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alpha val="0"/>
                        </a:srgbClr>
                      </a:solidFill>
                      <a:prstDash val="solid"/>
                      <a:round/>
                      <a:headEnd len="sm" w="sm" type="none"/>
                      <a:tailEnd len="sm" w="sm" type="none"/>
                    </a:lnB>
                  </a:tcPr>
                </a:tc>
              </a:tr>
            </a:tbl>
          </a:graphicData>
        </a:graphic>
      </p:graphicFrame>
      <p:pic>
        <p:nvPicPr>
          <p:cNvPr id="130" name="Google Shape;130;p27"/>
          <p:cNvPicPr preferRelativeResize="0"/>
          <p:nvPr/>
        </p:nvPicPr>
        <p:blipFill rotWithShape="1">
          <a:blip r:embed="rId5">
            <a:alphaModFix/>
          </a:blip>
          <a:srcRect b="14017" l="0" r="0" t="4958"/>
          <a:stretch/>
        </p:blipFill>
        <p:spPr>
          <a:xfrm>
            <a:off x="350225" y="752475"/>
            <a:ext cx="5597976" cy="35453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34" name="Shape 134"/>
        <p:cNvGrpSpPr/>
        <p:nvPr/>
      </p:nvGrpSpPr>
      <p:grpSpPr>
        <a:xfrm>
          <a:off x="0" y="0"/>
          <a:ext cx="0" cy="0"/>
          <a:chOff x="0" y="0"/>
          <a:chExt cx="0" cy="0"/>
        </a:xfrm>
      </p:grpSpPr>
      <p:sp>
        <p:nvSpPr>
          <p:cNvPr id="135" name="Google Shape;135;p28"/>
          <p:cNvSpPr txBox="1"/>
          <p:nvPr/>
        </p:nvSpPr>
        <p:spPr>
          <a:xfrm>
            <a:off x="0" y="0"/>
            <a:ext cx="7772400" cy="669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Document Set 4</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200">
                <a:solidFill>
                  <a:schemeClr val="dk1"/>
                </a:solidFill>
                <a:latin typeface="Plus Jakarta Sans"/>
                <a:ea typeface="Plus Jakarta Sans"/>
                <a:cs typeface="Plus Jakarta Sans"/>
                <a:sym typeface="Plus Jakarta Sans"/>
              </a:rPr>
              <a:t>Isolationism</a:t>
            </a:r>
            <a:endParaRPr sz="2200">
              <a:solidFill>
                <a:schemeClr val="dk1"/>
              </a:solidFill>
              <a:latin typeface="Plus Jakarta Sans"/>
              <a:ea typeface="Plus Jakarta Sans"/>
              <a:cs typeface="Plus Jakarta Sans"/>
              <a:sym typeface="Plus Jakarta Sans"/>
            </a:endParaRPr>
          </a:p>
        </p:txBody>
      </p:sp>
      <p:sp>
        <p:nvSpPr>
          <p:cNvPr id="136" name="Google Shape;136;p28"/>
          <p:cNvSpPr txBox="1"/>
          <p:nvPr/>
        </p:nvSpPr>
        <p:spPr>
          <a:xfrm>
            <a:off x="5542353" y="96369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37" name="Google Shape;137;p28"/>
          <p:cNvPicPr preferRelativeResize="0"/>
          <p:nvPr/>
        </p:nvPicPr>
        <p:blipFill>
          <a:blip r:embed="rId3">
            <a:alphaModFix/>
          </a:blip>
          <a:stretch>
            <a:fillRect/>
          </a:stretch>
        </p:blipFill>
        <p:spPr>
          <a:xfrm>
            <a:off x="390131" y="9513171"/>
            <a:ext cx="431174" cy="431174"/>
          </a:xfrm>
          <a:prstGeom prst="rect">
            <a:avLst/>
          </a:prstGeom>
          <a:noFill/>
          <a:ln>
            <a:noFill/>
          </a:ln>
        </p:spPr>
      </p:pic>
      <p:sp>
        <p:nvSpPr>
          <p:cNvPr id="138" name="Google Shape;138;p28"/>
          <p:cNvSpPr txBox="1"/>
          <p:nvPr/>
        </p:nvSpPr>
        <p:spPr>
          <a:xfrm>
            <a:off x="2974875" y="96369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39" name="Google Shape;139;p28"/>
          <p:cNvPicPr preferRelativeResize="0"/>
          <p:nvPr/>
        </p:nvPicPr>
        <p:blipFill>
          <a:blip r:embed="rId4">
            <a:alphaModFix/>
          </a:blip>
          <a:stretch>
            <a:fillRect/>
          </a:stretch>
        </p:blipFill>
        <p:spPr>
          <a:xfrm>
            <a:off x="216272" y="154797"/>
            <a:ext cx="1056536" cy="438114"/>
          </a:xfrm>
          <a:prstGeom prst="rect">
            <a:avLst/>
          </a:prstGeom>
          <a:noFill/>
          <a:ln>
            <a:noFill/>
          </a:ln>
        </p:spPr>
      </p:pic>
      <p:sp>
        <p:nvSpPr>
          <p:cNvPr id="140" name="Google Shape;140;p28"/>
          <p:cNvSpPr txBox="1"/>
          <p:nvPr/>
        </p:nvSpPr>
        <p:spPr>
          <a:xfrm>
            <a:off x="5204700" y="1268925"/>
            <a:ext cx="2274300" cy="228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a:t>
            </a:r>
            <a:r>
              <a:rPr lang="en" sz="1200">
                <a:solidFill>
                  <a:srgbClr val="242424"/>
                </a:solidFill>
                <a:latin typeface="Halant"/>
                <a:ea typeface="Halant"/>
                <a:cs typeface="Halant"/>
                <a:sym typeface="Halant"/>
              </a:rPr>
              <a:t>Kawahara Keiga, “Nagasaki Port Map” ca. 1820. Library of Congress.</a:t>
            </a:r>
            <a:endParaRPr sz="1200">
              <a:solidFill>
                <a:srgbClr val="242424"/>
              </a:solidFill>
              <a:latin typeface="Halant"/>
              <a:ea typeface="Halant"/>
              <a:cs typeface="Halant"/>
              <a:sym typeface="Halant"/>
            </a:endParaRPr>
          </a:p>
          <a:p>
            <a:pPr indent="0" lvl="0" marL="0" rtl="0" algn="l">
              <a:spcBef>
                <a:spcPts val="0"/>
              </a:spcBef>
              <a:spcAft>
                <a:spcPts val="0"/>
              </a:spcAft>
              <a:buNone/>
            </a:pPr>
            <a:r>
              <a:t/>
            </a:r>
            <a:endParaRPr sz="1200">
              <a:solidFill>
                <a:srgbClr val="242424"/>
              </a:solidFill>
              <a:latin typeface="Halant"/>
              <a:ea typeface="Halant"/>
              <a:cs typeface="Halant"/>
              <a:sym typeface="Halant"/>
            </a:endParaRPr>
          </a:p>
          <a:p>
            <a:pPr indent="0" lvl="0" marL="0" rtl="0" algn="l">
              <a:spcBef>
                <a:spcPts val="0"/>
              </a:spcBef>
              <a:spcAft>
                <a:spcPts val="0"/>
              </a:spcAft>
              <a:buNone/>
            </a:pPr>
            <a:r>
              <a:rPr lang="en" sz="1000">
                <a:solidFill>
                  <a:srgbClr val="242424"/>
                </a:solidFill>
                <a:latin typeface="Inter"/>
                <a:ea typeface="Inter"/>
                <a:cs typeface="Inter"/>
                <a:sym typeface="Inter"/>
              </a:rPr>
              <a:t>Note: The painting is a depiction of a bird’s eye view of Nagasaki bay, with the island Dejima at mid-left. During Japan’s period of isolation “sakoku”, Dejima Island was the only place where Europeans could trade with Japan, and primarily only the Dutch were allowed a presence there. </a:t>
            </a:r>
            <a:endParaRPr sz="1000">
              <a:solidFill>
                <a:srgbClr val="242424"/>
              </a:solidFill>
              <a:latin typeface="Inter"/>
              <a:ea typeface="Inter"/>
              <a:cs typeface="Inter"/>
              <a:sym typeface="Inter"/>
            </a:endParaRPr>
          </a:p>
        </p:txBody>
      </p:sp>
      <p:graphicFrame>
        <p:nvGraphicFramePr>
          <p:cNvPr id="141" name="Google Shape;141;p28"/>
          <p:cNvGraphicFramePr/>
          <p:nvPr/>
        </p:nvGraphicFramePr>
        <p:xfrm>
          <a:off x="369600" y="4292500"/>
          <a:ext cx="3000000" cy="3000000"/>
        </p:xfrm>
        <a:graphic>
          <a:graphicData uri="http://schemas.openxmlformats.org/drawingml/2006/table">
            <a:tbl>
              <a:tblPr>
                <a:noFill/>
                <a:tableStyleId>{4DCC7314-8639-4204-95B9-2F1F3EF65899}</a:tableStyleId>
              </a:tblPr>
              <a:tblGrid>
                <a:gridCol w="7033200"/>
              </a:tblGrid>
              <a:tr h="1111375">
                <a:tc>
                  <a:txBody>
                    <a:bodyPr/>
                    <a:lstStyle/>
                    <a:p>
                      <a:pPr indent="0" lvl="0" marL="0" rtl="0" algn="l">
                        <a:spcBef>
                          <a:spcPts val="0"/>
                        </a:spcBef>
                        <a:spcAft>
                          <a:spcPts val="0"/>
                        </a:spcAft>
                        <a:buClr>
                          <a:srgbClr val="000000"/>
                        </a:buClr>
                        <a:buSzPts val="1100"/>
                        <a:buFont typeface="Arial"/>
                        <a:buNone/>
                      </a:pPr>
                      <a:r>
                        <a:rPr lang="en" sz="1200">
                          <a:latin typeface="Halant"/>
                          <a:ea typeface="Halant"/>
                          <a:cs typeface="Halant"/>
                          <a:sym typeface="Halant"/>
                        </a:rPr>
                        <a:t>Source: “The Edict of 1635 Ordering the Closing of Japan: Addressed to the Joint Bugyo of Nagasaki,”</a:t>
                      </a:r>
                      <a:r>
                        <a:rPr lang="en" sz="1200">
                          <a:solidFill>
                            <a:schemeClr val="dk1"/>
                          </a:solidFill>
                          <a:latin typeface="Halant"/>
                          <a:ea typeface="Halant"/>
                          <a:cs typeface="Halant"/>
                          <a:sym typeface="Halant"/>
                        </a:rPr>
                        <a:t>in </a:t>
                      </a:r>
                      <a:r>
                        <a:rPr i="1" lang="en" sz="1200">
                          <a:solidFill>
                            <a:schemeClr val="dk1"/>
                          </a:solidFill>
                          <a:latin typeface="Halant"/>
                          <a:ea typeface="Halant"/>
                          <a:cs typeface="Halant"/>
                          <a:sym typeface="Halant"/>
                        </a:rPr>
                        <a:t>Japan: A Documentary History: V.1: The Dawn of History to the Late Eighteenth Century: A Documentary History</a:t>
                      </a:r>
                      <a:r>
                        <a:rPr lang="en" sz="1200">
                          <a:solidFill>
                            <a:schemeClr val="dk1"/>
                          </a:solidFill>
                          <a:latin typeface="Halant"/>
                          <a:ea typeface="Halant"/>
                          <a:cs typeface="Halant"/>
                          <a:sym typeface="Halant"/>
                        </a:rPr>
                        <a:t>, edited by David J. Lu, 2015.</a:t>
                      </a:r>
                      <a:endParaRPr sz="1200">
                        <a:latin typeface="Halant"/>
                        <a:ea typeface="Halant"/>
                        <a:cs typeface="Halant"/>
                        <a:sym typeface="Halant"/>
                      </a:endParaRPr>
                    </a:p>
                    <a:p>
                      <a:pPr indent="0" lvl="0" marL="0" rtl="0" algn="l">
                        <a:spcBef>
                          <a:spcPts val="0"/>
                        </a:spcBef>
                        <a:spcAft>
                          <a:spcPts val="0"/>
                        </a:spcAft>
                        <a:buClr>
                          <a:srgbClr val="000000"/>
                        </a:buClr>
                        <a:buSzPts val="1100"/>
                        <a:buFont typeface="Arial"/>
                        <a:buNone/>
                      </a:pPr>
                      <a:r>
                        <a:t/>
                      </a:r>
                      <a:endParaRPr sz="1000">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000">
                          <a:latin typeface="Inter"/>
                          <a:ea typeface="Inter"/>
                          <a:cs typeface="Inter"/>
                          <a:sym typeface="Inter"/>
                        </a:rPr>
                        <a:t>Note: From 1633 to 1699, the Tokugawa government issued a series of edicts that closed off the country to the foreigners, exceptions were </a:t>
                      </a:r>
                      <a:r>
                        <a:rPr lang="en" sz="1000">
                          <a:latin typeface="Inter"/>
                          <a:ea typeface="Inter"/>
                          <a:cs typeface="Inter"/>
                          <a:sym typeface="Inter"/>
                        </a:rPr>
                        <a:t>made</a:t>
                      </a:r>
                      <a:r>
                        <a:rPr lang="en" sz="1000">
                          <a:latin typeface="Inter"/>
                          <a:ea typeface="Inter"/>
                          <a:cs typeface="Inter"/>
                          <a:sym typeface="Inter"/>
                        </a:rPr>
                        <a:t> for the Dutch and Chinese. There was great concern for spread of Christianity as it represented aggression and expansion by the Spanish and Portuguese. </a:t>
                      </a:r>
                      <a:endParaRPr sz="1000">
                        <a:latin typeface="Inter"/>
                        <a:ea typeface="Inter"/>
                        <a:cs typeface="Inter"/>
                        <a:sym typeface="Inter"/>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2523400">
                <a:tc>
                  <a:txBody>
                    <a:bodyPr/>
                    <a:lstStyle/>
                    <a:p>
                      <a:pPr indent="-304800" lvl="0" marL="457200" rtl="0" algn="l">
                        <a:spcBef>
                          <a:spcPts val="0"/>
                        </a:spcBef>
                        <a:spcAft>
                          <a:spcPts val="0"/>
                        </a:spcAft>
                        <a:buClr>
                          <a:srgbClr val="1A1718"/>
                        </a:buClr>
                        <a:buSzPts val="1200"/>
                        <a:buFont typeface="Inter"/>
                        <a:buAutoNum type="arabicPeriod"/>
                      </a:pPr>
                      <a:r>
                        <a:rPr lang="en" sz="1200">
                          <a:solidFill>
                            <a:srgbClr val="1A1718"/>
                          </a:solidFill>
                          <a:latin typeface="Inter"/>
                          <a:ea typeface="Inter"/>
                          <a:cs typeface="Inter"/>
                          <a:sym typeface="Inter"/>
                        </a:rPr>
                        <a:t>Japanese ships are strictly forbidden to leave for foreign countries. </a:t>
                      </a:r>
                      <a:endParaRPr sz="1200">
                        <a:solidFill>
                          <a:srgbClr val="1A1718"/>
                        </a:solidFill>
                        <a:latin typeface="Inter"/>
                        <a:ea typeface="Inter"/>
                        <a:cs typeface="Inter"/>
                        <a:sym typeface="Inter"/>
                      </a:endParaRPr>
                    </a:p>
                    <a:p>
                      <a:pPr indent="-304800" lvl="0" marL="457200" rtl="0" algn="l">
                        <a:spcBef>
                          <a:spcPts val="0"/>
                        </a:spcBef>
                        <a:spcAft>
                          <a:spcPts val="0"/>
                        </a:spcAft>
                        <a:buClr>
                          <a:srgbClr val="1A1718"/>
                        </a:buClr>
                        <a:buSzPts val="1200"/>
                        <a:buFont typeface="Inter"/>
                        <a:buAutoNum type="arabicPeriod"/>
                      </a:pPr>
                      <a:r>
                        <a:rPr lang="en" sz="1200">
                          <a:solidFill>
                            <a:srgbClr val="1A1718"/>
                          </a:solidFill>
                          <a:latin typeface="Inter"/>
                          <a:ea typeface="Inter"/>
                          <a:cs typeface="Inter"/>
                          <a:sym typeface="Inter"/>
                        </a:rPr>
                        <a:t>No Japanese is permitted to go abroad. If there is anyone who attempts to do so secretly, he must be executed. The ship so involved must be impounded and its owner arrested, and the matter must be reported to the higher authority. </a:t>
                      </a:r>
                      <a:endParaRPr sz="1200">
                        <a:solidFill>
                          <a:srgbClr val="1A1718"/>
                        </a:solidFill>
                        <a:latin typeface="Inter"/>
                        <a:ea typeface="Inter"/>
                        <a:cs typeface="Inter"/>
                        <a:sym typeface="Inter"/>
                      </a:endParaRPr>
                    </a:p>
                    <a:p>
                      <a:pPr indent="-304800" lvl="0" marL="457200" rtl="0" algn="l">
                        <a:spcBef>
                          <a:spcPts val="0"/>
                        </a:spcBef>
                        <a:spcAft>
                          <a:spcPts val="0"/>
                        </a:spcAft>
                        <a:buClr>
                          <a:srgbClr val="1A1718"/>
                        </a:buClr>
                        <a:buSzPts val="1200"/>
                        <a:buFont typeface="Inter"/>
                        <a:buAutoNum type="arabicPeriod"/>
                      </a:pPr>
                      <a:r>
                        <a:rPr lang="en" sz="1200">
                          <a:solidFill>
                            <a:srgbClr val="1A1718"/>
                          </a:solidFill>
                          <a:latin typeface="Inter"/>
                          <a:ea typeface="Inter"/>
                          <a:cs typeface="Inter"/>
                          <a:sym typeface="Inter"/>
                        </a:rPr>
                        <a:t>If any Japanese returns from overseas after residing there, he must be put to death. </a:t>
                      </a:r>
                      <a:endParaRPr sz="1200">
                        <a:solidFill>
                          <a:srgbClr val="1A1718"/>
                        </a:solidFill>
                        <a:latin typeface="Inter"/>
                        <a:ea typeface="Inter"/>
                        <a:cs typeface="Inter"/>
                        <a:sym typeface="Inter"/>
                      </a:endParaRPr>
                    </a:p>
                    <a:p>
                      <a:pPr indent="-304800" lvl="0" marL="457200" rtl="0" algn="l">
                        <a:spcBef>
                          <a:spcPts val="0"/>
                        </a:spcBef>
                        <a:spcAft>
                          <a:spcPts val="0"/>
                        </a:spcAft>
                        <a:buClr>
                          <a:srgbClr val="1A1718"/>
                        </a:buClr>
                        <a:buSzPts val="1200"/>
                        <a:buFont typeface="Inter"/>
                        <a:buAutoNum type="arabicPeriod"/>
                      </a:pPr>
                      <a:r>
                        <a:rPr lang="en" sz="1200">
                          <a:solidFill>
                            <a:srgbClr val="1A1718"/>
                          </a:solidFill>
                          <a:latin typeface="Inter"/>
                          <a:ea typeface="Inter"/>
                          <a:cs typeface="Inter"/>
                          <a:sym typeface="Inter"/>
                        </a:rPr>
                        <a:t>If there is any place where the teaching of padres (Christianity) is practiced, the two of you must </a:t>
                      </a:r>
                      <a:r>
                        <a:rPr lang="en" sz="1200">
                          <a:solidFill>
                            <a:srgbClr val="1A1718"/>
                          </a:solidFill>
                          <a:latin typeface="Inter"/>
                          <a:ea typeface="Inter"/>
                          <a:cs typeface="Inter"/>
                          <a:sym typeface="Inter"/>
                        </a:rPr>
                        <a:t>order</a:t>
                      </a:r>
                      <a:r>
                        <a:rPr lang="en" sz="1200">
                          <a:solidFill>
                            <a:srgbClr val="1A1718"/>
                          </a:solidFill>
                          <a:latin typeface="Inter"/>
                          <a:ea typeface="Inter"/>
                          <a:cs typeface="Inter"/>
                          <a:sym typeface="Inter"/>
                        </a:rPr>
                        <a:t> a thorough investigation. </a:t>
                      </a:r>
                      <a:endParaRPr sz="1200">
                        <a:solidFill>
                          <a:srgbClr val="1A1718"/>
                        </a:solidFill>
                        <a:latin typeface="Inter"/>
                        <a:ea typeface="Inter"/>
                        <a:cs typeface="Inter"/>
                        <a:sym typeface="Inter"/>
                      </a:endParaRPr>
                    </a:p>
                    <a:p>
                      <a:pPr indent="-304800" lvl="0" marL="457200" rtl="0" algn="l">
                        <a:spcBef>
                          <a:spcPts val="0"/>
                        </a:spcBef>
                        <a:spcAft>
                          <a:spcPts val="0"/>
                        </a:spcAft>
                        <a:buClr>
                          <a:srgbClr val="1A1718"/>
                        </a:buClr>
                        <a:buSzPts val="1200"/>
                        <a:buFont typeface="Inter"/>
                        <a:buAutoNum type="arabicPeriod"/>
                      </a:pPr>
                      <a:r>
                        <a:rPr lang="en" sz="1200">
                          <a:solidFill>
                            <a:srgbClr val="1A1718"/>
                          </a:solidFill>
                          <a:latin typeface="Inter"/>
                          <a:ea typeface="Inter"/>
                          <a:cs typeface="Inter"/>
                          <a:sym typeface="Inter"/>
                        </a:rPr>
                        <a:t>Any informer revealing the whereabouts of the followers of padres (Christians) must be rewarded accordingly… </a:t>
                      </a:r>
                      <a:endParaRPr sz="1200">
                        <a:solidFill>
                          <a:srgbClr val="1A1718"/>
                        </a:solidFill>
                        <a:latin typeface="Inter"/>
                        <a:ea typeface="Inter"/>
                        <a:cs typeface="Inter"/>
                        <a:sym typeface="Inter"/>
                      </a:endParaRPr>
                    </a:p>
                    <a:p>
                      <a:pPr indent="-304800" lvl="0" marL="457200" rtl="0" algn="l">
                        <a:spcBef>
                          <a:spcPts val="0"/>
                        </a:spcBef>
                        <a:spcAft>
                          <a:spcPts val="0"/>
                        </a:spcAft>
                        <a:buClr>
                          <a:srgbClr val="1A1718"/>
                        </a:buClr>
                        <a:buSzPts val="1200"/>
                        <a:buFont typeface="Inter"/>
                        <a:buAutoNum type="arabicPeriod" startAt="8"/>
                      </a:pPr>
                      <a:r>
                        <a:rPr lang="en" sz="1200">
                          <a:solidFill>
                            <a:srgbClr val="1A1718"/>
                          </a:solidFill>
                          <a:latin typeface="Inter"/>
                          <a:ea typeface="Inter"/>
                          <a:cs typeface="Inter"/>
                          <a:sym typeface="Inter"/>
                        </a:rPr>
                        <a:t>No single trading city shall be permitted to purchase all the merchandise brought by foreign ships. </a:t>
                      </a:r>
                      <a:endParaRPr sz="1200">
                        <a:solidFill>
                          <a:srgbClr val="1A1718"/>
                        </a:solidFill>
                        <a:latin typeface="Inter"/>
                        <a:ea typeface="Inter"/>
                        <a:cs typeface="Inter"/>
                        <a:sym typeface="Inter"/>
                      </a:endParaRPr>
                    </a:p>
                    <a:p>
                      <a:pPr indent="-304800" lvl="0" marL="457200" rtl="0" algn="l">
                        <a:spcBef>
                          <a:spcPts val="0"/>
                        </a:spcBef>
                        <a:spcAft>
                          <a:spcPts val="0"/>
                        </a:spcAft>
                        <a:buClr>
                          <a:srgbClr val="1A1718"/>
                        </a:buClr>
                        <a:buSzPts val="1200"/>
                        <a:buFont typeface="Inter"/>
                        <a:buAutoNum type="arabicPeriod" startAt="8"/>
                      </a:pPr>
                      <a:r>
                        <a:rPr lang="en" sz="1200">
                          <a:solidFill>
                            <a:srgbClr val="1A1718"/>
                          </a:solidFill>
                          <a:latin typeface="Inter"/>
                          <a:ea typeface="Inter"/>
                          <a:cs typeface="Inter"/>
                          <a:sym typeface="Inter"/>
                        </a:rPr>
                        <a:t>Samurai are not permitted to purchase any goods </a:t>
                      </a:r>
                      <a:r>
                        <a:rPr lang="en" sz="1200">
                          <a:solidFill>
                            <a:srgbClr val="1A1718"/>
                          </a:solidFill>
                          <a:latin typeface="Inter"/>
                          <a:ea typeface="Inter"/>
                          <a:cs typeface="Inter"/>
                          <a:sym typeface="Inter"/>
                        </a:rPr>
                        <a:t>originating</a:t>
                      </a:r>
                      <a:r>
                        <a:rPr lang="en" sz="1200">
                          <a:solidFill>
                            <a:srgbClr val="1A1718"/>
                          </a:solidFill>
                          <a:latin typeface="Inter"/>
                          <a:ea typeface="Inter"/>
                          <a:cs typeface="Inter"/>
                          <a:sym typeface="Inter"/>
                        </a:rPr>
                        <a:t> from foreign ships directly from Chinese merchants in Nagasaki…</a:t>
                      </a:r>
                      <a:endParaRPr sz="1200">
                        <a:solidFill>
                          <a:srgbClr val="1A1718"/>
                        </a:solidFill>
                        <a:latin typeface="Inter"/>
                        <a:ea typeface="Inter"/>
                        <a:cs typeface="Inter"/>
                        <a:sym typeface="Inter"/>
                      </a:endParaRPr>
                    </a:p>
                    <a:p>
                      <a:pPr indent="-304800" lvl="0" marL="457200" rtl="0" algn="l">
                        <a:spcBef>
                          <a:spcPts val="0"/>
                        </a:spcBef>
                        <a:spcAft>
                          <a:spcPts val="0"/>
                        </a:spcAft>
                        <a:buClr>
                          <a:srgbClr val="1A1718"/>
                        </a:buClr>
                        <a:buSzPts val="1200"/>
                        <a:buFont typeface="Inter"/>
                        <a:buAutoNum type="arabicPeriod" startAt="14"/>
                      </a:pPr>
                      <a:r>
                        <a:rPr lang="en" sz="1200">
                          <a:solidFill>
                            <a:srgbClr val="1A1718"/>
                          </a:solidFill>
                          <a:latin typeface="Inter"/>
                          <a:ea typeface="Inter"/>
                          <a:cs typeface="Inter"/>
                          <a:sym typeface="Inter"/>
                        </a:rPr>
                        <a:t>The date of departure homeward of </a:t>
                      </a:r>
                      <a:r>
                        <a:rPr lang="en" sz="1200">
                          <a:solidFill>
                            <a:srgbClr val="1A1718"/>
                          </a:solidFill>
                          <a:latin typeface="Inter"/>
                          <a:ea typeface="Inter"/>
                          <a:cs typeface="Inter"/>
                          <a:sym typeface="Inter"/>
                        </a:rPr>
                        <a:t>foreign</a:t>
                      </a:r>
                      <a:r>
                        <a:rPr lang="en" sz="1200">
                          <a:solidFill>
                            <a:srgbClr val="1A1718"/>
                          </a:solidFill>
                          <a:latin typeface="Inter"/>
                          <a:ea typeface="Inter"/>
                          <a:cs typeface="Inter"/>
                          <a:sym typeface="Inter"/>
                        </a:rPr>
                        <a:t> ships shall not be later than the twentieth day of the ninth month. Any ships arriving in Japan later than usual shall depart within fifty days of their arrival… </a:t>
                      </a:r>
                      <a:endParaRPr sz="1200">
                        <a:solidFill>
                          <a:srgbClr val="1A1718"/>
                        </a:solidFill>
                        <a:latin typeface="Inter"/>
                        <a:ea typeface="Inter"/>
                        <a:cs typeface="Inter"/>
                        <a:sym typeface="Inter"/>
                      </a:endParaRPr>
                    </a:p>
                  </a:txBody>
                  <a:tcPr marT="109725" marB="109725" marR="109725" marL="109725">
                    <a:lnL cap="flat" cmpd="sng" w="19050">
                      <a:solidFill>
                        <a:srgbClr val="9E9E9E">
                          <a:alpha val="0"/>
                        </a:srgbClr>
                      </a:solidFill>
                      <a:prstDash val="solid"/>
                      <a:round/>
                      <a:headEnd len="sm" w="sm" type="none"/>
                      <a:tailEnd len="sm" w="sm" type="none"/>
                    </a:lnL>
                    <a:lnR cap="flat" cmpd="sng" w="19050">
                      <a:solidFill>
                        <a:srgbClr val="9E9E9E">
                          <a:alpha val="0"/>
                        </a:srgbClr>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alpha val="0"/>
                        </a:srgbClr>
                      </a:solidFill>
                      <a:prstDash val="solid"/>
                      <a:round/>
                      <a:headEnd len="sm" w="sm" type="none"/>
                      <a:tailEnd len="sm" w="sm" type="none"/>
                    </a:lnB>
                  </a:tcPr>
                </a:tc>
              </a:tr>
            </a:tbl>
          </a:graphicData>
        </a:graphic>
      </p:graphicFrame>
      <p:pic>
        <p:nvPicPr>
          <p:cNvPr id="142" name="Google Shape;142;p28"/>
          <p:cNvPicPr preferRelativeResize="0"/>
          <p:nvPr/>
        </p:nvPicPr>
        <p:blipFill>
          <a:blip r:embed="rId5">
            <a:alphaModFix/>
          </a:blip>
          <a:stretch>
            <a:fillRect/>
          </a:stretch>
        </p:blipFill>
        <p:spPr>
          <a:xfrm>
            <a:off x="369600" y="760575"/>
            <a:ext cx="4727724" cy="32976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0097A7"/>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