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5"/>
    <p:sldMasterId id="2147483671" r:id="rId6"/>
  </p:sldMasterIdLst>
  <p:notesMasterIdLst>
    <p:notesMasterId r:id="rId7"/>
  </p:notesMasterIdLst>
  <p:sldIdLst>
    <p:sldId id="256" r:id="rId8"/>
    <p:sldId id="257" r:id="rId9"/>
    <p:sldId id="258" r:id="rId10"/>
    <p:sldId id="259" r:id="rId11"/>
    <p:sldId id="260" r:id="rId12"/>
    <p:sldId id="261" r:id="rId13"/>
  </p:sldIdLst>
  <p:sldSz cy="10058400" cx="7772400"/>
  <p:notesSz cx="6858000" cy="9144000"/>
  <p:embeddedFontLst>
    <p:embeddedFont>
      <p:font typeface="Halant"/>
      <p:regular r:id="rId14"/>
      <p:bold r:id="rId15"/>
    </p:embeddedFont>
    <p:embeddedFont>
      <p:font typeface="Inter SemiBold"/>
      <p:regular r:id="rId16"/>
      <p:bold r:id="rId17"/>
      <p:italic r:id="rId18"/>
      <p:boldItalic r:id="rId19"/>
    </p:embeddedFont>
    <p:embeddedFont>
      <p:font typeface="Inter"/>
      <p:regular r:id="rId20"/>
      <p:bold r:id="rId21"/>
      <p:italic r:id="rId22"/>
      <p:boldItalic r:id="rId23"/>
    </p:embeddedFont>
    <p:embeddedFont>
      <p:font typeface="Plus Jakarta Sans"/>
      <p:regular r:id="rId24"/>
      <p:bold r:id="rId25"/>
      <p:italic r:id="rId26"/>
      <p:boldItalic r:id="rId27"/>
    </p:embeddedFont>
    <p:embeddedFont>
      <p:font typeface="Plus Jakarta Sans Medium"/>
      <p:regular r:id="rId28"/>
      <p:bold r:id="rId29"/>
      <p:italic r:id="rId30"/>
      <p:boldItalic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guide id="3" pos="295">
          <p15:clr>
            <a:srgbClr val="747775"/>
          </p15:clr>
        </p15:guide>
        <p15:guide id="4" pos="4601">
          <p15:clr>
            <a:srgbClr val="747775"/>
          </p15:clr>
        </p15:guide>
        <p15:guide id="5" orient="horz" pos="616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6C8AA9A-F4A3-40EB-90B5-DC6A55F65988}">
  <a:tblStyle styleId="{A6C8AA9A-F4A3-40EB-90B5-DC6A55F65988}"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 pos="295"/>
        <p:guide pos="4601"/>
        <p:guide pos="6160"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regular.fntdata"/><Relationship Id="rId22" Type="http://schemas.openxmlformats.org/officeDocument/2006/relationships/font" Target="fonts/Inter-italic.fntdata"/><Relationship Id="rId21" Type="http://schemas.openxmlformats.org/officeDocument/2006/relationships/font" Target="fonts/Inter-bold.fntdata"/><Relationship Id="rId24" Type="http://schemas.openxmlformats.org/officeDocument/2006/relationships/font" Target="fonts/PlusJakartaSans-regular.fntdata"/><Relationship Id="rId23" Type="http://schemas.openxmlformats.org/officeDocument/2006/relationships/font" Target="fonts/Inter-boldItalic.fntdata"/><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font" Target="fonts/PlusJakartaSans-italic.fntdata"/><Relationship Id="rId25" Type="http://schemas.openxmlformats.org/officeDocument/2006/relationships/font" Target="fonts/PlusJakartaSans-bold.fntdata"/><Relationship Id="rId28" Type="http://schemas.openxmlformats.org/officeDocument/2006/relationships/font" Target="fonts/PlusJakartaSansMedium-regular.fntdata"/><Relationship Id="rId27" Type="http://schemas.openxmlformats.org/officeDocument/2006/relationships/font" Target="fonts/PlusJakartaSans-boldItalic.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PlusJakartaSansMedium-bold.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PlusJakartaSansMedium-boldItalic.fntdata"/><Relationship Id="rId30" Type="http://schemas.openxmlformats.org/officeDocument/2006/relationships/font" Target="fonts/PlusJakartaSansMedium-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font" Target="fonts/Halant-bold.fntdata"/><Relationship Id="rId14" Type="http://schemas.openxmlformats.org/officeDocument/2006/relationships/font" Target="fonts/Halant-regular.fntdata"/><Relationship Id="rId17" Type="http://schemas.openxmlformats.org/officeDocument/2006/relationships/font" Target="fonts/InterSemiBold-bold.fntdata"/><Relationship Id="rId16" Type="http://schemas.openxmlformats.org/officeDocument/2006/relationships/font" Target="fonts/InterSemiBold-regular.fntdata"/><Relationship Id="rId19" Type="http://schemas.openxmlformats.org/officeDocument/2006/relationships/font" Target="fonts/InterSemiBold-boldItalic.fntdata"/><Relationship Id="rId18" Type="http://schemas.openxmlformats.org/officeDocument/2006/relationships/font" Target="fonts/InterSemiBold-italic.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0b2967ac07_0_9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0b2967ac07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33c53a98cb8_0_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33c53a98cb8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33c53a98cb8_0_9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33c53a98cb8_0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33c53a98cb8_0_10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75" name="Google Shape;175;g33c53a98cb8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33c53a98cb8_0_11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33c53a98cb8_0_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33c53a98cb8_0_13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33c53a98cb8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56" name="Google Shape;56;p14"/>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57" name="Google Shape;57;p1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58" name="Shape 58"/>
        <p:cNvGrpSpPr/>
        <p:nvPr/>
      </p:nvGrpSpPr>
      <p:grpSpPr>
        <a:xfrm>
          <a:off x="0" y="0"/>
          <a:ext cx="0" cy="0"/>
          <a:chOff x="0" y="0"/>
          <a:chExt cx="0" cy="0"/>
        </a:xfrm>
      </p:grpSpPr>
      <p:sp>
        <p:nvSpPr>
          <p:cNvPr id="59" name="Google Shape;59;p15"/>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60" name="Google Shape;60;p1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61" name="Shape 61"/>
        <p:cNvGrpSpPr/>
        <p:nvPr/>
      </p:nvGrpSpPr>
      <p:grpSpPr>
        <a:xfrm>
          <a:off x="0" y="0"/>
          <a:ext cx="0" cy="0"/>
          <a:chOff x="0" y="0"/>
          <a:chExt cx="0" cy="0"/>
        </a:xfrm>
      </p:grpSpPr>
      <p:sp>
        <p:nvSpPr>
          <p:cNvPr id="62" name="Google Shape;62;p1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3" name="Google Shape;63;p16"/>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64" name="Google Shape;64;p1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67" name="Google Shape;67;p17"/>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8" name="Google Shape;68;p17"/>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69" name="Google Shape;69;p1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72" name="Google Shape;72;p1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75" name="Google Shape;75;p19"/>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76" name="Google Shape;76;p1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79" name="Google Shape;79;p2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82" name="Google Shape;82;p21"/>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83" name="Google Shape;83;p21"/>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84" name="Google Shape;84;p21"/>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85" name="Google Shape;85;p2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88" name="Google Shape;88;p2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91" name="Google Shape;91;p23"/>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92" name="Google Shape;92;p2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1.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52" name="Google Shape;52;p13"/>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53" name="Google Shape;53;p13"/>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 Id="rId4" Type="http://schemas.openxmlformats.org/officeDocument/2006/relationships/image" Target="../media/image1.png"/><Relationship Id="rId5" Type="http://schemas.openxmlformats.org/officeDocument/2006/relationships/image" Target="../media/image9.jpg"/><Relationship Id="rId6"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6.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11" Type="http://schemas.openxmlformats.org/officeDocument/2006/relationships/hyperlink" Target="https://en.wikipedia.org/wiki/John_Tilley_(Mayflower_passenger)" TargetMode="External"/><Relationship Id="rId10" Type="http://schemas.openxmlformats.org/officeDocument/2006/relationships/hyperlink" Target="https://en.wikipedia.org/wiki/Edward_Winslow" TargetMode="External"/><Relationship Id="rId13" Type="http://schemas.openxmlformats.org/officeDocument/2006/relationships/image" Target="../media/image1.png"/><Relationship Id="rId12" Type="http://schemas.openxmlformats.org/officeDocument/2006/relationships/hyperlink" Target="https://en.wikipedia.org/wiki/Thomas_Tinker" TargetMode="External"/><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6.png"/><Relationship Id="rId4" Type="http://schemas.openxmlformats.org/officeDocument/2006/relationships/hyperlink" Target="https://en.wikipedia.org/wiki/Mary_Allerton" TargetMode="External"/><Relationship Id="rId9" Type="http://schemas.openxmlformats.org/officeDocument/2006/relationships/hyperlink" Target="https://en.wikipedia.org/wiki/William_White_(Mayflower_passenger)" TargetMode="External"/><Relationship Id="rId5" Type="http://schemas.openxmlformats.org/officeDocument/2006/relationships/hyperlink" Target="https://en.wikipedia.org/wiki/Degory_Priest" TargetMode="External"/><Relationship Id="rId6" Type="http://schemas.openxmlformats.org/officeDocument/2006/relationships/hyperlink" Target="https://en.wikipedia.org/wiki/Thomas_Rogers_(Mayflower_passenger)" TargetMode="External"/><Relationship Id="rId7" Type="http://schemas.openxmlformats.org/officeDocument/2006/relationships/hyperlink" Target="https://en.wikipedia.org/wiki/Edward_Tilley" TargetMode="External"/><Relationship Id="rId8" Type="http://schemas.openxmlformats.org/officeDocument/2006/relationships/hyperlink" Target="https://en.wikipedia.org/wiki/John_Turner_(Mayflower_passenger)"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7.png"/><Relationship Id="rId5"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6.png"/><Relationship Id="rId5"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sp>
        <p:nvSpPr>
          <p:cNvPr id="99" name="Google Shape;99;p25"/>
          <p:cNvSpPr txBox="1"/>
          <p:nvPr/>
        </p:nvSpPr>
        <p:spPr>
          <a:xfrm>
            <a:off x="0" y="0"/>
            <a:ext cx="7772400" cy="1035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Advanced Organizer</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The Thirteen Colonies</a:t>
            </a:r>
            <a:endParaRPr sz="2500">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2500">
              <a:solidFill>
                <a:schemeClr val="dk1"/>
              </a:solidFill>
              <a:latin typeface="Plus Jakarta Sans Medium"/>
              <a:ea typeface="Plus Jakarta Sans Medium"/>
              <a:cs typeface="Plus Jakarta Sans Medium"/>
              <a:sym typeface="Plus Jakarta Sans Medium"/>
            </a:endParaRPr>
          </a:p>
        </p:txBody>
      </p:sp>
      <p:pic>
        <p:nvPicPr>
          <p:cNvPr id="100" name="Google Shape;100;p25"/>
          <p:cNvPicPr preferRelativeResize="0"/>
          <p:nvPr/>
        </p:nvPicPr>
        <p:blipFill>
          <a:blip r:embed="rId3">
            <a:alphaModFix/>
          </a:blip>
          <a:stretch>
            <a:fillRect/>
          </a:stretch>
        </p:blipFill>
        <p:spPr>
          <a:xfrm>
            <a:off x="216272" y="230997"/>
            <a:ext cx="1056536" cy="438114"/>
          </a:xfrm>
          <a:prstGeom prst="rect">
            <a:avLst/>
          </a:prstGeom>
          <a:noFill/>
          <a:ln>
            <a:noFill/>
          </a:ln>
        </p:spPr>
      </p:pic>
      <p:sp>
        <p:nvSpPr>
          <p:cNvPr id="101" name="Google Shape;101;p25"/>
          <p:cNvSpPr txBox="1"/>
          <p:nvPr/>
        </p:nvSpPr>
        <p:spPr>
          <a:xfrm>
            <a:off x="5542353" y="94719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02" name="Google Shape;102;p25"/>
          <p:cNvPicPr preferRelativeResize="0"/>
          <p:nvPr/>
        </p:nvPicPr>
        <p:blipFill>
          <a:blip r:embed="rId4">
            <a:alphaModFix/>
          </a:blip>
          <a:stretch>
            <a:fillRect/>
          </a:stretch>
        </p:blipFill>
        <p:spPr>
          <a:xfrm>
            <a:off x="390131" y="9348146"/>
            <a:ext cx="431174" cy="431174"/>
          </a:xfrm>
          <a:prstGeom prst="rect">
            <a:avLst/>
          </a:prstGeom>
          <a:noFill/>
          <a:ln>
            <a:noFill/>
          </a:ln>
        </p:spPr>
      </p:pic>
      <p:sp>
        <p:nvSpPr>
          <p:cNvPr id="103" name="Google Shape;103;p25"/>
          <p:cNvSpPr txBox="1"/>
          <p:nvPr/>
        </p:nvSpPr>
        <p:spPr>
          <a:xfrm>
            <a:off x="2974875" y="94719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04" name="Google Shape;104;p25"/>
          <p:cNvSpPr txBox="1"/>
          <p:nvPr/>
        </p:nvSpPr>
        <p:spPr>
          <a:xfrm>
            <a:off x="2874150" y="1520800"/>
            <a:ext cx="2024100" cy="4311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ctr">
              <a:spcBef>
                <a:spcPts val="0"/>
              </a:spcBef>
              <a:spcAft>
                <a:spcPts val="0"/>
              </a:spcAft>
              <a:buNone/>
            </a:pPr>
            <a:r>
              <a:rPr b="1" lang="en" sz="1200">
                <a:solidFill>
                  <a:schemeClr val="dk1"/>
                </a:solidFill>
                <a:latin typeface="Inter"/>
                <a:ea typeface="Inter"/>
                <a:cs typeface="Inter"/>
                <a:sym typeface="Inter"/>
              </a:rPr>
              <a:t>Early English Colonies</a:t>
            </a:r>
            <a:endParaRPr b="1" sz="1200">
              <a:solidFill>
                <a:schemeClr val="dk1"/>
              </a:solidFill>
              <a:latin typeface="Inter"/>
              <a:ea typeface="Inter"/>
              <a:cs typeface="Inter"/>
              <a:sym typeface="Inter"/>
            </a:endParaRPr>
          </a:p>
        </p:txBody>
      </p:sp>
      <p:sp>
        <p:nvSpPr>
          <p:cNvPr id="105" name="Google Shape;105;p25"/>
          <p:cNvSpPr txBox="1"/>
          <p:nvPr/>
        </p:nvSpPr>
        <p:spPr>
          <a:xfrm>
            <a:off x="470900" y="2134550"/>
            <a:ext cx="2630100" cy="4311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_______________, Virginia, 1607</a:t>
            </a:r>
            <a:endParaRPr b="1" sz="1200">
              <a:solidFill>
                <a:schemeClr val="dk1"/>
              </a:solidFill>
              <a:latin typeface="Inter"/>
              <a:ea typeface="Inter"/>
              <a:cs typeface="Inter"/>
              <a:sym typeface="Inter"/>
            </a:endParaRPr>
          </a:p>
        </p:txBody>
      </p:sp>
      <p:sp>
        <p:nvSpPr>
          <p:cNvPr id="106" name="Google Shape;106;p25"/>
          <p:cNvSpPr txBox="1"/>
          <p:nvPr/>
        </p:nvSpPr>
        <p:spPr>
          <a:xfrm>
            <a:off x="4675050" y="2134550"/>
            <a:ext cx="2630100" cy="4311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Plymouth, Massachusetts, _____</a:t>
            </a:r>
            <a:endParaRPr b="1" sz="1200">
              <a:solidFill>
                <a:schemeClr val="dk1"/>
              </a:solidFill>
              <a:latin typeface="Inter"/>
              <a:ea typeface="Inter"/>
              <a:cs typeface="Inter"/>
              <a:sym typeface="Inter"/>
            </a:endParaRPr>
          </a:p>
        </p:txBody>
      </p:sp>
      <p:sp>
        <p:nvSpPr>
          <p:cNvPr id="107" name="Google Shape;107;p25"/>
          <p:cNvSpPr txBox="1"/>
          <p:nvPr/>
        </p:nvSpPr>
        <p:spPr>
          <a:xfrm>
            <a:off x="470900" y="2748300"/>
            <a:ext cx="1331700" cy="12429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Jamestown was the _________ permanent English colony in North America.</a:t>
            </a:r>
            <a:endParaRPr sz="1100">
              <a:solidFill>
                <a:schemeClr val="dk1"/>
              </a:solidFill>
              <a:latin typeface="Inter"/>
              <a:ea typeface="Inter"/>
              <a:cs typeface="Inter"/>
              <a:sym typeface="Inter"/>
            </a:endParaRPr>
          </a:p>
        </p:txBody>
      </p:sp>
      <p:sp>
        <p:nvSpPr>
          <p:cNvPr id="108" name="Google Shape;108;p25"/>
          <p:cNvSpPr txBox="1"/>
          <p:nvPr/>
        </p:nvSpPr>
        <p:spPr>
          <a:xfrm>
            <a:off x="2022275" y="2748300"/>
            <a:ext cx="1331700" cy="12429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Between 1607-1610, over 250 English died, mostly from ____________ and disease.</a:t>
            </a:r>
            <a:endParaRPr sz="1100">
              <a:solidFill>
                <a:schemeClr val="dk1"/>
              </a:solidFill>
              <a:latin typeface="Inter"/>
              <a:ea typeface="Inter"/>
              <a:cs typeface="Inter"/>
              <a:sym typeface="Inter"/>
            </a:endParaRPr>
          </a:p>
        </p:txBody>
      </p:sp>
      <p:sp>
        <p:nvSpPr>
          <p:cNvPr id="109" name="Google Shape;109;p25"/>
          <p:cNvSpPr txBox="1"/>
          <p:nvPr/>
        </p:nvSpPr>
        <p:spPr>
          <a:xfrm>
            <a:off x="4435750" y="2748300"/>
            <a:ext cx="1795500" cy="12429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In late 1620, 102 people on the </a:t>
            </a:r>
            <a:r>
              <a:rPr i="1" lang="en" sz="1100">
                <a:solidFill>
                  <a:schemeClr val="dk1"/>
                </a:solidFill>
                <a:latin typeface="Inter"/>
                <a:ea typeface="Inter"/>
                <a:cs typeface="Inter"/>
                <a:sym typeface="Inter"/>
              </a:rPr>
              <a:t>Mayflower</a:t>
            </a:r>
            <a:r>
              <a:rPr lang="en" sz="1100">
                <a:solidFill>
                  <a:schemeClr val="dk1"/>
                </a:solidFill>
                <a:latin typeface="Inter"/>
                <a:ea typeface="Inter"/>
                <a:cs typeface="Inter"/>
                <a:sym typeface="Inter"/>
              </a:rPr>
              <a:t> landed on the coast of (now) Massachusetts, becoming the ________________ Colony.</a:t>
            </a:r>
            <a:endParaRPr sz="1100">
              <a:solidFill>
                <a:schemeClr val="dk1"/>
              </a:solidFill>
              <a:latin typeface="Inter"/>
              <a:ea typeface="Inter"/>
              <a:cs typeface="Inter"/>
              <a:sym typeface="Inter"/>
            </a:endParaRPr>
          </a:p>
        </p:txBody>
      </p:sp>
      <p:sp>
        <p:nvSpPr>
          <p:cNvPr id="110" name="Google Shape;110;p25"/>
          <p:cNvSpPr txBox="1"/>
          <p:nvPr/>
        </p:nvSpPr>
        <p:spPr>
          <a:xfrm>
            <a:off x="6429375" y="2748300"/>
            <a:ext cx="873900" cy="12429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__________ of the 102 pilgrims died in the first winter.</a:t>
            </a:r>
            <a:endParaRPr sz="1100">
              <a:solidFill>
                <a:schemeClr val="dk1"/>
              </a:solidFill>
              <a:latin typeface="Inter"/>
              <a:ea typeface="Inter"/>
              <a:cs typeface="Inter"/>
              <a:sym typeface="Inter"/>
            </a:endParaRPr>
          </a:p>
        </p:txBody>
      </p:sp>
      <p:sp>
        <p:nvSpPr>
          <p:cNvPr id="111" name="Google Shape;111;p25"/>
          <p:cNvSpPr txBox="1"/>
          <p:nvPr/>
        </p:nvSpPr>
        <p:spPr>
          <a:xfrm>
            <a:off x="470900" y="4173850"/>
            <a:ext cx="3153000" cy="8445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In August ________, 20-30 captured and enslaved Africans were brought to Virginia on the English privateer, </a:t>
            </a:r>
            <a:r>
              <a:rPr i="1" lang="en" sz="1100">
                <a:solidFill>
                  <a:schemeClr val="dk1"/>
                </a:solidFill>
                <a:latin typeface="Inter"/>
                <a:ea typeface="Inter"/>
                <a:cs typeface="Inter"/>
                <a:sym typeface="Inter"/>
              </a:rPr>
              <a:t>White Lion</a:t>
            </a:r>
            <a:r>
              <a:rPr lang="en" sz="1100">
                <a:solidFill>
                  <a:schemeClr val="dk1"/>
                </a:solidFill>
                <a:latin typeface="Inter"/>
                <a:ea typeface="Inter"/>
                <a:cs typeface="Inter"/>
                <a:sym typeface="Inter"/>
              </a:rPr>
              <a:t>, and sold for food and supplies.</a:t>
            </a:r>
            <a:endParaRPr sz="1100">
              <a:solidFill>
                <a:schemeClr val="dk1"/>
              </a:solidFill>
              <a:latin typeface="Inter"/>
              <a:ea typeface="Inter"/>
              <a:cs typeface="Inter"/>
              <a:sym typeface="Inter"/>
            </a:endParaRPr>
          </a:p>
        </p:txBody>
      </p:sp>
      <p:sp>
        <p:nvSpPr>
          <p:cNvPr id="112" name="Google Shape;112;p25"/>
          <p:cNvSpPr txBox="1"/>
          <p:nvPr/>
        </p:nvSpPr>
        <p:spPr>
          <a:xfrm>
            <a:off x="4165750" y="4173850"/>
            <a:ext cx="3153000" cy="8445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In March 1621, The _____________, indigenous to the area, made a common defense treaty with the Pilgrims, guiding forty years of English-Wampanoag relations.</a:t>
            </a:r>
            <a:endParaRPr sz="1100">
              <a:solidFill>
                <a:schemeClr val="dk1"/>
              </a:solidFill>
              <a:latin typeface="Inter"/>
              <a:ea typeface="Inter"/>
              <a:cs typeface="Inter"/>
              <a:sym typeface="Inter"/>
            </a:endParaRPr>
          </a:p>
        </p:txBody>
      </p:sp>
      <p:sp>
        <p:nvSpPr>
          <p:cNvPr id="113" name="Google Shape;113;p25"/>
          <p:cNvSpPr txBox="1"/>
          <p:nvPr/>
        </p:nvSpPr>
        <p:spPr>
          <a:xfrm>
            <a:off x="2101050" y="5397350"/>
            <a:ext cx="3570300" cy="12429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100">
                <a:solidFill>
                  <a:schemeClr val="dk1"/>
                </a:solidFill>
                <a:latin typeface="Inter"/>
                <a:ea typeface="Inter"/>
                <a:cs typeface="Inter"/>
                <a:sym typeface="Inter"/>
              </a:rPr>
              <a:t>Over the next 100 years, the English established _____ colonies along the Atlantic Coast of North America, Each with its own government and social conventions. These colonies are geographically divided among the New ____________ Colonies, The Middle Colonies, and the Southern Colonies.</a:t>
            </a:r>
            <a:endParaRPr sz="1100">
              <a:solidFill>
                <a:schemeClr val="dk1"/>
              </a:solidFill>
              <a:latin typeface="Inter"/>
              <a:ea typeface="Inter"/>
              <a:cs typeface="Inter"/>
              <a:sym typeface="Inter"/>
            </a:endParaRPr>
          </a:p>
        </p:txBody>
      </p:sp>
      <p:sp>
        <p:nvSpPr>
          <p:cNvPr id="114" name="Google Shape;114;p25"/>
          <p:cNvSpPr txBox="1"/>
          <p:nvPr/>
        </p:nvSpPr>
        <p:spPr>
          <a:xfrm>
            <a:off x="847500" y="6848250"/>
            <a:ext cx="1731900" cy="12429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New England</a:t>
            </a:r>
            <a:r>
              <a:rPr lang="en" sz="1100">
                <a:solidFill>
                  <a:schemeClr val="dk1"/>
                </a:solidFill>
                <a:latin typeface="Inter"/>
                <a:ea typeface="Inter"/>
                <a:cs typeface="Inter"/>
                <a:sym typeface="Inter"/>
              </a:rPr>
              <a:t> Colonies</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Massachusetts</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New ______________</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Rhode Island</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Connecticut</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p:txBody>
      </p:sp>
      <p:sp>
        <p:nvSpPr>
          <p:cNvPr id="115" name="Google Shape;115;p25"/>
          <p:cNvSpPr txBox="1"/>
          <p:nvPr/>
        </p:nvSpPr>
        <p:spPr>
          <a:xfrm>
            <a:off x="3020250" y="6848250"/>
            <a:ext cx="1731900" cy="12429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Middle</a:t>
            </a:r>
            <a:r>
              <a:rPr lang="en" sz="1100">
                <a:solidFill>
                  <a:schemeClr val="dk1"/>
                </a:solidFill>
                <a:latin typeface="Inter"/>
                <a:ea typeface="Inter"/>
                <a:cs typeface="Inter"/>
                <a:sym typeface="Inter"/>
              </a:rPr>
              <a:t> Colonies</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New York</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Pennsylvania</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New _____________</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_______________</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p:txBody>
      </p:sp>
      <p:sp>
        <p:nvSpPr>
          <p:cNvPr id="116" name="Google Shape;116;p25"/>
          <p:cNvSpPr txBox="1"/>
          <p:nvPr/>
        </p:nvSpPr>
        <p:spPr>
          <a:xfrm>
            <a:off x="5193000" y="6848250"/>
            <a:ext cx="1731900" cy="12429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100">
                <a:solidFill>
                  <a:schemeClr val="dk1"/>
                </a:solidFill>
                <a:latin typeface="Inter"/>
                <a:ea typeface="Inter"/>
                <a:cs typeface="Inter"/>
                <a:sym typeface="Inter"/>
              </a:rPr>
              <a:t>Southern</a:t>
            </a:r>
            <a:r>
              <a:rPr lang="en" sz="1100">
                <a:solidFill>
                  <a:schemeClr val="dk1"/>
                </a:solidFill>
                <a:latin typeface="Inter"/>
                <a:ea typeface="Inter"/>
                <a:cs typeface="Inter"/>
                <a:sym typeface="Inter"/>
              </a:rPr>
              <a:t> Colonies</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Maryland</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______________</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North Carolina</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__________ Carolina</a:t>
            </a:r>
            <a:endParaRPr sz="1100">
              <a:solidFill>
                <a:schemeClr val="dk1"/>
              </a:solidFill>
              <a:latin typeface="Inter"/>
              <a:ea typeface="Inter"/>
              <a:cs typeface="Inter"/>
              <a:sym typeface="Inter"/>
            </a:endParaRPr>
          </a:p>
          <a:p>
            <a:pPr indent="-207009" lvl="0" marL="274320" rtl="0" algn="l">
              <a:spcBef>
                <a:spcPts val="0"/>
              </a:spcBef>
              <a:spcAft>
                <a:spcPts val="0"/>
              </a:spcAft>
              <a:buClr>
                <a:schemeClr val="dk1"/>
              </a:buClr>
              <a:buSzPts val="1100"/>
              <a:buFont typeface="Inter"/>
              <a:buChar char="●"/>
            </a:pPr>
            <a:r>
              <a:rPr lang="en" sz="1100">
                <a:solidFill>
                  <a:schemeClr val="dk1"/>
                </a:solidFill>
                <a:latin typeface="Inter"/>
                <a:ea typeface="Inter"/>
                <a:cs typeface="Inter"/>
                <a:sym typeface="Inter"/>
              </a:rPr>
              <a:t>Georgia</a:t>
            </a:r>
            <a:endParaRPr sz="1100">
              <a:solidFill>
                <a:schemeClr val="dk1"/>
              </a:solidFill>
              <a:latin typeface="Inter"/>
              <a:ea typeface="Inter"/>
              <a:cs typeface="Inter"/>
              <a:sym typeface="Inter"/>
            </a:endParaRPr>
          </a:p>
        </p:txBody>
      </p:sp>
      <p:sp>
        <p:nvSpPr>
          <p:cNvPr id="117" name="Google Shape;117;p25"/>
          <p:cNvSpPr txBox="1"/>
          <p:nvPr/>
        </p:nvSpPr>
        <p:spPr>
          <a:xfrm>
            <a:off x="847500" y="8297200"/>
            <a:ext cx="1731900" cy="8445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100">
                <a:solidFill>
                  <a:schemeClr val="dk1"/>
                </a:solidFill>
                <a:latin typeface="Inter"/>
                <a:ea typeface="Inter"/>
                <a:cs typeface="Inter"/>
                <a:sym typeface="Inter"/>
              </a:rPr>
              <a:t>Climate + Geography</a:t>
            </a:r>
            <a:endParaRPr b="1"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Cold with long winters. Rocky soil and ________ forests. </a:t>
            </a:r>
            <a:endParaRPr sz="1100">
              <a:solidFill>
                <a:schemeClr val="dk1"/>
              </a:solidFill>
              <a:latin typeface="Inter"/>
              <a:ea typeface="Inter"/>
              <a:cs typeface="Inter"/>
              <a:sym typeface="Inter"/>
            </a:endParaRPr>
          </a:p>
        </p:txBody>
      </p:sp>
      <p:sp>
        <p:nvSpPr>
          <p:cNvPr id="118" name="Google Shape;118;p25"/>
          <p:cNvSpPr txBox="1"/>
          <p:nvPr/>
        </p:nvSpPr>
        <p:spPr>
          <a:xfrm>
            <a:off x="3028875" y="8299800"/>
            <a:ext cx="1731900" cy="8445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Climate + Geography </a:t>
            </a:r>
            <a:endParaRPr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Warmer with _________ soil, navigable rivers, and wide valleys.</a:t>
            </a:r>
            <a:endParaRPr sz="1100">
              <a:solidFill>
                <a:schemeClr val="dk1"/>
              </a:solidFill>
              <a:latin typeface="Inter"/>
              <a:ea typeface="Inter"/>
              <a:cs typeface="Inter"/>
              <a:sym typeface="Inter"/>
            </a:endParaRPr>
          </a:p>
        </p:txBody>
      </p:sp>
      <p:sp>
        <p:nvSpPr>
          <p:cNvPr id="119" name="Google Shape;119;p25"/>
          <p:cNvSpPr txBox="1"/>
          <p:nvPr/>
        </p:nvSpPr>
        <p:spPr>
          <a:xfrm>
            <a:off x="5210250" y="8299800"/>
            <a:ext cx="1731900" cy="844500"/>
          </a:xfrm>
          <a:prstGeom prst="rect">
            <a:avLst/>
          </a:prstGeom>
          <a:no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Climate + Geography </a:t>
            </a:r>
            <a:endParaRPr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Humid and warmer with fertile soil and coastal ___________.</a:t>
            </a:r>
            <a:endParaRPr sz="1100">
              <a:solidFill>
                <a:schemeClr val="dk1"/>
              </a:solidFill>
              <a:latin typeface="Inter"/>
              <a:ea typeface="Inter"/>
              <a:cs typeface="Inter"/>
              <a:sym typeface="Inter"/>
            </a:endParaRPr>
          </a:p>
        </p:txBody>
      </p:sp>
      <p:pic>
        <p:nvPicPr>
          <p:cNvPr id="120" name="Google Shape;120;p25"/>
          <p:cNvPicPr preferRelativeResize="0"/>
          <p:nvPr/>
        </p:nvPicPr>
        <p:blipFill rotWithShape="1">
          <a:blip r:embed="rId5">
            <a:alphaModFix/>
          </a:blip>
          <a:srcRect b="3520" l="5051" r="5060" t="7130"/>
          <a:stretch/>
        </p:blipFill>
        <p:spPr>
          <a:xfrm>
            <a:off x="469050" y="5378861"/>
            <a:ext cx="1516625" cy="1263339"/>
          </a:xfrm>
          <a:prstGeom prst="rect">
            <a:avLst/>
          </a:prstGeom>
          <a:noFill/>
          <a:ln>
            <a:noFill/>
          </a:ln>
        </p:spPr>
      </p:pic>
      <p:pic>
        <p:nvPicPr>
          <p:cNvPr id="121" name="Google Shape;121;p25"/>
          <p:cNvPicPr preferRelativeResize="0"/>
          <p:nvPr/>
        </p:nvPicPr>
        <p:blipFill>
          <a:blip r:embed="rId6">
            <a:alphaModFix/>
          </a:blip>
          <a:stretch>
            <a:fillRect/>
          </a:stretch>
        </p:blipFill>
        <p:spPr>
          <a:xfrm>
            <a:off x="5786725" y="5429823"/>
            <a:ext cx="1516624" cy="1161414"/>
          </a:xfrm>
          <a:prstGeom prst="rect">
            <a:avLst/>
          </a:prstGeom>
          <a:noFill/>
          <a:ln>
            <a:noFill/>
          </a:ln>
        </p:spPr>
      </p:pic>
      <p:sp>
        <p:nvSpPr>
          <p:cNvPr id="122" name="Google Shape;122;p25"/>
          <p:cNvSpPr txBox="1"/>
          <p:nvPr/>
        </p:nvSpPr>
        <p:spPr>
          <a:xfrm>
            <a:off x="670050" y="1111200"/>
            <a:ext cx="6432300" cy="40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200">
                <a:solidFill>
                  <a:srgbClr val="000000"/>
                </a:solidFill>
                <a:latin typeface="Inter"/>
                <a:ea typeface="Inter"/>
                <a:cs typeface="Inter"/>
                <a:sym typeface="Inter"/>
              </a:rPr>
              <a:t>Name: _____________________________________  Date: ________ Class: ___________________</a:t>
            </a:r>
            <a:endParaRPr b="1" sz="1200">
              <a:solidFill>
                <a:srgbClr val="000000"/>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6" name="Shape 126"/>
        <p:cNvGrpSpPr/>
        <p:nvPr/>
      </p:nvGrpSpPr>
      <p:grpSpPr>
        <a:xfrm>
          <a:off x="0" y="0"/>
          <a:ext cx="0" cy="0"/>
          <a:chOff x="0" y="0"/>
          <a:chExt cx="0" cy="0"/>
        </a:xfrm>
      </p:grpSpPr>
      <p:sp>
        <p:nvSpPr>
          <p:cNvPr id="127" name="Google Shape;127;p26"/>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Map Activity: The Thirteen Colonies</a:t>
            </a:r>
            <a:endParaRPr sz="1500"/>
          </a:p>
        </p:txBody>
      </p:sp>
      <p:sp>
        <p:nvSpPr>
          <p:cNvPr id="128" name="Google Shape;128;p2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29" name="Google Shape;129;p2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30" name="Google Shape;130;p2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31" name="Google Shape;131;p26"/>
          <p:cNvPicPr preferRelativeResize="0"/>
          <p:nvPr/>
        </p:nvPicPr>
        <p:blipFill rotWithShape="1">
          <a:blip r:embed="rId4">
            <a:alphaModFix/>
          </a:blip>
          <a:srcRect b="0" l="0" r="0" t="724"/>
          <a:stretch/>
        </p:blipFill>
        <p:spPr>
          <a:xfrm>
            <a:off x="846400" y="1349087"/>
            <a:ext cx="6079602" cy="7723101"/>
          </a:xfrm>
          <a:prstGeom prst="rect">
            <a:avLst/>
          </a:prstGeom>
          <a:noFill/>
          <a:ln>
            <a:noFill/>
          </a:ln>
        </p:spPr>
      </p:pic>
      <p:sp>
        <p:nvSpPr>
          <p:cNvPr id="132" name="Google Shape;132;p26"/>
          <p:cNvSpPr txBox="1"/>
          <p:nvPr/>
        </p:nvSpPr>
        <p:spPr>
          <a:xfrm>
            <a:off x="549750" y="681950"/>
            <a:ext cx="6823800" cy="578100"/>
          </a:xfrm>
          <a:prstGeom prst="rect">
            <a:avLst/>
          </a:prstGeom>
          <a:solidFill>
            <a:schemeClr val="lt1"/>
          </a:solidFill>
          <a:ln>
            <a:noFill/>
          </a:ln>
        </p:spPr>
        <p:txBody>
          <a:bodyPr anchorCtr="0" anchor="t" bIns="109725" lIns="109725" spcFirstLastPara="1" rIns="109725" wrap="square" tIns="109725">
            <a:no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Directions</a:t>
            </a:r>
            <a:r>
              <a:rPr lang="en" sz="1200">
                <a:solidFill>
                  <a:schemeClr val="dk1"/>
                </a:solidFill>
                <a:latin typeface="Halant"/>
                <a:ea typeface="Halant"/>
                <a:cs typeface="Halant"/>
                <a:sym typeface="Halant"/>
              </a:rPr>
              <a:t>: Label each of the Thirteen British North American Colonies. </a:t>
            </a:r>
            <a:r>
              <a:rPr i="1" lang="en" sz="1200">
                <a:solidFill>
                  <a:schemeClr val="dk1"/>
                </a:solidFill>
                <a:latin typeface="Halant"/>
                <a:ea typeface="Halant"/>
                <a:cs typeface="Halant"/>
                <a:sym typeface="Halant"/>
              </a:rPr>
              <a:t>Then</a:t>
            </a:r>
            <a:r>
              <a:rPr lang="en" sz="1200">
                <a:solidFill>
                  <a:schemeClr val="dk1"/>
                </a:solidFill>
                <a:latin typeface="Halant"/>
                <a:ea typeface="Halant"/>
                <a:cs typeface="Halant"/>
                <a:sym typeface="Halant"/>
              </a:rPr>
              <a:t>, color the New England, Middle, and Southern colonies each a different color.</a:t>
            </a:r>
            <a:endParaRPr sz="1200">
              <a:solidFill>
                <a:schemeClr val="dk1"/>
              </a:solidFill>
              <a:latin typeface="Halant"/>
              <a:ea typeface="Halant"/>
              <a:cs typeface="Halant"/>
              <a:sym typeface="Halant"/>
            </a:endParaRPr>
          </a:p>
        </p:txBody>
      </p:sp>
      <p:sp>
        <p:nvSpPr>
          <p:cNvPr id="133" name="Google Shape;133;p26"/>
          <p:cNvSpPr txBox="1"/>
          <p:nvPr/>
        </p:nvSpPr>
        <p:spPr>
          <a:xfrm>
            <a:off x="491725" y="2943438"/>
            <a:ext cx="1663200" cy="2753100"/>
          </a:xfrm>
          <a:prstGeom prst="rect">
            <a:avLst/>
          </a:prstGeom>
          <a:solidFill>
            <a:schemeClr val="lt1"/>
          </a:solid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Colonies:</a:t>
            </a:r>
            <a:endParaRPr b="1"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Virginia </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Massachusetts</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New Hampshire</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Connecticut</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Rhode Island</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South Carolina</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North Carolina</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Maryland</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Pennsylvania</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New Jersey</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New York</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Delaware</a:t>
            </a:r>
            <a:endParaRPr sz="1200">
              <a:solidFill>
                <a:schemeClr val="dk1"/>
              </a:solidFill>
              <a:latin typeface="Inter"/>
              <a:ea typeface="Inter"/>
              <a:cs typeface="Inter"/>
              <a:sym typeface="Inter"/>
            </a:endParaRPr>
          </a:p>
          <a:p>
            <a:pPr indent="-167640" lvl="0" marL="228600" rtl="0" algn="l">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Georgia</a:t>
            </a:r>
            <a:endParaRPr sz="1200">
              <a:solidFill>
                <a:schemeClr val="dk1"/>
              </a:solidFill>
              <a:latin typeface="Inter"/>
              <a:ea typeface="Inter"/>
              <a:cs typeface="Inter"/>
              <a:sym typeface="Inter"/>
            </a:endParaRPr>
          </a:p>
        </p:txBody>
      </p:sp>
      <p:sp>
        <p:nvSpPr>
          <p:cNvPr id="134" name="Google Shape;134;p26"/>
          <p:cNvSpPr txBox="1"/>
          <p:nvPr/>
        </p:nvSpPr>
        <p:spPr>
          <a:xfrm>
            <a:off x="2486700" y="1572975"/>
            <a:ext cx="1839900" cy="1280100"/>
          </a:xfrm>
          <a:prstGeom prst="rect">
            <a:avLst/>
          </a:prstGeom>
          <a:solidFill>
            <a:schemeClr val="lt1"/>
          </a:solidFill>
          <a:ln cap="flat" cmpd="sng" w="9525">
            <a:solidFill>
              <a:schemeClr val="dk1"/>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lnSpc>
                <a:spcPct val="150000"/>
              </a:lnSpc>
              <a:spcBef>
                <a:spcPts val="0"/>
              </a:spcBef>
              <a:spcAft>
                <a:spcPts val="0"/>
              </a:spcAft>
              <a:buNone/>
            </a:pPr>
            <a:r>
              <a:rPr b="1" lang="en" sz="1200">
                <a:solidFill>
                  <a:schemeClr val="dk1"/>
                </a:solidFill>
                <a:latin typeface="Inter"/>
                <a:ea typeface="Inter"/>
                <a:cs typeface="Inter"/>
                <a:sym typeface="Inter"/>
              </a:rPr>
              <a:t>Key:</a:t>
            </a:r>
            <a:endParaRPr b="1" sz="12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200">
                <a:solidFill>
                  <a:schemeClr val="dk1"/>
                </a:solidFill>
                <a:latin typeface="Inter"/>
                <a:ea typeface="Inter"/>
                <a:cs typeface="Inter"/>
                <a:sym typeface="Inter"/>
              </a:rPr>
              <a:t>⃞	New England</a:t>
            </a:r>
            <a:endParaRPr sz="12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200">
                <a:solidFill>
                  <a:schemeClr val="dk1"/>
                </a:solidFill>
                <a:latin typeface="Inter"/>
                <a:ea typeface="Inter"/>
                <a:cs typeface="Inter"/>
                <a:sym typeface="Inter"/>
              </a:rPr>
              <a:t>⃞	Middle</a:t>
            </a:r>
            <a:endParaRPr sz="1200">
              <a:solidFill>
                <a:schemeClr val="dk1"/>
              </a:solidFill>
              <a:latin typeface="Inter"/>
              <a:ea typeface="Inter"/>
              <a:cs typeface="Inter"/>
              <a:sym typeface="Inter"/>
            </a:endParaRPr>
          </a:p>
          <a:p>
            <a:pPr indent="0" lvl="0" marL="0" rtl="0" algn="l">
              <a:lnSpc>
                <a:spcPct val="150000"/>
              </a:lnSpc>
              <a:spcBef>
                <a:spcPts val="0"/>
              </a:spcBef>
              <a:spcAft>
                <a:spcPts val="0"/>
              </a:spcAft>
              <a:buNone/>
            </a:pPr>
            <a:r>
              <a:rPr lang="en" sz="1200">
                <a:solidFill>
                  <a:schemeClr val="dk1"/>
                </a:solidFill>
                <a:latin typeface="Inter"/>
                <a:ea typeface="Inter"/>
                <a:cs typeface="Inter"/>
                <a:sym typeface="Inter"/>
              </a:rPr>
              <a:t>⃞	Southern</a:t>
            </a:r>
            <a:endParaRPr sz="1200">
              <a:solidFill>
                <a:schemeClr val="dk1"/>
              </a:solidFill>
              <a:latin typeface="Inter"/>
              <a:ea typeface="Inter"/>
              <a:cs typeface="Inter"/>
              <a:sym typeface="Inter"/>
            </a:endParaRPr>
          </a:p>
        </p:txBody>
      </p:sp>
      <p:sp>
        <p:nvSpPr>
          <p:cNvPr id="135" name="Google Shape;135;p26"/>
          <p:cNvSpPr txBox="1"/>
          <p:nvPr/>
        </p:nvSpPr>
        <p:spPr>
          <a:xfrm>
            <a:off x="6235125" y="3855725"/>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36" name="Google Shape;136;p26"/>
          <p:cNvSpPr txBox="1"/>
          <p:nvPr/>
        </p:nvSpPr>
        <p:spPr>
          <a:xfrm>
            <a:off x="1853925" y="6083038"/>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37" name="Google Shape;137;p26"/>
          <p:cNvSpPr txBox="1"/>
          <p:nvPr/>
        </p:nvSpPr>
        <p:spPr>
          <a:xfrm>
            <a:off x="3886200" y="2960000"/>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38" name="Google Shape;138;p26"/>
          <p:cNvSpPr txBox="1"/>
          <p:nvPr/>
        </p:nvSpPr>
        <p:spPr>
          <a:xfrm>
            <a:off x="5533775" y="4828288"/>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39" name="Google Shape;139;p26"/>
          <p:cNvSpPr txBox="1"/>
          <p:nvPr/>
        </p:nvSpPr>
        <p:spPr>
          <a:xfrm>
            <a:off x="5891850" y="4461138"/>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40" name="Google Shape;140;p26"/>
          <p:cNvSpPr txBox="1"/>
          <p:nvPr/>
        </p:nvSpPr>
        <p:spPr>
          <a:xfrm>
            <a:off x="4044900" y="7854513"/>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41" name="Google Shape;141;p26"/>
          <p:cNvSpPr txBox="1"/>
          <p:nvPr/>
        </p:nvSpPr>
        <p:spPr>
          <a:xfrm>
            <a:off x="4704475" y="7150175"/>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42" name="Google Shape;142;p26"/>
          <p:cNvSpPr txBox="1"/>
          <p:nvPr/>
        </p:nvSpPr>
        <p:spPr>
          <a:xfrm>
            <a:off x="4931075" y="5989238"/>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43" name="Google Shape;143;p26"/>
          <p:cNvSpPr txBox="1"/>
          <p:nvPr/>
        </p:nvSpPr>
        <p:spPr>
          <a:xfrm>
            <a:off x="2289100" y="4674538"/>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44" name="Google Shape;144;p26"/>
          <p:cNvSpPr txBox="1"/>
          <p:nvPr/>
        </p:nvSpPr>
        <p:spPr>
          <a:xfrm>
            <a:off x="5297700" y="5195438"/>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45" name="Google Shape;145;p26"/>
          <p:cNvSpPr txBox="1"/>
          <p:nvPr/>
        </p:nvSpPr>
        <p:spPr>
          <a:xfrm>
            <a:off x="5128525" y="5592338"/>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46" name="Google Shape;146;p26"/>
          <p:cNvSpPr txBox="1"/>
          <p:nvPr/>
        </p:nvSpPr>
        <p:spPr>
          <a:xfrm>
            <a:off x="2966300" y="3701963"/>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sp>
        <p:nvSpPr>
          <p:cNvPr id="147" name="Google Shape;147;p26"/>
          <p:cNvSpPr txBox="1"/>
          <p:nvPr/>
        </p:nvSpPr>
        <p:spPr>
          <a:xfrm>
            <a:off x="1007025" y="7150163"/>
            <a:ext cx="1411500" cy="307500"/>
          </a:xfrm>
          <a:prstGeom prst="rect">
            <a:avLst/>
          </a:prstGeom>
          <a:solidFill>
            <a:srgbClr val="FCFCFC"/>
          </a:solidFill>
          <a:ln cap="flat" cmpd="sng" w="952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cxnSp>
        <p:nvCxnSpPr>
          <p:cNvPr id="148" name="Google Shape;148;p26"/>
          <p:cNvCxnSpPr>
            <a:stCxn id="137" idx="3"/>
          </p:cNvCxnSpPr>
          <p:nvPr/>
        </p:nvCxnSpPr>
        <p:spPr>
          <a:xfrm>
            <a:off x="5297700" y="3113750"/>
            <a:ext cx="322500" cy="514800"/>
          </a:xfrm>
          <a:prstGeom prst="straightConnector1">
            <a:avLst/>
          </a:prstGeom>
          <a:noFill/>
          <a:ln cap="flat" cmpd="sng" w="9525">
            <a:solidFill>
              <a:schemeClr val="dk1"/>
            </a:solidFill>
            <a:prstDash val="solid"/>
            <a:round/>
            <a:headEnd len="med" w="med" type="none"/>
            <a:tailEnd len="med" w="med" type="none"/>
          </a:ln>
        </p:spPr>
      </p:cxnSp>
      <p:cxnSp>
        <p:nvCxnSpPr>
          <p:cNvPr id="149" name="Google Shape;149;p26"/>
          <p:cNvCxnSpPr>
            <a:stCxn id="135" idx="0"/>
          </p:cNvCxnSpPr>
          <p:nvPr/>
        </p:nvCxnSpPr>
        <p:spPr>
          <a:xfrm rot="10800000">
            <a:off x="5978775" y="3071825"/>
            <a:ext cx="962100" cy="783900"/>
          </a:xfrm>
          <a:prstGeom prst="straightConnector1">
            <a:avLst/>
          </a:prstGeom>
          <a:noFill/>
          <a:ln cap="flat" cmpd="sng" w="9525">
            <a:solidFill>
              <a:schemeClr val="dk1"/>
            </a:solidFill>
            <a:prstDash val="solid"/>
            <a:round/>
            <a:headEnd len="med" w="med" type="none"/>
            <a:tailEnd len="med" w="med" type="none"/>
          </a:ln>
        </p:spPr>
      </p:cxnSp>
      <p:cxnSp>
        <p:nvCxnSpPr>
          <p:cNvPr id="150" name="Google Shape;150;p26"/>
          <p:cNvCxnSpPr>
            <a:stCxn id="135" idx="1"/>
          </p:cNvCxnSpPr>
          <p:nvPr/>
        </p:nvCxnSpPr>
        <p:spPr>
          <a:xfrm flipH="1">
            <a:off x="5744025" y="4009475"/>
            <a:ext cx="491100" cy="89100"/>
          </a:xfrm>
          <a:prstGeom prst="straightConnector1">
            <a:avLst/>
          </a:prstGeom>
          <a:noFill/>
          <a:ln cap="flat" cmpd="sng" w="9525">
            <a:solidFill>
              <a:schemeClr val="dk1"/>
            </a:solidFill>
            <a:prstDash val="solid"/>
            <a:round/>
            <a:headEnd len="med" w="med" type="none"/>
            <a:tailEnd len="med" w="med" type="none"/>
          </a:ln>
        </p:spPr>
      </p:cxnSp>
      <p:cxnSp>
        <p:nvCxnSpPr>
          <p:cNvPr id="151" name="Google Shape;151;p26"/>
          <p:cNvCxnSpPr>
            <a:stCxn id="139" idx="1"/>
          </p:cNvCxnSpPr>
          <p:nvPr/>
        </p:nvCxnSpPr>
        <p:spPr>
          <a:xfrm rot="10800000">
            <a:off x="5731650" y="4370688"/>
            <a:ext cx="160200" cy="244200"/>
          </a:xfrm>
          <a:prstGeom prst="straightConnector1">
            <a:avLst/>
          </a:prstGeom>
          <a:noFill/>
          <a:ln cap="flat" cmpd="sng" w="9525">
            <a:solidFill>
              <a:schemeClr val="dk1"/>
            </a:solidFill>
            <a:prstDash val="solid"/>
            <a:round/>
            <a:headEnd len="med" w="med" type="none"/>
            <a:tailEnd len="med" w="med" type="none"/>
          </a:ln>
        </p:spPr>
      </p:cxnSp>
      <p:cxnSp>
        <p:nvCxnSpPr>
          <p:cNvPr id="152" name="Google Shape;152;p26"/>
          <p:cNvCxnSpPr>
            <a:stCxn id="146" idx="3"/>
          </p:cNvCxnSpPr>
          <p:nvPr/>
        </p:nvCxnSpPr>
        <p:spPr>
          <a:xfrm>
            <a:off x="4377800" y="3855713"/>
            <a:ext cx="376500" cy="420300"/>
          </a:xfrm>
          <a:prstGeom prst="straightConnector1">
            <a:avLst/>
          </a:prstGeom>
          <a:noFill/>
          <a:ln cap="flat" cmpd="sng" w="9525">
            <a:solidFill>
              <a:schemeClr val="dk1"/>
            </a:solidFill>
            <a:prstDash val="solid"/>
            <a:round/>
            <a:headEnd len="med" w="med" type="none"/>
            <a:tailEnd len="med" w="med" type="none"/>
          </a:ln>
        </p:spPr>
      </p:cxnSp>
      <p:cxnSp>
        <p:nvCxnSpPr>
          <p:cNvPr id="153" name="Google Shape;153;p26"/>
          <p:cNvCxnSpPr>
            <a:stCxn id="138" idx="1"/>
          </p:cNvCxnSpPr>
          <p:nvPr/>
        </p:nvCxnSpPr>
        <p:spPr>
          <a:xfrm rot="10800000">
            <a:off x="5397575" y="4432738"/>
            <a:ext cx="136200" cy="549300"/>
          </a:xfrm>
          <a:prstGeom prst="straightConnector1">
            <a:avLst/>
          </a:prstGeom>
          <a:noFill/>
          <a:ln cap="flat" cmpd="sng" w="9525">
            <a:solidFill>
              <a:schemeClr val="dk1"/>
            </a:solidFill>
            <a:prstDash val="solid"/>
            <a:round/>
            <a:headEnd len="med" w="med" type="none"/>
            <a:tailEnd len="med" w="med" type="none"/>
          </a:ln>
        </p:spPr>
      </p:cxnSp>
      <p:cxnSp>
        <p:nvCxnSpPr>
          <p:cNvPr id="154" name="Google Shape;154;p26"/>
          <p:cNvCxnSpPr>
            <a:stCxn id="143" idx="2"/>
          </p:cNvCxnSpPr>
          <p:nvPr/>
        </p:nvCxnSpPr>
        <p:spPr>
          <a:xfrm>
            <a:off x="2994850" y="4982038"/>
            <a:ext cx="1128600" cy="172200"/>
          </a:xfrm>
          <a:prstGeom prst="straightConnector1">
            <a:avLst/>
          </a:prstGeom>
          <a:noFill/>
          <a:ln cap="flat" cmpd="sng" w="9525">
            <a:solidFill>
              <a:schemeClr val="dk1"/>
            </a:solidFill>
            <a:prstDash val="solid"/>
            <a:round/>
            <a:headEnd len="med" w="med" type="none"/>
            <a:tailEnd len="med" w="med" type="none"/>
          </a:ln>
        </p:spPr>
      </p:cxnSp>
      <p:cxnSp>
        <p:nvCxnSpPr>
          <p:cNvPr id="155" name="Google Shape;155;p26"/>
          <p:cNvCxnSpPr>
            <a:stCxn id="144" idx="1"/>
          </p:cNvCxnSpPr>
          <p:nvPr/>
        </p:nvCxnSpPr>
        <p:spPr>
          <a:xfrm rot="10800000">
            <a:off x="5001600" y="5026388"/>
            <a:ext cx="296100" cy="322800"/>
          </a:xfrm>
          <a:prstGeom prst="straightConnector1">
            <a:avLst/>
          </a:prstGeom>
          <a:noFill/>
          <a:ln cap="flat" cmpd="sng" w="9525">
            <a:solidFill>
              <a:schemeClr val="dk1"/>
            </a:solidFill>
            <a:prstDash val="solid"/>
            <a:round/>
            <a:headEnd len="med" w="med" type="none"/>
            <a:tailEnd len="med" w="med" type="none"/>
          </a:ln>
        </p:spPr>
      </p:cxnSp>
      <p:cxnSp>
        <p:nvCxnSpPr>
          <p:cNvPr id="156" name="Google Shape;156;p26"/>
          <p:cNvCxnSpPr>
            <a:stCxn id="142" idx="1"/>
          </p:cNvCxnSpPr>
          <p:nvPr/>
        </p:nvCxnSpPr>
        <p:spPr>
          <a:xfrm rot="10800000">
            <a:off x="4346075" y="5471588"/>
            <a:ext cx="585000" cy="671400"/>
          </a:xfrm>
          <a:prstGeom prst="straightConnector1">
            <a:avLst/>
          </a:prstGeom>
          <a:noFill/>
          <a:ln cap="flat" cmpd="sng" w="9525">
            <a:solidFill>
              <a:schemeClr val="dk1"/>
            </a:solidFill>
            <a:prstDash val="solid"/>
            <a:round/>
            <a:headEnd len="med" w="med" type="none"/>
            <a:tailEnd len="med" w="med" type="none"/>
          </a:ln>
        </p:spPr>
      </p:cxnSp>
      <p:cxnSp>
        <p:nvCxnSpPr>
          <p:cNvPr id="157" name="Google Shape;157;p26"/>
          <p:cNvCxnSpPr>
            <a:stCxn id="145" idx="1"/>
          </p:cNvCxnSpPr>
          <p:nvPr/>
        </p:nvCxnSpPr>
        <p:spPr>
          <a:xfrm rot="10800000">
            <a:off x="4754125" y="5484188"/>
            <a:ext cx="374400" cy="261900"/>
          </a:xfrm>
          <a:prstGeom prst="straightConnector1">
            <a:avLst/>
          </a:prstGeom>
          <a:noFill/>
          <a:ln cap="flat" cmpd="sng" w="9525">
            <a:solidFill>
              <a:schemeClr val="dk1"/>
            </a:solidFill>
            <a:prstDash val="solid"/>
            <a:round/>
            <a:headEnd len="med" w="med" type="none"/>
            <a:tailEnd len="med" w="med" type="none"/>
          </a:ln>
        </p:spPr>
      </p:cxnSp>
      <p:cxnSp>
        <p:nvCxnSpPr>
          <p:cNvPr id="158" name="Google Shape;158;p26"/>
          <p:cNvCxnSpPr>
            <a:stCxn id="136" idx="3"/>
          </p:cNvCxnSpPr>
          <p:nvPr/>
        </p:nvCxnSpPr>
        <p:spPr>
          <a:xfrm flipH="1" rot="10800000">
            <a:off x="3265425" y="6020188"/>
            <a:ext cx="499200" cy="216600"/>
          </a:xfrm>
          <a:prstGeom prst="straightConnector1">
            <a:avLst/>
          </a:prstGeom>
          <a:noFill/>
          <a:ln cap="flat" cmpd="sng" w="9525">
            <a:solidFill>
              <a:schemeClr val="dk1"/>
            </a:solidFill>
            <a:prstDash val="solid"/>
            <a:round/>
            <a:headEnd len="med" w="med" type="none"/>
            <a:tailEnd len="med" w="med" type="none"/>
          </a:ln>
        </p:spPr>
      </p:cxnSp>
      <p:cxnSp>
        <p:nvCxnSpPr>
          <p:cNvPr id="159" name="Google Shape;159;p26"/>
          <p:cNvCxnSpPr>
            <a:stCxn id="141" idx="1"/>
          </p:cNvCxnSpPr>
          <p:nvPr/>
        </p:nvCxnSpPr>
        <p:spPr>
          <a:xfrm rot="10800000">
            <a:off x="4049275" y="7055225"/>
            <a:ext cx="655200" cy="248700"/>
          </a:xfrm>
          <a:prstGeom prst="straightConnector1">
            <a:avLst/>
          </a:prstGeom>
          <a:noFill/>
          <a:ln cap="flat" cmpd="sng" w="9525">
            <a:solidFill>
              <a:schemeClr val="dk1"/>
            </a:solidFill>
            <a:prstDash val="solid"/>
            <a:round/>
            <a:headEnd len="med" w="med" type="none"/>
            <a:tailEnd len="med" w="med" type="none"/>
          </a:ln>
        </p:spPr>
      </p:cxnSp>
      <p:cxnSp>
        <p:nvCxnSpPr>
          <p:cNvPr id="160" name="Google Shape;160;p26"/>
          <p:cNvCxnSpPr>
            <a:stCxn id="140" idx="1"/>
          </p:cNvCxnSpPr>
          <p:nvPr/>
        </p:nvCxnSpPr>
        <p:spPr>
          <a:xfrm rot="10800000">
            <a:off x="3368700" y="7673463"/>
            <a:ext cx="676200" cy="334800"/>
          </a:xfrm>
          <a:prstGeom prst="straightConnector1">
            <a:avLst/>
          </a:prstGeom>
          <a:noFill/>
          <a:ln cap="flat" cmpd="sng" w="9525">
            <a:solidFill>
              <a:schemeClr val="dk1"/>
            </a:solidFill>
            <a:prstDash val="solid"/>
            <a:round/>
            <a:headEnd len="med" w="med" type="none"/>
            <a:tailEnd len="med" w="med" type="none"/>
          </a:ln>
        </p:spPr>
      </p:cxnSp>
      <p:cxnSp>
        <p:nvCxnSpPr>
          <p:cNvPr id="161" name="Google Shape;161;p26"/>
          <p:cNvCxnSpPr>
            <a:stCxn id="147" idx="3"/>
          </p:cNvCxnSpPr>
          <p:nvPr/>
        </p:nvCxnSpPr>
        <p:spPr>
          <a:xfrm>
            <a:off x="2418525" y="7303913"/>
            <a:ext cx="282300" cy="497400"/>
          </a:xfrm>
          <a:prstGeom prst="straightConnector1">
            <a:avLst/>
          </a:prstGeom>
          <a:noFill/>
          <a:ln cap="flat" cmpd="sng" w="9525">
            <a:solidFill>
              <a:schemeClr val="dk1"/>
            </a:solidFill>
            <a:prstDash val="solid"/>
            <a:round/>
            <a:headEnd len="med" w="med" type="none"/>
            <a:tailEnd len="med" w="med" type="none"/>
          </a:ln>
        </p:spPr>
      </p:cxn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65" name="Shape 165"/>
        <p:cNvGrpSpPr/>
        <p:nvPr/>
      </p:nvGrpSpPr>
      <p:grpSpPr>
        <a:xfrm>
          <a:off x="0" y="0"/>
          <a:ext cx="0" cy="0"/>
          <a:chOff x="0" y="0"/>
          <a:chExt cx="0" cy="0"/>
        </a:xfrm>
      </p:grpSpPr>
      <p:sp>
        <p:nvSpPr>
          <p:cNvPr id="166" name="Google Shape;166;p27"/>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Document Analysis: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Medium"/>
                <a:ea typeface="Plus Jakarta Sans Medium"/>
                <a:cs typeface="Plus Jakarta Sans Medium"/>
                <a:sym typeface="Plus Jakarta Sans Medium"/>
              </a:rPr>
              <a:t>First English Residents in Jamestown</a:t>
            </a:r>
            <a:endParaRPr sz="2500">
              <a:solidFill>
                <a:schemeClr val="dk1"/>
              </a:solidFill>
              <a:latin typeface="Plus Jakarta Sans Medium"/>
              <a:ea typeface="Plus Jakarta Sans Medium"/>
              <a:cs typeface="Plus Jakarta Sans Medium"/>
              <a:sym typeface="Plus Jakarta Sans Medium"/>
            </a:endParaRPr>
          </a:p>
        </p:txBody>
      </p:sp>
      <p:pic>
        <p:nvPicPr>
          <p:cNvPr id="167" name="Google Shape;167;p27"/>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68" name="Google Shape;168;p27"/>
          <p:cNvGraphicFramePr/>
          <p:nvPr/>
        </p:nvGraphicFramePr>
        <p:xfrm>
          <a:off x="469041" y="1742992"/>
          <a:ext cx="3000000" cy="3000000"/>
        </p:xfrm>
        <a:graphic>
          <a:graphicData uri="http://schemas.openxmlformats.org/drawingml/2006/table">
            <a:tbl>
              <a:tblPr>
                <a:noFill/>
                <a:tableStyleId>{A6C8AA9A-F4A3-40EB-90B5-DC6A55F65988}</a:tableStyleId>
              </a:tblPr>
              <a:tblGrid>
                <a:gridCol w="6834325"/>
              </a:tblGrid>
              <a:tr h="804575">
                <a:tc>
                  <a:txBody>
                    <a:bodyPr/>
                    <a:lstStyle/>
                    <a:p>
                      <a:pPr indent="0" lvl="0" marL="0" rtl="0" algn="l">
                        <a:spcBef>
                          <a:spcPts val="0"/>
                        </a:spcBef>
                        <a:spcAft>
                          <a:spcPts val="0"/>
                        </a:spcAft>
                        <a:buClr>
                          <a:srgbClr val="000000"/>
                        </a:buClr>
                        <a:buSzPts val="1200"/>
                        <a:buFont typeface="Arial"/>
                        <a:buNone/>
                      </a:pPr>
                      <a:r>
                        <a:rPr b="1" lang="en" sz="1200">
                          <a:latin typeface="Inter"/>
                          <a:ea typeface="Inter"/>
                          <a:cs typeface="Inter"/>
                          <a:sym typeface="Inter"/>
                        </a:rPr>
                        <a:t>Note from Historic Jamestowne, Colonial National Historical Park Virginia: </a:t>
                      </a:r>
                      <a:endParaRPr b="1" sz="1200">
                        <a:latin typeface="Inter"/>
                        <a:ea typeface="Inter"/>
                        <a:cs typeface="Inter"/>
                        <a:sym typeface="Inter"/>
                      </a:endParaRPr>
                    </a:p>
                    <a:p>
                      <a:pPr indent="0" lvl="0" marL="0" rtl="0" algn="l">
                        <a:spcBef>
                          <a:spcPts val="0"/>
                        </a:spcBef>
                        <a:spcAft>
                          <a:spcPts val="0"/>
                        </a:spcAft>
                        <a:buClr>
                          <a:srgbClr val="000000"/>
                        </a:buClr>
                        <a:buSzPts val="1200"/>
                        <a:buFont typeface="Arial"/>
                        <a:buNone/>
                      </a:pPr>
                      <a:r>
                        <a:t/>
                      </a:r>
                      <a:endParaRPr sz="1200">
                        <a:latin typeface="Inter"/>
                        <a:ea typeface="Inter"/>
                        <a:cs typeface="Inter"/>
                        <a:sym typeface="Inter"/>
                      </a:endParaRPr>
                    </a:p>
                    <a:p>
                      <a:pPr indent="0" lvl="0" marL="0" rtl="0" algn="l">
                        <a:spcBef>
                          <a:spcPts val="0"/>
                        </a:spcBef>
                        <a:spcAft>
                          <a:spcPts val="0"/>
                        </a:spcAft>
                        <a:buClr>
                          <a:srgbClr val="000000"/>
                        </a:buClr>
                        <a:buSzPts val="1200"/>
                        <a:buFont typeface="Arial"/>
                        <a:buNone/>
                      </a:pPr>
                      <a:r>
                        <a:rPr lang="en" sz="1200">
                          <a:latin typeface="Inter"/>
                          <a:ea typeface="Inter"/>
                          <a:cs typeface="Inter"/>
                          <a:sym typeface="Inter"/>
                        </a:rPr>
                        <a:t>“On May 13, 1607 three English ships the Susan Constant, Godspeed and Discovery with approximately 144 [male] settlers and sailors, will land and plant the first permanent English colony in North America. On June 15, 1607 the fleet commander Captain Christopher Newport will return to England leaving 104 settlers” [Some names have variations in spelling. Only one version is listed here. 89 names are listed below].</a:t>
                      </a:r>
                      <a:endParaRPr sz="1200">
                        <a:latin typeface="Inter"/>
                        <a:ea typeface="Inter"/>
                        <a:cs typeface="Inter"/>
                        <a:sym typeface="Inter"/>
                      </a:endParaRPr>
                    </a:p>
                  </a:txBody>
                  <a:tcPr marT="114950" marB="114950" marR="116575" marL="11657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graphicFrame>
        <p:nvGraphicFramePr>
          <p:cNvPr id="169" name="Google Shape;169;p27"/>
          <p:cNvGraphicFramePr/>
          <p:nvPr/>
        </p:nvGraphicFramePr>
        <p:xfrm>
          <a:off x="469041" y="3344352"/>
          <a:ext cx="3000000" cy="3000000"/>
        </p:xfrm>
        <a:graphic>
          <a:graphicData uri="http://schemas.openxmlformats.org/drawingml/2006/table">
            <a:tbl>
              <a:tblPr>
                <a:noFill/>
                <a:tableStyleId>{A6C8AA9A-F4A3-40EB-90B5-DC6A55F65988}</a:tableStyleId>
              </a:tblPr>
              <a:tblGrid>
                <a:gridCol w="2278100"/>
                <a:gridCol w="2278100"/>
                <a:gridCol w="2278100"/>
              </a:tblGrid>
              <a:tr h="5735075">
                <a:tc>
                  <a:txBody>
                    <a:bodyPr/>
                    <a:lstStyle/>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Adling, Henry - </a:t>
                      </a:r>
                      <a:r>
                        <a:rPr b="1" lang="en" sz="900">
                          <a:latin typeface="Inter"/>
                          <a:ea typeface="Inter"/>
                          <a:cs typeface="Inter"/>
                          <a:sym typeface="Inter"/>
                        </a:rPr>
                        <a:t>Gentleman</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Alicock, Jeremy - </a:t>
                      </a:r>
                      <a:r>
                        <a:rPr b="1" lang="en" sz="900">
                          <a:latin typeface="Inter"/>
                          <a:ea typeface="Inter"/>
                          <a:cs typeface="Inter"/>
                          <a:sym typeface="Inter"/>
                        </a:rPr>
                        <a:t>Gentleman</a:t>
                      </a:r>
                      <a:r>
                        <a:rPr lang="en" sz="900">
                          <a:latin typeface="Inter"/>
                          <a:ea typeface="Inter"/>
                          <a:cs typeface="Inter"/>
                          <a:sym typeface="Inter"/>
                        </a:rPr>
                        <a:t> - </a:t>
                      </a:r>
                      <a:r>
                        <a:rPr i="1" lang="en" sz="800">
                          <a:latin typeface="Inter"/>
                          <a:ea typeface="Inter"/>
                          <a:cs typeface="Inter"/>
                          <a:sym typeface="Inter"/>
                        </a:rPr>
                        <a:t>d. August 14,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Archer, Gabriel - </a:t>
                      </a:r>
                      <a:r>
                        <a:rPr b="1" lang="en" sz="900">
                          <a:latin typeface="Inter"/>
                          <a:ea typeface="Inter"/>
                          <a:cs typeface="Inter"/>
                          <a:sym typeface="Inter"/>
                        </a:rPr>
                        <a:t>Captain, Gentleman</a:t>
                      </a:r>
                      <a:r>
                        <a:rPr lang="en" sz="900">
                          <a:latin typeface="Inter"/>
                          <a:ea typeface="Inter"/>
                          <a:cs typeface="Inter"/>
                          <a:sym typeface="Inter"/>
                        </a:rPr>
                        <a:t> - </a:t>
                      </a:r>
                      <a:r>
                        <a:rPr i="1" lang="en" sz="800">
                          <a:latin typeface="Inter"/>
                          <a:ea typeface="Inter"/>
                          <a:cs typeface="Inter"/>
                          <a:sym typeface="Inter"/>
                        </a:rPr>
                        <a:t>d. Winter 1609-1610</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Asbie, John - </a:t>
                      </a:r>
                      <a:r>
                        <a:rPr i="1" lang="en" sz="800">
                          <a:latin typeface="Inter"/>
                          <a:ea typeface="Inter"/>
                          <a:cs typeface="Inter"/>
                          <a:sym typeface="Inter"/>
                        </a:rPr>
                        <a:t>d. August 6,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Beast, Benjamin - </a:t>
                      </a:r>
                      <a:r>
                        <a:rPr b="1" lang="en" sz="900">
                          <a:latin typeface="Inter"/>
                          <a:ea typeface="Inter"/>
                          <a:cs typeface="Inter"/>
                          <a:sym typeface="Inter"/>
                        </a:rPr>
                        <a:t>Gentleman</a:t>
                      </a:r>
                      <a:r>
                        <a:rPr lang="en" sz="900">
                          <a:latin typeface="Inter"/>
                          <a:ea typeface="Inter"/>
                          <a:cs typeface="Inter"/>
                          <a:sym typeface="Inter"/>
                        </a:rPr>
                        <a:t> - </a:t>
                      </a:r>
                      <a:r>
                        <a:rPr i="1" lang="en" sz="800">
                          <a:latin typeface="Inter"/>
                          <a:ea typeface="Inter"/>
                          <a:cs typeface="Inter"/>
                          <a:sym typeface="Inter"/>
                        </a:rPr>
                        <a:t>d. September 5,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Behothland, Robert - </a:t>
                      </a:r>
                      <a:r>
                        <a:rPr b="1" lang="en" sz="900">
                          <a:latin typeface="Inter"/>
                          <a:ea typeface="Inter"/>
                          <a:cs typeface="Inter"/>
                          <a:sym typeface="Inter"/>
                        </a:rPr>
                        <a:t>Gentleman</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Brinto, Edward - </a:t>
                      </a:r>
                      <a:r>
                        <a:rPr b="1" lang="en" sz="900">
                          <a:latin typeface="Inter"/>
                          <a:ea typeface="Inter"/>
                          <a:cs typeface="Inter"/>
                          <a:sym typeface="Inter"/>
                        </a:rPr>
                        <a:t>Mason, Soldier</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Brookes, Edward - </a:t>
                      </a:r>
                      <a:r>
                        <a:rPr b="1" lang="en" sz="900">
                          <a:latin typeface="Inter"/>
                          <a:ea typeface="Inter"/>
                          <a:cs typeface="Inter"/>
                          <a:sym typeface="Inter"/>
                        </a:rPr>
                        <a:t>Gentleman</a:t>
                      </a:r>
                      <a:r>
                        <a:rPr lang="en" sz="900">
                          <a:latin typeface="Inter"/>
                          <a:ea typeface="Inter"/>
                          <a:cs typeface="Inter"/>
                          <a:sym typeface="Inter"/>
                        </a:rPr>
                        <a:t> - </a:t>
                      </a:r>
                      <a:r>
                        <a:rPr i="1" lang="en" sz="800">
                          <a:latin typeface="Inter"/>
                          <a:ea typeface="Inter"/>
                          <a:cs typeface="Inter"/>
                          <a:sym typeface="Inter"/>
                        </a:rPr>
                        <a:t>d. April 7,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Brookes, John - </a:t>
                      </a:r>
                      <a:r>
                        <a:rPr b="1" lang="en" sz="900">
                          <a:latin typeface="Inter"/>
                          <a:ea typeface="Inter"/>
                          <a:cs typeface="Inter"/>
                          <a:sym typeface="Inter"/>
                        </a:rPr>
                        <a:t>Gentleman</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Browne, Edward - </a:t>
                      </a:r>
                      <a:r>
                        <a:rPr b="1" lang="en" sz="900">
                          <a:latin typeface="Inter"/>
                          <a:ea typeface="Inter"/>
                          <a:cs typeface="Inter"/>
                          <a:sym typeface="Inter"/>
                        </a:rPr>
                        <a:t>Gentleman</a:t>
                      </a:r>
                      <a:r>
                        <a:rPr lang="en" sz="900">
                          <a:latin typeface="Inter"/>
                          <a:ea typeface="Inter"/>
                          <a:cs typeface="Inter"/>
                          <a:sym typeface="Inter"/>
                        </a:rPr>
                        <a:t> - </a:t>
                      </a:r>
                      <a:r>
                        <a:rPr i="1" lang="en" sz="800">
                          <a:latin typeface="Inter"/>
                          <a:ea typeface="Inter"/>
                          <a:cs typeface="Inter"/>
                          <a:sym typeface="Inter"/>
                        </a:rPr>
                        <a:t>d. August 15,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Brunfield, James - </a:t>
                      </a:r>
                      <a:r>
                        <a:rPr b="1" lang="en" sz="900">
                          <a:latin typeface="Inter"/>
                          <a:ea typeface="Inter"/>
                          <a:cs typeface="Inter"/>
                          <a:sym typeface="Inter"/>
                        </a:rPr>
                        <a:t>Boy</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Bruster, William - </a:t>
                      </a:r>
                      <a:r>
                        <a:rPr b="1" lang="en" sz="900">
                          <a:latin typeface="Inter"/>
                          <a:ea typeface="Inter"/>
                          <a:cs typeface="Inter"/>
                          <a:sym typeface="Inter"/>
                        </a:rPr>
                        <a:t>Gentleman</a:t>
                      </a:r>
                      <a:r>
                        <a:rPr lang="en" sz="900">
                          <a:latin typeface="Inter"/>
                          <a:ea typeface="Inter"/>
                          <a:cs typeface="Inter"/>
                          <a:sym typeface="Inter"/>
                        </a:rPr>
                        <a:t> - </a:t>
                      </a:r>
                      <a:r>
                        <a:rPr i="1" lang="en" sz="800">
                          <a:latin typeface="Inter"/>
                          <a:ea typeface="Inter"/>
                          <a:cs typeface="Inter"/>
                          <a:sym typeface="Inter"/>
                        </a:rPr>
                        <a:t>d. August 10,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Capper, John</a:t>
                      </a:r>
                      <a:endParaRPr sz="9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Cassen, George - </a:t>
                      </a:r>
                      <a:r>
                        <a:rPr b="1" lang="en" sz="900">
                          <a:latin typeface="Inter"/>
                          <a:ea typeface="Inter"/>
                          <a:cs typeface="Inter"/>
                          <a:sym typeface="Inter"/>
                        </a:rPr>
                        <a:t>Laborer</a:t>
                      </a:r>
                      <a:r>
                        <a:rPr lang="en" sz="900">
                          <a:latin typeface="Inter"/>
                          <a:ea typeface="Inter"/>
                          <a:cs typeface="Inter"/>
                          <a:sym typeface="Inter"/>
                        </a:rPr>
                        <a:t> - </a:t>
                      </a:r>
                      <a:endParaRPr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i="1" lang="en" sz="800">
                          <a:latin typeface="Inter"/>
                          <a:ea typeface="Inter"/>
                          <a:cs typeface="Inter"/>
                          <a:sym typeface="Inter"/>
                        </a:rPr>
                        <a:t>d. December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Cassen, Thomas - </a:t>
                      </a:r>
                      <a:r>
                        <a:rPr b="1" lang="en" sz="900">
                          <a:latin typeface="Inter"/>
                          <a:ea typeface="Inter"/>
                          <a:cs typeface="Inter"/>
                          <a:sym typeface="Inter"/>
                        </a:rPr>
                        <a:t>Laborer</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Cassen, William - </a:t>
                      </a:r>
                      <a:r>
                        <a:rPr b="1" lang="en" sz="900">
                          <a:latin typeface="Inter"/>
                          <a:ea typeface="Inter"/>
                          <a:cs typeface="Inter"/>
                          <a:sym typeface="Inter"/>
                        </a:rPr>
                        <a:t>Laborer</a:t>
                      </a:r>
                      <a:endParaRPr b="1" sz="9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Clovill, Ustis - </a:t>
                      </a:r>
                      <a:r>
                        <a:rPr b="1" lang="en" sz="900">
                          <a:latin typeface="Inter"/>
                          <a:ea typeface="Inter"/>
                          <a:cs typeface="Inter"/>
                          <a:sym typeface="Inter"/>
                        </a:rPr>
                        <a:t>Gentleman</a:t>
                      </a:r>
                      <a:r>
                        <a:rPr lang="en" sz="900">
                          <a:latin typeface="Inter"/>
                          <a:ea typeface="Inter"/>
                          <a:cs typeface="Inter"/>
                          <a:sym typeface="Inter"/>
                        </a:rPr>
                        <a:t> - </a:t>
                      </a:r>
                      <a:endParaRPr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i="1" lang="en" sz="800">
                          <a:latin typeface="Inter"/>
                          <a:ea typeface="Inter"/>
                          <a:cs typeface="Inter"/>
                          <a:sym typeface="Inter"/>
                        </a:rPr>
                        <a:t>d. June 7,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Collier, Samuel - </a:t>
                      </a:r>
                      <a:r>
                        <a:rPr b="1" lang="en" sz="900">
                          <a:latin typeface="Inter"/>
                          <a:ea typeface="Inter"/>
                          <a:cs typeface="Inter"/>
                          <a:sym typeface="Inter"/>
                        </a:rPr>
                        <a:t>Boy</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Cooke, Roger - </a:t>
                      </a:r>
                      <a:r>
                        <a:rPr b="1" lang="en" sz="900">
                          <a:latin typeface="Inter"/>
                          <a:ea typeface="Inter"/>
                          <a:cs typeface="Inter"/>
                          <a:sym typeface="Inter"/>
                        </a:rPr>
                        <a:t>Gentleman</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Cooper, Thomas - </a:t>
                      </a:r>
                      <a:r>
                        <a:rPr b="1" lang="en" sz="900">
                          <a:latin typeface="Inter"/>
                          <a:ea typeface="Inter"/>
                          <a:cs typeface="Inter"/>
                          <a:sym typeface="Inter"/>
                        </a:rPr>
                        <a:t>Barber</a:t>
                      </a:r>
                      <a:endParaRPr b="1" sz="9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Crofts, Richard - </a:t>
                      </a:r>
                      <a:r>
                        <a:rPr b="1" lang="en" sz="900">
                          <a:latin typeface="Inter"/>
                          <a:ea typeface="Inter"/>
                          <a:cs typeface="Inter"/>
                          <a:sym typeface="Inter"/>
                        </a:rPr>
                        <a:t>Gentleman</a:t>
                      </a:r>
                      <a:endParaRPr b="1" sz="900">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Dixon, Richard - </a:t>
                      </a:r>
                      <a:r>
                        <a:rPr b="1" lang="en" sz="900">
                          <a:solidFill>
                            <a:schemeClr val="dk1"/>
                          </a:solidFill>
                          <a:latin typeface="Inter"/>
                          <a:ea typeface="Inter"/>
                          <a:cs typeface="Inter"/>
                          <a:sym typeface="Inter"/>
                        </a:rPr>
                        <a:t>Gentleman</a:t>
                      </a:r>
                      <a:endParaRPr b="1" sz="9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Dods, John - </a:t>
                      </a:r>
                      <a:r>
                        <a:rPr b="1" lang="en" sz="900">
                          <a:solidFill>
                            <a:schemeClr val="dk1"/>
                          </a:solidFill>
                          <a:latin typeface="Inter"/>
                          <a:ea typeface="Inter"/>
                          <a:cs typeface="Inter"/>
                          <a:sym typeface="Inter"/>
                        </a:rPr>
                        <a:t>Laborer, Soldier</a:t>
                      </a:r>
                      <a:endParaRPr b="1" sz="9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Emry, Thomas - </a:t>
                      </a:r>
                      <a:r>
                        <a:rPr b="1" lang="en" sz="900">
                          <a:solidFill>
                            <a:schemeClr val="dk1"/>
                          </a:solidFill>
                          <a:latin typeface="Inter"/>
                          <a:ea typeface="Inter"/>
                          <a:cs typeface="Inter"/>
                          <a:sym typeface="Inter"/>
                        </a:rPr>
                        <a:t>Carpenter</a:t>
                      </a:r>
                      <a:r>
                        <a:rPr lang="en" sz="900">
                          <a:solidFill>
                            <a:schemeClr val="dk1"/>
                          </a:solidFill>
                          <a:latin typeface="Inter"/>
                          <a:ea typeface="Inter"/>
                          <a:cs typeface="Inter"/>
                          <a:sym typeface="Inter"/>
                        </a:rPr>
                        <a:t> - </a:t>
                      </a:r>
                      <a:endParaRPr sz="900">
                        <a:solidFill>
                          <a:schemeClr val="dk1"/>
                        </a:solidFill>
                        <a:latin typeface="Inter"/>
                        <a:ea typeface="Inter"/>
                        <a:cs typeface="Inter"/>
                        <a:sym typeface="Inter"/>
                      </a:endParaRPr>
                    </a:p>
                    <a:p>
                      <a:pPr indent="0" lvl="0" marL="0" rtl="0" algn="l">
                        <a:spcBef>
                          <a:spcPts val="0"/>
                        </a:spcBef>
                        <a:spcAft>
                          <a:spcPts val="0"/>
                        </a:spcAft>
                        <a:buNone/>
                      </a:pPr>
                      <a:r>
                        <a:rPr i="1" lang="en" sz="800">
                          <a:solidFill>
                            <a:schemeClr val="dk1"/>
                          </a:solidFill>
                          <a:latin typeface="Inter"/>
                          <a:ea typeface="Inter"/>
                          <a:cs typeface="Inter"/>
                          <a:sym typeface="Inter"/>
                        </a:rPr>
                        <a:t>d. December 1607</a:t>
                      </a:r>
                      <a:endParaRPr i="1" sz="8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Fenton, Robert - </a:t>
                      </a:r>
                      <a:r>
                        <a:rPr b="1" lang="en" sz="900">
                          <a:solidFill>
                            <a:schemeClr val="dk1"/>
                          </a:solidFill>
                          <a:latin typeface="Inter"/>
                          <a:ea typeface="Inter"/>
                          <a:cs typeface="Inter"/>
                          <a:sym typeface="Inter"/>
                        </a:rPr>
                        <a:t>Gentleman</a:t>
                      </a:r>
                      <a:endParaRPr b="1" sz="9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Flower, George - </a:t>
                      </a:r>
                      <a:r>
                        <a:rPr b="1" lang="en" sz="900">
                          <a:solidFill>
                            <a:schemeClr val="dk1"/>
                          </a:solidFill>
                          <a:latin typeface="Inter"/>
                          <a:ea typeface="Inter"/>
                          <a:cs typeface="Inter"/>
                          <a:sym typeface="Inter"/>
                        </a:rPr>
                        <a:t>Gentleman</a:t>
                      </a:r>
                      <a:r>
                        <a:rPr lang="en" sz="900">
                          <a:solidFill>
                            <a:schemeClr val="dk1"/>
                          </a:solidFill>
                          <a:latin typeface="Inter"/>
                          <a:ea typeface="Inter"/>
                          <a:cs typeface="Inter"/>
                          <a:sym typeface="Inter"/>
                        </a:rPr>
                        <a:t> - </a:t>
                      </a:r>
                      <a:endParaRPr sz="900">
                        <a:solidFill>
                          <a:schemeClr val="dk1"/>
                        </a:solidFill>
                        <a:latin typeface="Inter"/>
                        <a:ea typeface="Inter"/>
                        <a:cs typeface="Inter"/>
                        <a:sym typeface="Inter"/>
                      </a:endParaRPr>
                    </a:p>
                    <a:p>
                      <a:pPr indent="0" lvl="0" marL="0" rtl="0" algn="l">
                        <a:spcBef>
                          <a:spcPts val="0"/>
                        </a:spcBef>
                        <a:spcAft>
                          <a:spcPts val="0"/>
                        </a:spcAft>
                        <a:buNone/>
                      </a:pPr>
                      <a:r>
                        <a:rPr i="1" lang="en" sz="800">
                          <a:solidFill>
                            <a:schemeClr val="dk1"/>
                          </a:solidFill>
                          <a:latin typeface="Inter"/>
                          <a:ea typeface="Inter"/>
                          <a:cs typeface="Inter"/>
                          <a:sym typeface="Inter"/>
                        </a:rPr>
                        <a:t>d. August 9, 1607</a:t>
                      </a:r>
                      <a:endParaRPr i="1" sz="8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Ford, Robert - </a:t>
                      </a:r>
                      <a:r>
                        <a:rPr b="1" lang="en" sz="900">
                          <a:solidFill>
                            <a:schemeClr val="dk1"/>
                          </a:solidFill>
                          <a:latin typeface="Inter"/>
                          <a:ea typeface="Inter"/>
                          <a:cs typeface="Inter"/>
                          <a:sym typeface="Inter"/>
                        </a:rPr>
                        <a:t>Gentleman</a:t>
                      </a:r>
                      <a:endParaRPr b="1" sz="9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Frith, Richard - </a:t>
                      </a:r>
                      <a:r>
                        <a:rPr b="1" lang="en" sz="900">
                          <a:solidFill>
                            <a:schemeClr val="dk1"/>
                          </a:solidFill>
                          <a:latin typeface="Inter"/>
                          <a:ea typeface="Inter"/>
                          <a:cs typeface="Inter"/>
                          <a:sym typeface="Inter"/>
                        </a:rPr>
                        <a:t>Gentleman</a:t>
                      </a:r>
                      <a:endParaRPr b="1" sz="9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Galthrope, Stephen - </a:t>
                      </a:r>
                      <a:r>
                        <a:rPr b="1" lang="en" sz="900">
                          <a:solidFill>
                            <a:schemeClr val="dk1"/>
                          </a:solidFill>
                          <a:latin typeface="Inter"/>
                          <a:ea typeface="Inter"/>
                          <a:cs typeface="Inter"/>
                          <a:sym typeface="Inter"/>
                        </a:rPr>
                        <a:t>Gentleman</a:t>
                      </a:r>
                      <a:r>
                        <a:rPr lang="en" sz="900">
                          <a:solidFill>
                            <a:schemeClr val="dk1"/>
                          </a:solidFill>
                          <a:latin typeface="Inter"/>
                          <a:ea typeface="Inter"/>
                          <a:cs typeface="Inter"/>
                          <a:sym typeface="Inter"/>
                        </a:rPr>
                        <a:t> - </a:t>
                      </a:r>
                      <a:r>
                        <a:rPr i="1" lang="en" sz="800">
                          <a:solidFill>
                            <a:schemeClr val="dk1"/>
                          </a:solidFill>
                          <a:latin typeface="Inter"/>
                          <a:ea typeface="Inter"/>
                          <a:cs typeface="Inter"/>
                          <a:sym typeface="Inter"/>
                        </a:rPr>
                        <a:t>d. August 15, 1607</a:t>
                      </a:r>
                      <a:endParaRPr i="1" sz="8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Garret, William - </a:t>
                      </a:r>
                      <a:r>
                        <a:rPr b="1" lang="en" sz="900">
                          <a:solidFill>
                            <a:schemeClr val="dk1"/>
                          </a:solidFill>
                          <a:latin typeface="Inter"/>
                          <a:ea typeface="Inter"/>
                          <a:cs typeface="Inter"/>
                          <a:sym typeface="Inter"/>
                        </a:rPr>
                        <a:t>Bricklayer</a:t>
                      </a:r>
                      <a:endParaRPr b="1" sz="900">
                        <a:solidFill>
                          <a:schemeClr val="dk1"/>
                        </a:solidFill>
                        <a:latin typeface="Inter"/>
                        <a:ea typeface="Inter"/>
                        <a:cs typeface="Inter"/>
                        <a:sym typeface="Inter"/>
                      </a:endParaRPr>
                    </a:p>
                  </a:txBody>
                  <a:tcPr marT="95775" marB="95775" marR="97150" marL="97150"/>
                </a:tc>
                <a:tc>
                  <a:txBody>
                    <a:bodyPr/>
                    <a:lstStyle/>
                    <a:p>
                      <a:pPr indent="0" lvl="0" marL="0" rtl="0" algn="l">
                        <a:spcBef>
                          <a:spcPts val="0"/>
                        </a:spcBef>
                        <a:spcAft>
                          <a:spcPts val="0"/>
                        </a:spcAft>
                        <a:buNone/>
                      </a:pPr>
                      <a:r>
                        <a:rPr lang="en" sz="900">
                          <a:solidFill>
                            <a:schemeClr val="dk1"/>
                          </a:solidFill>
                          <a:latin typeface="Inter"/>
                          <a:ea typeface="Inter"/>
                          <a:cs typeface="Inter"/>
                          <a:sym typeface="Inter"/>
                        </a:rPr>
                        <a:t>Golding, George - </a:t>
                      </a:r>
                      <a:r>
                        <a:rPr b="1" lang="en" sz="900">
                          <a:solidFill>
                            <a:schemeClr val="dk1"/>
                          </a:solidFill>
                          <a:latin typeface="Inter"/>
                          <a:ea typeface="Inter"/>
                          <a:cs typeface="Inter"/>
                          <a:sym typeface="Inter"/>
                        </a:rPr>
                        <a:t>Laborer</a:t>
                      </a:r>
                      <a:endParaRPr sz="9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Gosnold, Anthony - </a:t>
                      </a:r>
                      <a:r>
                        <a:rPr b="1" lang="en" sz="900">
                          <a:solidFill>
                            <a:schemeClr val="dk1"/>
                          </a:solidFill>
                          <a:latin typeface="Inter"/>
                          <a:ea typeface="Inter"/>
                          <a:cs typeface="Inter"/>
                          <a:sym typeface="Inter"/>
                        </a:rPr>
                        <a:t>Gentleman</a:t>
                      </a:r>
                      <a:r>
                        <a:rPr lang="en" sz="900">
                          <a:solidFill>
                            <a:schemeClr val="dk1"/>
                          </a:solidFill>
                          <a:latin typeface="Inter"/>
                          <a:ea typeface="Inter"/>
                          <a:cs typeface="Inter"/>
                          <a:sym typeface="Inter"/>
                        </a:rPr>
                        <a:t> - </a:t>
                      </a:r>
                      <a:r>
                        <a:rPr i="1" lang="en" sz="800">
                          <a:solidFill>
                            <a:schemeClr val="dk1"/>
                          </a:solidFill>
                          <a:latin typeface="Inter"/>
                          <a:ea typeface="Inter"/>
                          <a:cs typeface="Inter"/>
                          <a:sym typeface="Inter"/>
                        </a:rPr>
                        <a:t>died January 7, 1609</a:t>
                      </a:r>
                      <a:endParaRPr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Gosnold, Anthony - </a:t>
                      </a:r>
                      <a:r>
                        <a:rPr b="1" lang="en" sz="900">
                          <a:latin typeface="Inter"/>
                          <a:ea typeface="Inter"/>
                          <a:cs typeface="Inter"/>
                          <a:sym typeface="Inter"/>
                        </a:rPr>
                        <a:t>Gentleman</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Gosnold, Bartholomew - </a:t>
                      </a:r>
                      <a:r>
                        <a:rPr b="1" lang="en" sz="900">
                          <a:latin typeface="Inter"/>
                          <a:ea typeface="Inter"/>
                          <a:cs typeface="Inter"/>
                          <a:sym typeface="Inter"/>
                        </a:rPr>
                        <a:t>Captain</a:t>
                      </a:r>
                      <a:r>
                        <a:rPr lang="en" sz="900">
                          <a:latin typeface="Inter"/>
                          <a:ea typeface="Inter"/>
                          <a:cs typeface="Inter"/>
                          <a:sym typeface="Inter"/>
                        </a:rPr>
                        <a:t> - </a:t>
                      </a:r>
                      <a:r>
                        <a:rPr i="1" lang="en" sz="800">
                          <a:latin typeface="Inter"/>
                          <a:ea typeface="Inter"/>
                          <a:cs typeface="Inter"/>
                          <a:sym typeface="Inter"/>
                        </a:rPr>
                        <a:t>d. August 16,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Gower, Thomas - </a:t>
                      </a:r>
                      <a:r>
                        <a:rPr b="1" lang="en" sz="900">
                          <a:latin typeface="Inter"/>
                          <a:ea typeface="Inter"/>
                          <a:cs typeface="Inter"/>
                          <a:sym typeface="Inter"/>
                        </a:rPr>
                        <a:t>Gentleman</a:t>
                      </a:r>
                      <a:r>
                        <a:rPr lang="en" sz="900">
                          <a:latin typeface="Inter"/>
                          <a:ea typeface="Inter"/>
                          <a:cs typeface="Inter"/>
                          <a:sym typeface="Inter"/>
                        </a:rPr>
                        <a:t> - </a:t>
                      </a:r>
                      <a:r>
                        <a:rPr i="1" lang="en" sz="800">
                          <a:latin typeface="Inter"/>
                          <a:ea typeface="Inter"/>
                          <a:cs typeface="Inter"/>
                          <a:sym typeface="Inter"/>
                        </a:rPr>
                        <a:t>d. August 16,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Harrington, Edward - </a:t>
                      </a:r>
                      <a:r>
                        <a:rPr b="1" lang="en" sz="900">
                          <a:latin typeface="Inter"/>
                          <a:ea typeface="Inter"/>
                          <a:cs typeface="Inter"/>
                          <a:sym typeface="Inter"/>
                        </a:rPr>
                        <a:t>Gentleman</a:t>
                      </a:r>
                      <a:r>
                        <a:rPr lang="en" sz="900">
                          <a:latin typeface="Inter"/>
                          <a:ea typeface="Inter"/>
                          <a:cs typeface="Inter"/>
                          <a:sym typeface="Inter"/>
                        </a:rPr>
                        <a:t> - </a:t>
                      </a:r>
                      <a:r>
                        <a:rPr i="1" lang="en" sz="800">
                          <a:latin typeface="Inter"/>
                          <a:ea typeface="Inter"/>
                          <a:cs typeface="Inter"/>
                          <a:sym typeface="Inter"/>
                        </a:rPr>
                        <a:t>d. August 24,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Herd, John - </a:t>
                      </a:r>
                      <a:r>
                        <a:rPr b="1" lang="en" sz="900">
                          <a:latin typeface="Inter"/>
                          <a:ea typeface="Inter"/>
                          <a:cs typeface="Inter"/>
                          <a:sym typeface="Inter"/>
                        </a:rPr>
                        <a:t>Bricklayer</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Houlgrave, Nicholas - </a:t>
                      </a:r>
                      <a:r>
                        <a:rPr b="1" lang="en" sz="900">
                          <a:latin typeface="Inter"/>
                          <a:ea typeface="Inter"/>
                          <a:cs typeface="Inter"/>
                          <a:sym typeface="Inter"/>
                        </a:rPr>
                        <a:t>Gentleman</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Hunt, Robert - </a:t>
                      </a:r>
                      <a:r>
                        <a:rPr b="1" lang="en" sz="900">
                          <a:latin typeface="Inter"/>
                          <a:ea typeface="Inter"/>
                          <a:cs typeface="Inter"/>
                          <a:sym typeface="Inter"/>
                        </a:rPr>
                        <a:t>Master, Preacher </a:t>
                      </a:r>
                      <a:r>
                        <a:rPr lang="en" sz="900">
                          <a:latin typeface="Inter"/>
                          <a:ea typeface="Inter"/>
                          <a:cs typeface="Inter"/>
                          <a:sym typeface="Inter"/>
                        </a:rPr>
                        <a:t>- </a:t>
                      </a:r>
                      <a:r>
                        <a:rPr i="1" lang="en" sz="800">
                          <a:latin typeface="Inter"/>
                          <a:ea typeface="Inter"/>
                          <a:cs typeface="Inter"/>
                          <a:sym typeface="Inter"/>
                        </a:rPr>
                        <a:t>d. before 1609</a:t>
                      </a:r>
                      <a:endParaRPr i="1" sz="8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Jacob, Thomas - </a:t>
                      </a:r>
                      <a:r>
                        <a:rPr b="1" lang="en" sz="900">
                          <a:latin typeface="Inter"/>
                          <a:ea typeface="Inter"/>
                          <a:cs typeface="Inter"/>
                          <a:sym typeface="Inter"/>
                        </a:rPr>
                        <a:t>Sergeant</a:t>
                      </a:r>
                      <a:r>
                        <a:rPr lang="en" sz="900">
                          <a:latin typeface="Inter"/>
                          <a:ea typeface="Inter"/>
                          <a:cs typeface="Inter"/>
                          <a:sym typeface="Inter"/>
                        </a:rPr>
                        <a:t> - </a:t>
                      </a:r>
                      <a:endParaRPr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i="1" lang="en" sz="800">
                          <a:latin typeface="Inter"/>
                          <a:ea typeface="Inter"/>
                          <a:cs typeface="Inter"/>
                          <a:sym typeface="Inter"/>
                        </a:rPr>
                        <a:t>d. September 4,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Johnson, William - </a:t>
                      </a:r>
                      <a:r>
                        <a:rPr b="1" lang="en" sz="900">
                          <a:latin typeface="Inter"/>
                          <a:ea typeface="Inter"/>
                          <a:cs typeface="Inter"/>
                          <a:sym typeface="Inter"/>
                        </a:rPr>
                        <a:t>Laborer</a:t>
                      </a:r>
                      <a:endParaRPr b="1" sz="9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Kendall, George - </a:t>
                      </a:r>
                      <a:r>
                        <a:rPr b="1" lang="en" sz="900">
                          <a:latin typeface="Inter"/>
                          <a:ea typeface="Inter"/>
                          <a:cs typeface="Inter"/>
                          <a:sym typeface="Inter"/>
                        </a:rPr>
                        <a:t>Captain</a:t>
                      </a:r>
                      <a:r>
                        <a:rPr lang="en" sz="900">
                          <a:latin typeface="Inter"/>
                          <a:ea typeface="Inter"/>
                          <a:cs typeface="Inter"/>
                          <a:sym typeface="Inter"/>
                        </a:rPr>
                        <a:t> - </a:t>
                      </a:r>
                      <a:endParaRPr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i="1" lang="en" sz="800">
                          <a:latin typeface="Inter"/>
                          <a:ea typeface="Inter"/>
                          <a:cs typeface="Inter"/>
                          <a:sym typeface="Inter"/>
                        </a:rPr>
                        <a:t>d. December 1, 1607</a:t>
                      </a:r>
                      <a:endParaRPr i="1" sz="8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Kingston, Ellis - </a:t>
                      </a:r>
                      <a:r>
                        <a:rPr b="1" lang="en" sz="900">
                          <a:latin typeface="Inter"/>
                          <a:ea typeface="Inter"/>
                          <a:cs typeface="Inter"/>
                          <a:sym typeface="Inter"/>
                        </a:rPr>
                        <a:t>Gentleman</a:t>
                      </a:r>
                      <a:r>
                        <a:rPr lang="en" sz="900">
                          <a:latin typeface="Inter"/>
                          <a:ea typeface="Inter"/>
                          <a:cs typeface="Inter"/>
                          <a:sym typeface="Inter"/>
                        </a:rPr>
                        <a:t> - </a:t>
                      </a:r>
                      <a:endParaRPr sz="900">
                        <a:latin typeface="Inter"/>
                        <a:ea typeface="Inter"/>
                        <a:cs typeface="Inter"/>
                        <a:sym typeface="Inter"/>
                      </a:endParaRPr>
                    </a:p>
                    <a:p>
                      <a:pPr indent="0" lvl="0" marL="0" rtl="0" algn="l">
                        <a:spcBef>
                          <a:spcPts val="0"/>
                        </a:spcBef>
                        <a:spcAft>
                          <a:spcPts val="0"/>
                        </a:spcAft>
                        <a:buNone/>
                      </a:pPr>
                      <a:r>
                        <a:rPr i="1" lang="en" sz="800">
                          <a:latin typeface="Inter"/>
                          <a:ea typeface="Inter"/>
                          <a:cs typeface="Inter"/>
                          <a:sym typeface="Inter"/>
                        </a:rPr>
                        <a:t>d. September 18, 1607</a:t>
                      </a:r>
                      <a:endParaRPr i="1" sz="800">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Laxton, William - </a:t>
                      </a:r>
                      <a:r>
                        <a:rPr b="1" lang="en" sz="900">
                          <a:solidFill>
                            <a:schemeClr val="dk1"/>
                          </a:solidFill>
                          <a:latin typeface="Inter"/>
                          <a:ea typeface="Inter"/>
                          <a:cs typeface="Inter"/>
                          <a:sym typeface="Inter"/>
                        </a:rPr>
                        <a:t>Carpenter</a:t>
                      </a:r>
                      <a:endParaRPr b="1" sz="9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Laydon, John - </a:t>
                      </a:r>
                      <a:r>
                        <a:rPr b="1" lang="en" sz="900">
                          <a:solidFill>
                            <a:schemeClr val="dk1"/>
                          </a:solidFill>
                          <a:latin typeface="Inter"/>
                          <a:ea typeface="Inter"/>
                          <a:cs typeface="Inter"/>
                          <a:sym typeface="Inter"/>
                        </a:rPr>
                        <a:t>Carpenter</a:t>
                      </a:r>
                      <a:endParaRPr b="1" sz="9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Love, William - </a:t>
                      </a:r>
                      <a:r>
                        <a:rPr b="1" lang="en" sz="900">
                          <a:solidFill>
                            <a:schemeClr val="dk1"/>
                          </a:solidFill>
                          <a:latin typeface="Inter"/>
                          <a:ea typeface="Inter"/>
                          <a:cs typeface="Inter"/>
                          <a:sym typeface="Inter"/>
                        </a:rPr>
                        <a:t>Tailor, Soldier</a:t>
                      </a:r>
                      <a:endParaRPr b="1" sz="9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Martin, John Sr., </a:t>
                      </a:r>
                      <a:r>
                        <a:rPr b="1" lang="en" sz="900">
                          <a:solidFill>
                            <a:schemeClr val="dk1"/>
                          </a:solidFill>
                          <a:latin typeface="Inter"/>
                          <a:ea typeface="Inter"/>
                          <a:cs typeface="Inter"/>
                          <a:sym typeface="Inter"/>
                        </a:rPr>
                        <a:t>Captain</a:t>
                      </a:r>
                      <a:endParaRPr b="1" sz="9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Martin, John Jr., </a:t>
                      </a:r>
                      <a:r>
                        <a:rPr b="1" lang="en" sz="900">
                          <a:solidFill>
                            <a:schemeClr val="dk1"/>
                          </a:solidFill>
                          <a:latin typeface="Inter"/>
                          <a:ea typeface="Inter"/>
                          <a:cs typeface="Inter"/>
                          <a:sym typeface="Inter"/>
                        </a:rPr>
                        <a:t>Gentleman</a:t>
                      </a:r>
                      <a:r>
                        <a:rPr lang="en" sz="900">
                          <a:solidFill>
                            <a:schemeClr val="dk1"/>
                          </a:solidFill>
                          <a:latin typeface="Inter"/>
                          <a:ea typeface="Inter"/>
                          <a:cs typeface="Inter"/>
                          <a:sym typeface="Inter"/>
                        </a:rPr>
                        <a:t> - </a:t>
                      </a:r>
                      <a:endParaRPr sz="900">
                        <a:solidFill>
                          <a:schemeClr val="dk1"/>
                        </a:solidFill>
                        <a:latin typeface="Inter"/>
                        <a:ea typeface="Inter"/>
                        <a:cs typeface="Inter"/>
                        <a:sym typeface="Inter"/>
                      </a:endParaRPr>
                    </a:p>
                    <a:p>
                      <a:pPr indent="0" lvl="0" marL="0" rtl="0" algn="l">
                        <a:spcBef>
                          <a:spcPts val="0"/>
                        </a:spcBef>
                        <a:spcAft>
                          <a:spcPts val="0"/>
                        </a:spcAft>
                        <a:buNone/>
                      </a:pPr>
                      <a:r>
                        <a:rPr i="1" lang="en" sz="800">
                          <a:solidFill>
                            <a:schemeClr val="dk1"/>
                          </a:solidFill>
                          <a:latin typeface="Inter"/>
                          <a:ea typeface="Inter"/>
                          <a:cs typeface="Inter"/>
                          <a:sym typeface="Inter"/>
                        </a:rPr>
                        <a:t>d. August 18, 1607</a:t>
                      </a:r>
                      <a:endParaRPr i="1" sz="8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Martin, George - </a:t>
                      </a:r>
                      <a:r>
                        <a:rPr b="1" lang="en" sz="900">
                          <a:solidFill>
                            <a:schemeClr val="dk1"/>
                          </a:solidFill>
                          <a:latin typeface="Inter"/>
                          <a:ea typeface="Inter"/>
                          <a:cs typeface="Inter"/>
                          <a:sym typeface="Inter"/>
                        </a:rPr>
                        <a:t>Gentleman</a:t>
                      </a:r>
                      <a:endParaRPr b="1" sz="9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Midwinter, Francis - </a:t>
                      </a:r>
                      <a:r>
                        <a:rPr b="1" lang="en" sz="900">
                          <a:solidFill>
                            <a:schemeClr val="dk1"/>
                          </a:solidFill>
                          <a:latin typeface="Inter"/>
                          <a:ea typeface="Inter"/>
                          <a:cs typeface="Inter"/>
                          <a:sym typeface="Inter"/>
                        </a:rPr>
                        <a:t>Gentleman</a:t>
                      </a:r>
                      <a:r>
                        <a:rPr lang="en" sz="900">
                          <a:solidFill>
                            <a:schemeClr val="dk1"/>
                          </a:solidFill>
                          <a:latin typeface="Inter"/>
                          <a:ea typeface="Inter"/>
                          <a:cs typeface="Inter"/>
                          <a:sym typeface="Inter"/>
                        </a:rPr>
                        <a:t> - </a:t>
                      </a:r>
                      <a:r>
                        <a:rPr i="1" lang="en" sz="800">
                          <a:solidFill>
                            <a:schemeClr val="dk1"/>
                          </a:solidFill>
                          <a:latin typeface="Inter"/>
                          <a:ea typeface="Inter"/>
                          <a:cs typeface="Inter"/>
                          <a:sym typeface="Inter"/>
                        </a:rPr>
                        <a:t>d. August 14, 1607</a:t>
                      </a:r>
                      <a:endParaRPr i="1" sz="8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Morris, Edward - </a:t>
                      </a:r>
                      <a:r>
                        <a:rPr b="1" lang="en" sz="900">
                          <a:solidFill>
                            <a:schemeClr val="dk1"/>
                          </a:solidFill>
                          <a:latin typeface="Inter"/>
                          <a:ea typeface="Inter"/>
                          <a:cs typeface="Inter"/>
                          <a:sym typeface="Inter"/>
                        </a:rPr>
                        <a:t>Gentleman</a:t>
                      </a:r>
                      <a:r>
                        <a:rPr lang="en" sz="900">
                          <a:solidFill>
                            <a:schemeClr val="dk1"/>
                          </a:solidFill>
                          <a:latin typeface="Inter"/>
                          <a:ea typeface="Inter"/>
                          <a:cs typeface="Inter"/>
                          <a:sym typeface="Inter"/>
                        </a:rPr>
                        <a:t>, </a:t>
                      </a:r>
                      <a:r>
                        <a:rPr b="1" lang="en" sz="900">
                          <a:solidFill>
                            <a:schemeClr val="dk1"/>
                          </a:solidFill>
                          <a:latin typeface="Inter"/>
                          <a:ea typeface="Inter"/>
                          <a:cs typeface="Inter"/>
                          <a:sym typeface="Inter"/>
                        </a:rPr>
                        <a:t>Corporal</a:t>
                      </a:r>
                      <a:r>
                        <a:rPr lang="en" sz="900">
                          <a:solidFill>
                            <a:schemeClr val="dk1"/>
                          </a:solidFill>
                          <a:latin typeface="Inter"/>
                          <a:ea typeface="Inter"/>
                          <a:cs typeface="Inter"/>
                          <a:sym typeface="Inter"/>
                        </a:rPr>
                        <a:t> - </a:t>
                      </a:r>
                      <a:r>
                        <a:rPr i="1" lang="en" sz="800">
                          <a:solidFill>
                            <a:schemeClr val="dk1"/>
                          </a:solidFill>
                          <a:latin typeface="Inter"/>
                          <a:ea typeface="Inter"/>
                          <a:cs typeface="Inter"/>
                          <a:sym typeface="Inter"/>
                        </a:rPr>
                        <a:t>d. August 14, 1607</a:t>
                      </a:r>
                      <a:endParaRPr i="1" sz="8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Morton, Matthew - </a:t>
                      </a:r>
                      <a:r>
                        <a:rPr b="1" lang="en" sz="900">
                          <a:solidFill>
                            <a:schemeClr val="dk1"/>
                          </a:solidFill>
                          <a:latin typeface="Inter"/>
                          <a:ea typeface="Inter"/>
                          <a:cs typeface="Inter"/>
                          <a:sym typeface="Inter"/>
                        </a:rPr>
                        <a:t>Sailor</a:t>
                      </a:r>
                      <a:endParaRPr b="1" sz="9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Mounslie, Thomas - </a:t>
                      </a:r>
                      <a:r>
                        <a:rPr b="1" lang="en" sz="900">
                          <a:solidFill>
                            <a:schemeClr val="dk1"/>
                          </a:solidFill>
                          <a:latin typeface="Inter"/>
                          <a:ea typeface="Inter"/>
                          <a:cs typeface="Inter"/>
                          <a:sym typeface="Inter"/>
                        </a:rPr>
                        <a:t>Laborer</a:t>
                      </a:r>
                      <a:r>
                        <a:rPr lang="en" sz="900">
                          <a:solidFill>
                            <a:schemeClr val="dk1"/>
                          </a:solidFill>
                          <a:latin typeface="Inter"/>
                          <a:ea typeface="Inter"/>
                          <a:cs typeface="Inter"/>
                          <a:sym typeface="Inter"/>
                        </a:rPr>
                        <a:t> - </a:t>
                      </a:r>
                      <a:endParaRPr sz="900">
                        <a:solidFill>
                          <a:schemeClr val="dk1"/>
                        </a:solidFill>
                        <a:latin typeface="Inter"/>
                        <a:ea typeface="Inter"/>
                        <a:cs typeface="Inter"/>
                        <a:sym typeface="Inter"/>
                      </a:endParaRPr>
                    </a:p>
                    <a:p>
                      <a:pPr indent="0" lvl="0" marL="0" rtl="0" algn="l">
                        <a:spcBef>
                          <a:spcPts val="0"/>
                        </a:spcBef>
                        <a:spcAft>
                          <a:spcPts val="0"/>
                        </a:spcAft>
                        <a:buNone/>
                      </a:pPr>
                      <a:r>
                        <a:rPr i="1" lang="en" sz="800">
                          <a:solidFill>
                            <a:schemeClr val="dk1"/>
                          </a:solidFill>
                          <a:latin typeface="Inter"/>
                          <a:ea typeface="Inter"/>
                          <a:cs typeface="Inter"/>
                          <a:sym typeface="Inter"/>
                        </a:rPr>
                        <a:t>d. August 17, 1607</a:t>
                      </a:r>
                      <a:endParaRPr i="1" sz="8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Mouton, Thomas - </a:t>
                      </a:r>
                      <a:r>
                        <a:rPr b="1" lang="en" sz="900">
                          <a:solidFill>
                            <a:schemeClr val="dk1"/>
                          </a:solidFill>
                          <a:latin typeface="Inter"/>
                          <a:ea typeface="Inter"/>
                          <a:cs typeface="Inter"/>
                          <a:sym typeface="Inter"/>
                        </a:rPr>
                        <a:t>Gentleman</a:t>
                      </a:r>
                      <a:r>
                        <a:rPr lang="en" sz="900">
                          <a:solidFill>
                            <a:schemeClr val="dk1"/>
                          </a:solidFill>
                          <a:latin typeface="Inter"/>
                          <a:ea typeface="Inter"/>
                          <a:cs typeface="Inter"/>
                          <a:sym typeface="Inter"/>
                        </a:rPr>
                        <a:t> - </a:t>
                      </a:r>
                      <a:r>
                        <a:rPr i="1" lang="en" sz="800">
                          <a:solidFill>
                            <a:schemeClr val="dk1"/>
                          </a:solidFill>
                          <a:latin typeface="Inter"/>
                          <a:ea typeface="Inter"/>
                          <a:cs typeface="Inter"/>
                          <a:sym typeface="Inter"/>
                        </a:rPr>
                        <a:t>d. September 19, 1607</a:t>
                      </a:r>
                      <a:endParaRPr i="1" sz="8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Mutton, Richard - </a:t>
                      </a:r>
                      <a:r>
                        <a:rPr b="1" lang="en" sz="900">
                          <a:solidFill>
                            <a:schemeClr val="dk1"/>
                          </a:solidFill>
                          <a:latin typeface="Inter"/>
                          <a:ea typeface="Inter"/>
                          <a:cs typeface="Inter"/>
                          <a:sym typeface="Inter"/>
                        </a:rPr>
                        <a:t>Boy</a:t>
                      </a:r>
                      <a:endParaRPr b="1" sz="9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Peacock, Nathaniel - </a:t>
                      </a:r>
                      <a:r>
                        <a:rPr b="1" lang="en" sz="900">
                          <a:solidFill>
                            <a:schemeClr val="dk1"/>
                          </a:solidFill>
                          <a:latin typeface="Inter"/>
                          <a:ea typeface="Inter"/>
                          <a:cs typeface="Inter"/>
                          <a:sym typeface="Inter"/>
                        </a:rPr>
                        <a:t>Boy</a:t>
                      </a:r>
                      <a:endParaRPr b="1" sz="9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Penington, Robert - </a:t>
                      </a:r>
                      <a:r>
                        <a:rPr b="1" lang="en" sz="900">
                          <a:solidFill>
                            <a:schemeClr val="dk1"/>
                          </a:solidFill>
                          <a:latin typeface="Inter"/>
                          <a:ea typeface="Inter"/>
                          <a:cs typeface="Inter"/>
                          <a:sym typeface="Inter"/>
                        </a:rPr>
                        <a:t>Gentleman</a:t>
                      </a:r>
                      <a:r>
                        <a:rPr lang="en" sz="900">
                          <a:solidFill>
                            <a:schemeClr val="dk1"/>
                          </a:solidFill>
                          <a:latin typeface="Inter"/>
                          <a:ea typeface="Inter"/>
                          <a:cs typeface="Inter"/>
                          <a:sym typeface="Inter"/>
                        </a:rPr>
                        <a:t> - </a:t>
                      </a:r>
                      <a:r>
                        <a:rPr i="1" lang="en" sz="800">
                          <a:solidFill>
                            <a:schemeClr val="dk1"/>
                          </a:solidFill>
                          <a:latin typeface="Inter"/>
                          <a:ea typeface="Inter"/>
                          <a:cs typeface="Inter"/>
                          <a:sym typeface="Inter"/>
                        </a:rPr>
                        <a:t>d. August 18, 1607</a:t>
                      </a:r>
                      <a:endParaRPr i="1" sz="800">
                        <a:solidFill>
                          <a:schemeClr val="dk1"/>
                        </a:solidFill>
                        <a:latin typeface="Inter"/>
                        <a:ea typeface="Inter"/>
                        <a:cs typeface="Inter"/>
                        <a:sym typeface="Inter"/>
                      </a:endParaRPr>
                    </a:p>
                    <a:p>
                      <a:pPr indent="0" lvl="0" marL="0" rtl="0" algn="l">
                        <a:spcBef>
                          <a:spcPts val="0"/>
                        </a:spcBef>
                        <a:spcAft>
                          <a:spcPts val="0"/>
                        </a:spcAft>
                        <a:buNone/>
                      </a:pPr>
                      <a:r>
                        <a:rPr lang="en" sz="900">
                          <a:solidFill>
                            <a:schemeClr val="dk1"/>
                          </a:solidFill>
                          <a:latin typeface="Inter"/>
                          <a:ea typeface="Inter"/>
                          <a:cs typeface="Inter"/>
                          <a:sym typeface="Inter"/>
                        </a:rPr>
                        <a:t>Percy, George - </a:t>
                      </a:r>
                      <a:r>
                        <a:rPr b="1" lang="en" sz="900">
                          <a:solidFill>
                            <a:schemeClr val="dk1"/>
                          </a:solidFill>
                          <a:latin typeface="Inter"/>
                          <a:ea typeface="Inter"/>
                          <a:cs typeface="Inter"/>
                          <a:sym typeface="Inter"/>
                        </a:rPr>
                        <a:t>Master</a:t>
                      </a:r>
                      <a:endParaRPr b="1" sz="900">
                        <a:solidFill>
                          <a:schemeClr val="dk1"/>
                        </a:solidFill>
                        <a:latin typeface="Inter"/>
                        <a:ea typeface="Inter"/>
                        <a:cs typeface="Inter"/>
                        <a:sym typeface="Inter"/>
                      </a:endParaRPr>
                    </a:p>
                  </a:txBody>
                  <a:tcPr marT="95775" marB="95775" marR="97150" marL="97150"/>
                </a:tc>
                <a:tc>
                  <a:txBody>
                    <a:bodyPr/>
                    <a:lstStyle/>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Pickhouse, Drue - </a:t>
                      </a:r>
                      <a:r>
                        <a:rPr b="1" lang="en" sz="900">
                          <a:latin typeface="Inter"/>
                          <a:ea typeface="Inter"/>
                          <a:cs typeface="Inter"/>
                          <a:sym typeface="Inter"/>
                        </a:rPr>
                        <a:t>Gentleman</a:t>
                      </a:r>
                      <a:r>
                        <a:rPr lang="en" sz="900">
                          <a:latin typeface="Inter"/>
                          <a:ea typeface="Inter"/>
                          <a:cs typeface="Inter"/>
                          <a:sym typeface="Inter"/>
                        </a:rPr>
                        <a:t> - </a:t>
                      </a:r>
                      <a:r>
                        <a:rPr i="1" lang="en" sz="800">
                          <a:latin typeface="Inter"/>
                          <a:ea typeface="Inter"/>
                          <a:cs typeface="Inter"/>
                          <a:sym typeface="Inter"/>
                        </a:rPr>
                        <a:t>d. August 19,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Posing, Edward - </a:t>
                      </a:r>
                      <a:r>
                        <a:rPr b="1" lang="en" sz="900">
                          <a:latin typeface="Inter"/>
                          <a:ea typeface="Inter"/>
                          <a:cs typeface="Inter"/>
                          <a:sym typeface="Inter"/>
                        </a:rPr>
                        <a:t>Carpenter</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Powell, Nathaniel - </a:t>
                      </a:r>
                      <a:r>
                        <a:rPr b="1" lang="en" sz="900">
                          <a:latin typeface="Inter"/>
                          <a:ea typeface="Inter"/>
                          <a:cs typeface="Inter"/>
                          <a:sym typeface="Inter"/>
                        </a:rPr>
                        <a:t>Gentleman</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Profit, Jonas - </a:t>
                      </a:r>
                      <a:r>
                        <a:rPr b="1" lang="en" sz="900">
                          <a:latin typeface="Inter"/>
                          <a:ea typeface="Inter"/>
                          <a:cs typeface="Inter"/>
                          <a:sym typeface="Inter"/>
                        </a:rPr>
                        <a:t>Fisherman</a:t>
                      </a:r>
                      <a:endParaRPr b="1" sz="9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Ratcliffe, John - </a:t>
                      </a:r>
                      <a:r>
                        <a:rPr b="1" lang="en" sz="900">
                          <a:latin typeface="Inter"/>
                          <a:ea typeface="Inter"/>
                          <a:cs typeface="Inter"/>
                          <a:sym typeface="Inter"/>
                        </a:rPr>
                        <a:t>Captain</a:t>
                      </a:r>
                      <a:r>
                        <a:rPr lang="en" sz="900">
                          <a:latin typeface="Inter"/>
                          <a:ea typeface="Inter"/>
                          <a:cs typeface="Inter"/>
                          <a:sym typeface="Inter"/>
                        </a:rPr>
                        <a:t> - </a:t>
                      </a:r>
                      <a:endParaRPr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i="1" lang="en" sz="800">
                          <a:latin typeface="Inter"/>
                          <a:ea typeface="Inter"/>
                          <a:cs typeface="Inter"/>
                          <a:sym typeface="Inter"/>
                        </a:rPr>
                        <a:t>d. November 1609</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Read, James - </a:t>
                      </a:r>
                      <a:r>
                        <a:rPr b="1" lang="en" sz="900">
                          <a:latin typeface="Inter"/>
                          <a:ea typeface="Inter"/>
                          <a:cs typeface="Inter"/>
                          <a:sym typeface="Inter"/>
                        </a:rPr>
                        <a:t>Blacksmith</a:t>
                      </a:r>
                      <a:r>
                        <a:rPr lang="en" sz="900">
                          <a:latin typeface="Inter"/>
                          <a:ea typeface="Inter"/>
                          <a:cs typeface="Inter"/>
                          <a:sym typeface="Inter"/>
                        </a:rPr>
                        <a:t>, Soldier</a:t>
                      </a:r>
                      <a:endParaRPr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Robinson, John - </a:t>
                      </a:r>
                      <a:r>
                        <a:rPr b="1" lang="en" sz="900">
                          <a:latin typeface="Inter"/>
                          <a:ea typeface="Inter"/>
                          <a:cs typeface="Inter"/>
                          <a:sym typeface="Inter"/>
                        </a:rPr>
                        <a:t>Gentleman</a:t>
                      </a:r>
                      <a:r>
                        <a:rPr lang="en" sz="900">
                          <a:latin typeface="Inter"/>
                          <a:ea typeface="Inter"/>
                          <a:cs typeface="Inter"/>
                          <a:sym typeface="Inter"/>
                        </a:rPr>
                        <a:t> - </a:t>
                      </a:r>
                      <a:r>
                        <a:rPr i="1" lang="en" sz="800">
                          <a:latin typeface="Inter"/>
                          <a:ea typeface="Inter"/>
                          <a:cs typeface="Inter"/>
                          <a:sym typeface="Inter"/>
                        </a:rPr>
                        <a:t>d. December 1607</a:t>
                      </a:r>
                      <a:endParaRPr i="1" sz="8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Rods, William - </a:t>
                      </a:r>
                      <a:r>
                        <a:rPr b="1" lang="en" sz="900">
                          <a:latin typeface="Inter"/>
                          <a:ea typeface="Inter"/>
                          <a:cs typeface="Inter"/>
                          <a:sym typeface="Inter"/>
                        </a:rPr>
                        <a:t>Laborer</a:t>
                      </a:r>
                      <a:r>
                        <a:rPr lang="en" sz="900">
                          <a:latin typeface="Inter"/>
                          <a:ea typeface="Inter"/>
                          <a:cs typeface="Inter"/>
                          <a:sym typeface="Inter"/>
                        </a:rPr>
                        <a:t> - </a:t>
                      </a:r>
                      <a:endParaRPr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i="1" lang="en" sz="800">
                          <a:latin typeface="Inter"/>
                          <a:ea typeface="Inter"/>
                          <a:cs typeface="Inter"/>
                          <a:sym typeface="Inter"/>
                        </a:rPr>
                        <a:t>d. August 27,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Sands, Thomas - </a:t>
                      </a:r>
                      <a:r>
                        <a:rPr b="1" lang="en" sz="900">
                          <a:latin typeface="Inter"/>
                          <a:ea typeface="Inter"/>
                          <a:cs typeface="Inter"/>
                          <a:sym typeface="Inter"/>
                        </a:rPr>
                        <a:t>Gentleman</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Short, John - </a:t>
                      </a:r>
                      <a:r>
                        <a:rPr b="1" lang="en" sz="900">
                          <a:latin typeface="Inter"/>
                          <a:ea typeface="Inter"/>
                          <a:cs typeface="Inter"/>
                          <a:sym typeface="Inter"/>
                        </a:rPr>
                        <a:t>Gentleman</a:t>
                      </a:r>
                      <a:endParaRPr b="1" sz="9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Short, Edward - </a:t>
                      </a:r>
                      <a:r>
                        <a:rPr b="1" lang="en" sz="900">
                          <a:latin typeface="Inter"/>
                          <a:ea typeface="Inter"/>
                          <a:cs typeface="Inter"/>
                          <a:sym typeface="Inter"/>
                        </a:rPr>
                        <a:t>Laborer</a:t>
                      </a:r>
                      <a:r>
                        <a:rPr lang="en" sz="900">
                          <a:latin typeface="Inter"/>
                          <a:ea typeface="Inter"/>
                          <a:cs typeface="Inter"/>
                          <a:sym typeface="Inter"/>
                        </a:rPr>
                        <a:t> - </a:t>
                      </a:r>
                      <a:endParaRPr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i="1" lang="en" sz="800">
                          <a:latin typeface="Inter"/>
                          <a:ea typeface="Inter"/>
                          <a:cs typeface="Inter"/>
                          <a:sym typeface="Inter"/>
                        </a:rPr>
                        <a:t>d. August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Simons, Richard - </a:t>
                      </a:r>
                      <a:r>
                        <a:rPr b="1" lang="en" sz="900">
                          <a:latin typeface="Inter"/>
                          <a:ea typeface="Inter"/>
                          <a:cs typeface="Inter"/>
                          <a:sym typeface="Inter"/>
                        </a:rPr>
                        <a:t>Gentleman</a:t>
                      </a:r>
                      <a:r>
                        <a:rPr lang="en" sz="900">
                          <a:latin typeface="Inter"/>
                          <a:ea typeface="Inter"/>
                          <a:cs typeface="Inter"/>
                          <a:sym typeface="Inter"/>
                        </a:rPr>
                        <a:t> - </a:t>
                      </a:r>
                      <a:r>
                        <a:rPr i="1" lang="en" sz="800">
                          <a:latin typeface="Inter"/>
                          <a:ea typeface="Inter"/>
                          <a:cs typeface="Inter"/>
                          <a:sym typeface="Inter"/>
                        </a:rPr>
                        <a:t>d. September 18,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Skot, Nicholas - </a:t>
                      </a:r>
                      <a:r>
                        <a:rPr b="1" lang="en" sz="900">
                          <a:latin typeface="Inter"/>
                          <a:ea typeface="Inter"/>
                          <a:cs typeface="Inter"/>
                          <a:sym typeface="Inter"/>
                        </a:rPr>
                        <a:t>Drummer</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Small, Robert - </a:t>
                      </a:r>
                      <a:r>
                        <a:rPr b="1" lang="en" sz="900">
                          <a:latin typeface="Inter"/>
                          <a:ea typeface="Inter"/>
                          <a:cs typeface="Inter"/>
                          <a:sym typeface="Inter"/>
                        </a:rPr>
                        <a:t>Carpenter</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Smethes, William - </a:t>
                      </a:r>
                      <a:r>
                        <a:rPr b="1" lang="en" sz="900">
                          <a:latin typeface="Inter"/>
                          <a:ea typeface="Inter"/>
                          <a:cs typeface="Inter"/>
                          <a:sym typeface="Inter"/>
                        </a:rPr>
                        <a:t>Gentleman</a:t>
                      </a:r>
                      <a:endParaRPr b="1" sz="9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Smith, John - </a:t>
                      </a:r>
                      <a:r>
                        <a:rPr b="1" lang="en" sz="900">
                          <a:latin typeface="Inter"/>
                          <a:ea typeface="Inter"/>
                          <a:cs typeface="Inter"/>
                          <a:sym typeface="Inter"/>
                        </a:rPr>
                        <a:t>Captain</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Snarsbrough, Francis - </a:t>
                      </a:r>
                      <a:r>
                        <a:rPr b="1" lang="en" sz="900">
                          <a:latin typeface="Inter"/>
                          <a:ea typeface="Inter"/>
                          <a:cs typeface="Inter"/>
                          <a:sym typeface="Inter"/>
                        </a:rPr>
                        <a:t>Gentleman</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Stevenson, John - </a:t>
                      </a:r>
                      <a:r>
                        <a:rPr b="1" lang="en" sz="900">
                          <a:latin typeface="Inter"/>
                          <a:ea typeface="Inter"/>
                          <a:cs typeface="Inter"/>
                          <a:sym typeface="Inter"/>
                        </a:rPr>
                        <a:t>Gentleman</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Studley, Thomas - </a:t>
                      </a:r>
                      <a:r>
                        <a:rPr b="1" lang="en" sz="900">
                          <a:latin typeface="Inter"/>
                          <a:ea typeface="Inter"/>
                          <a:cs typeface="Inter"/>
                          <a:sym typeface="Inter"/>
                        </a:rPr>
                        <a:t>Gentleman</a:t>
                      </a:r>
                      <a:r>
                        <a:rPr lang="en" sz="900">
                          <a:latin typeface="Inter"/>
                          <a:ea typeface="Inter"/>
                          <a:cs typeface="Inter"/>
                          <a:sym typeface="Inter"/>
                        </a:rPr>
                        <a:t> - </a:t>
                      </a:r>
                      <a:r>
                        <a:rPr i="1" lang="en" sz="800">
                          <a:latin typeface="Inter"/>
                          <a:ea typeface="Inter"/>
                          <a:cs typeface="Inter"/>
                          <a:sym typeface="Inter"/>
                        </a:rPr>
                        <a:t>d. August 28,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Tankard, William - </a:t>
                      </a:r>
                      <a:r>
                        <a:rPr b="1" lang="en" sz="900">
                          <a:latin typeface="Inter"/>
                          <a:ea typeface="Inter"/>
                          <a:cs typeface="Inter"/>
                          <a:sym typeface="Inter"/>
                        </a:rPr>
                        <a:t>Gentleman</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Tavin, Henry - </a:t>
                      </a:r>
                      <a:r>
                        <a:rPr b="1" lang="en" sz="900">
                          <a:latin typeface="Inter"/>
                          <a:ea typeface="Inter"/>
                          <a:cs typeface="Inter"/>
                          <a:sym typeface="Inter"/>
                        </a:rPr>
                        <a:t>Laborer</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Throgmorton, Kellam - </a:t>
                      </a:r>
                      <a:r>
                        <a:rPr b="1" lang="en" sz="900">
                          <a:latin typeface="Inter"/>
                          <a:ea typeface="Inter"/>
                          <a:cs typeface="Inter"/>
                          <a:sym typeface="Inter"/>
                        </a:rPr>
                        <a:t>Gentleman</a:t>
                      </a:r>
                      <a:r>
                        <a:rPr lang="en" sz="900">
                          <a:latin typeface="Inter"/>
                          <a:ea typeface="Inter"/>
                          <a:cs typeface="Inter"/>
                          <a:sym typeface="Inter"/>
                        </a:rPr>
                        <a:t> - </a:t>
                      </a:r>
                      <a:r>
                        <a:rPr i="1" lang="en" sz="800">
                          <a:latin typeface="Inter"/>
                          <a:ea typeface="Inter"/>
                          <a:cs typeface="Inter"/>
                          <a:sym typeface="Inter"/>
                        </a:rPr>
                        <a:t>d. August 26,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Todkill, Anas - </a:t>
                      </a:r>
                      <a:r>
                        <a:rPr b="1" lang="en" sz="900">
                          <a:latin typeface="Inter"/>
                          <a:ea typeface="Inter"/>
                          <a:cs typeface="Inter"/>
                          <a:sym typeface="Inter"/>
                        </a:rPr>
                        <a:t>Soldier</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Unger, William - </a:t>
                      </a:r>
                      <a:r>
                        <a:rPr b="1" lang="en" sz="900">
                          <a:latin typeface="Inter"/>
                          <a:ea typeface="Inter"/>
                          <a:cs typeface="Inter"/>
                          <a:sym typeface="Inter"/>
                        </a:rPr>
                        <a:t>Laborer</a:t>
                      </a:r>
                      <a:endParaRPr b="1" sz="9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Waller, John - </a:t>
                      </a:r>
                      <a:r>
                        <a:rPr b="1" lang="en" sz="900">
                          <a:latin typeface="Inter"/>
                          <a:ea typeface="Inter"/>
                          <a:cs typeface="Inter"/>
                          <a:sym typeface="Inter"/>
                        </a:rPr>
                        <a:t>Gentleman</a:t>
                      </a:r>
                      <a:r>
                        <a:rPr lang="en" sz="900">
                          <a:latin typeface="Inter"/>
                          <a:ea typeface="Inter"/>
                          <a:cs typeface="Inter"/>
                          <a:sym typeface="Inter"/>
                        </a:rPr>
                        <a:t> - </a:t>
                      </a:r>
                      <a:endParaRPr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i="1" lang="en" sz="800">
                          <a:latin typeface="Inter"/>
                          <a:ea typeface="Inter"/>
                          <a:cs typeface="Inter"/>
                          <a:sym typeface="Inter"/>
                        </a:rPr>
                        <a:t>d. August 24, 1607</a:t>
                      </a:r>
                      <a:endParaRPr i="1" sz="8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Walker, George - </a:t>
                      </a:r>
                      <a:r>
                        <a:rPr b="1" lang="en" sz="900">
                          <a:latin typeface="Inter"/>
                          <a:ea typeface="Inter"/>
                          <a:cs typeface="Inter"/>
                          <a:sym typeface="Inter"/>
                        </a:rPr>
                        <a:t>Gentleman</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Webbe, Thomas - </a:t>
                      </a:r>
                      <a:r>
                        <a:rPr b="1" lang="en" sz="900">
                          <a:latin typeface="Inter"/>
                          <a:ea typeface="Inter"/>
                          <a:cs typeface="Inter"/>
                          <a:sym typeface="Inter"/>
                        </a:rPr>
                        <a:t>Gentleman</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White, William - </a:t>
                      </a:r>
                      <a:r>
                        <a:rPr b="1" lang="en" sz="900">
                          <a:latin typeface="Inter"/>
                          <a:ea typeface="Inter"/>
                          <a:cs typeface="Inter"/>
                          <a:sym typeface="Inter"/>
                        </a:rPr>
                        <a:t>Laborer</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Wilkinson, William - </a:t>
                      </a:r>
                      <a:r>
                        <a:rPr b="1" lang="en" sz="900">
                          <a:latin typeface="Inter"/>
                          <a:ea typeface="Inter"/>
                          <a:cs typeface="Inter"/>
                          <a:sym typeface="Inter"/>
                        </a:rPr>
                        <a:t>Surgeon</a:t>
                      </a:r>
                      <a:endParaRPr b="1" sz="900">
                        <a:latin typeface="Inter"/>
                        <a:ea typeface="Inter"/>
                        <a:cs typeface="Inter"/>
                        <a:sym typeface="Inter"/>
                      </a:endParaRPr>
                    </a:p>
                    <a:p>
                      <a:pPr indent="0" lvl="0" marL="0" rtl="0" algn="l">
                        <a:spcBef>
                          <a:spcPts val="0"/>
                        </a:spcBef>
                        <a:spcAft>
                          <a:spcPts val="0"/>
                        </a:spcAft>
                        <a:buClr>
                          <a:schemeClr val="dk1"/>
                        </a:buClr>
                        <a:buSzPts val="1200"/>
                        <a:buFont typeface="Arial"/>
                        <a:buNone/>
                      </a:pPr>
                      <a:r>
                        <a:rPr lang="en" sz="900">
                          <a:latin typeface="Inter"/>
                          <a:ea typeface="Inter"/>
                          <a:cs typeface="Inter"/>
                          <a:sym typeface="Inter"/>
                        </a:rPr>
                        <a:t>Wingfield, Edward Maria - </a:t>
                      </a:r>
                      <a:r>
                        <a:rPr b="1" lang="en" sz="900">
                          <a:latin typeface="Inter"/>
                          <a:ea typeface="Inter"/>
                          <a:cs typeface="Inter"/>
                          <a:sym typeface="Inter"/>
                        </a:rPr>
                        <a:t>Master</a:t>
                      </a:r>
                      <a:endParaRPr b="1" sz="9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Wotton, Thomas - </a:t>
                      </a:r>
                      <a:r>
                        <a:rPr b="1" lang="en" sz="900">
                          <a:latin typeface="Inter"/>
                          <a:ea typeface="Inter"/>
                          <a:cs typeface="Inter"/>
                          <a:sym typeface="Inter"/>
                        </a:rPr>
                        <a:t>Gentleman, Surgeon</a:t>
                      </a:r>
                      <a:endParaRPr b="1" sz="900">
                        <a:latin typeface="Inter"/>
                        <a:ea typeface="Inter"/>
                        <a:cs typeface="Inter"/>
                        <a:sym typeface="Inter"/>
                      </a:endParaRPr>
                    </a:p>
                  </a:txBody>
                  <a:tcPr marT="95775" marB="95775" marR="97150" marL="97150"/>
                </a:tc>
              </a:tr>
            </a:tbl>
          </a:graphicData>
        </a:graphic>
      </p:graphicFrame>
      <p:sp>
        <p:nvSpPr>
          <p:cNvPr id="170" name="Google Shape;170;p27"/>
          <p:cNvSpPr txBox="1"/>
          <p:nvPr/>
        </p:nvSpPr>
        <p:spPr>
          <a:xfrm>
            <a:off x="5542353" y="94719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71" name="Google Shape;171;p27"/>
          <p:cNvPicPr preferRelativeResize="0"/>
          <p:nvPr/>
        </p:nvPicPr>
        <p:blipFill>
          <a:blip r:embed="rId4">
            <a:alphaModFix/>
          </a:blip>
          <a:stretch>
            <a:fillRect/>
          </a:stretch>
        </p:blipFill>
        <p:spPr>
          <a:xfrm>
            <a:off x="390131" y="9348146"/>
            <a:ext cx="431174" cy="431174"/>
          </a:xfrm>
          <a:prstGeom prst="rect">
            <a:avLst/>
          </a:prstGeom>
          <a:noFill/>
          <a:ln>
            <a:noFill/>
          </a:ln>
        </p:spPr>
      </p:pic>
      <p:sp>
        <p:nvSpPr>
          <p:cNvPr id="172" name="Google Shape;172;p27"/>
          <p:cNvSpPr txBox="1"/>
          <p:nvPr/>
        </p:nvSpPr>
        <p:spPr>
          <a:xfrm>
            <a:off x="2974875" y="94719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6" name="Shape 176"/>
        <p:cNvGrpSpPr/>
        <p:nvPr/>
      </p:nvGrpSpPr>
      <p:grpSpPr>
        <a:xfrm>
          <a:off x="0" y="0"/>
          <a:ext cx="0" cy="0"/>
          <a:chOff x="0" y="0"/>
          <a:chExt cx="0" cy="0"/>
        </a:xfrm>
      </p:grpSpPr>
      <p:sp>
        <p:nvSpPr>
          <p:cNvPr id="177" name="Google Shape;177;p28"/>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1700">
                <a:solidFill>
                  <a:schemeClr val="dk1"/>
                </a:solidFill>
                <a:latin typeface="Halant"/>
                <a:ea typeface="Halant"/>
                <a:cs typeface="Halant"/>
                <a:sym typeface="Halant"/>
              </a:rPr>
              <a:t>Document Analysis:</a:t>
            </a:r>
            <a:endParaRPr sz="1700">
              <a:solidFill>
                <a:schemeClr val="dk1"/>
              </a:solidFill>
              <a:latin typeface="Halant"/>
              <a:ea typeface="Halant"/>
              <a:cs typeface="Halant"/>
              <a:sym typeface="Halant"/>
            </a:endParaRPr>
          </a:p>
          <a:p>
            <a:pPr indent="0" lvl="0" marL="0" rtl="0" algn="ctr">
              <a:spcBef>
                <a:spcPts val="0"/>
              </a:spcBef>
              <a:spcAft>
                <a:spcPts val="0"/>
              </a:spcAft>
              <a:buNone/>
            </a:pPr>
            <a:r>
              <a:rPr i="1" lang="en" sz="2500">
                <a:solidFill>
                  <a:schemeClr val="dk1"/>
                </a:solidFill>
                <a:latin typeface="Plus Jakarta Sans Medium"/>
                <a:ea typeface="Plus Jakarta Sans Medium"/>
                <a:cs typeface="Plus Jakarta Sans Medium"/>
                <a:sym typeface="Plus Jakarta Sans Medium"/>
              </a:rPr>
              <a:t>Mayflower</a:t>
            </a:r>
            <a:r>
              <a:rPr lang="en" sz="2500">
                <a:solidFill>
                  <a:schemeClr val="dk1"/>
                </a:solidFill>
                <a:latin typeface="Plus Jakarta Sans Medium"/>
                <a:ea typeface="Plus Jakarta Sans Medium"/>
                <a:cs typeface="Plus Jakarta Sans Medium"/>
                <a:sym typeface="Plus Jakarta Sans Medium"/>
              </a:rPr>
              <a:t> Passengers (Plymouth, MA)</a:t>
            </a:r>
            <a:endParaRPr sz="2500">
              <a:solidFill>
                <a:schemeClr val="dk1"/>
              </a:solidFill>
              <a:latin typeface="Plus Jakarta Sans Medium"/>
              <a:ea typeface="Plus Jakarta Sans Medium"/>
              <a:cs typeface="Plus Jakarta Sans Medium"/>
              <a:sym typeface="Plus Jakarta Sans Medium"/>
            </a:endParaRPr>
          </a:p>
        </p:txBody>
      </p:sp>
      <p:pic>
        <p:nvPicPr>
          <p:cNvPr id="178" name="Google Shape;178;p28"/>
          <p:cNvPicPr preferRelativeResize="0"/>
          <p:nvPr/>
        </p:nvPicPr>
        <p:blipFill>
          <a:blip r:embed="rId3">
            <a:alphaModFix/>
          </a:blip>
          <a:stretch>
            <a:fillRect/>
          </a:stretch>
        </p:blipFill>
        <p:spPr>
          <a:xfrm>
            <a:off x="216272" y="230997"/>
            <a:ext cx="1056536" cy="438114"/>
          </a:xfrm>
          <a:prstGeom prst="rect">
            <a:avLst/>
          </a:prstGeom>
          <a:noFill/>
          <a:ln>
            <a:noFill/>
          </a:ln>
        </p:spPr>
      </p:pic>
      <p:graphicFrame>
        <p:nvGraphicFramePr>
          <p:cNvPr id="179" name="Google Shape;179;p28"/>
          <p:cNvGraphicFramePr/>
          <p:nvPr/>
        </p:nvGraphicFramePr>
        <p:xfrm>
          <a:off x="961616" y="1711748"/>
          <a:ext cx="3000000" cy="3000000"/>
        </p:xfrm>
        <a:graphic>
          <a:graphicData uri="http://schemas.openxmlformats.org/drawingml/2006/table">
            <a:tbl>
              <a:tblPr>
                <a:noFill/>
                <a:tableStyleId>{A6C8AA9A-F4A3-40EB-90B5-DC6A55F65988}</a:tableStyleId>
              </a:tblPr>
              <a:tblGrid>
                <a:gridCol w="5840225"/>
              </a:tblGrid>
              <a:tr h="256375">
                <a:tc>
                  <a:txBody>
                    <a:bodyPr/>
                    <a:lstStyle/>
                    <a:p>
                      <a:pPr indent="0" lvl="0" marL="0" rtl="0" algn="l">
                        <a:spcBef>
                          <a:spcPts val="0"/>
                        </a:spcBef>
                        <a:spcAft>
                          <a:spcPts val="0"/>
                        </a:spcAft>
                        <a:buClr>
                          <a:srgbClr val="000000"/>
                        </a:buClr>
                        <a:buSzPts val="1200"/>
                        <a:buFont typeface="Arial"/>
                        <a:buNone/>
                      </a:pPr>
                      <a:r>
                        <a:rPr lang="en" sz="1000">
                          <a:latin typeface="Inter"/>
                          <a:ea typeface="Inter"/>
                          <a:cs typeface="Inter"/>
                          <a:sym typeface="Inter"/>
                        </a:rPr>
                        <a:t>Note: An asterisk on a name indicates those who died in the winter of 1620–21.</a:t>
                      </a:r>
                      <a:endParaRPr sz="1000">
                        <a:latin typeface="Inter"/>
                        <a:ea typeface="Inter"/>
                        <a:cs typeface="Inter"/>
                        <a:sym typeface="Inter"/>
                      </a:endParaRPr>
                    </a:p>
                  </a:txBody>
                  <a:tcPr marT="114950" marB="114950" marR="116575" marL="11657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graphicFrame>
        <p:nvGraphicFramePr>
          <p:cNvPr id="180" name="Google Shape;180;p28"/>
          <p:cNvGraphicFramePr/>
          <p:nvPr/>
        </p:nvGraphicFramePr>
        <p:xfrm>
          <a:off x="469041" y="2189593"/>
          <a:ext cx="3000000" cy="3000000"/>
        </p:xfrm>
        <a:graphic>
          <a:graphicData uri="http://schemas.openxmlformats.org/drawingml/2006/table">
            <a:tbl>
              <a:tblPr>
                <a:noFill/>
                <a:tableStyleId>{A6C8AA9A-F4A3-40EB-90B5-DC6A55F65988}</a:tableStyleId>
              </a:tblPr>
              <a:tblGrid>
                <a:gridCol w="2278100"/>
                <a:gridCol w="2278100"/>
                <a:gridCol w="2278100"/>
              </a:tblGrid>
              <a:tr h="319200">
                <a:tc gridSpan="3">
                  <a:txBody>
                    <a:bodyPr/>
                    <a:lstStyle/>
                    <a:p>
                      <a:pPr indent="0" lvl="0" marL="0" rtl="0" algn="l">
                        <a:spcBef>
                          <a:spcPts val="0"/>
                        </a:spcBef>
                        <a:spcAft>
                          <a:spcPts val="0"/>
                        </a:spcAft>
                        <a:buNone/>
                      </a:pPr>
                      <a:r>
                        <a:rPr b="1" lang="en" sz="900">
                          <a:solidFill>
                            <a:schemeClr val="dk1"/>
                          </a:solidFill>
                          <a:latin typeface="Inter"/>
                          <a:ea typeface="Inter"/>
                          <a:cs typeface="Inter"/>
                          <a:sym typeface="Inter"/>
                        </a:rPr>
                        <a:t>Members of the Leiden, Holland Congregation</a:t>
                      </a:r>
                      <a:endParaRPr sz="900">
                        <a:solidFill>
                          <a:schemeClr val="dk1"/>
                        </a:solidFill>
                        <a:latin typeface="Inter"/>
                        <a:ea typeface="Inter"/>
                        <a:cs typeface="Inter"/>
                        <a:sym typeface="Inter"/>
                      </a:endParaRPr>
                    </a:p>
                  </a:txBody>
                  <a:tcPr marT="95775" marB="95775" marR="97150" marL="97150"/>
                </a:tc>
                <a:tc hMerge="1"/>
                <a:tc hMerge="1"/>
              </a:tr>
              <a:tr h="2997950">
                <a:tc>
                  <a:txBody>
                    <a:bodyPr/>
                    <a:lstStyle/>
                    <a:p>
                      <a:pPr indent="0" lvl="0" marL="0" rtl="0" algn="l">
                        <a:spcBef>
                          <a:spcPts val="0"/>
                        </a:spcBef>
                        <a:spcAft>
                          <a:spcPts val="0"/>
                        </a:spcAft>
                        <a:buClr>
                          <a:schemeClr val="dk1"/>
                        </a:buClr>
                        <a:buSzPts val="1200"/>
                        <a:buFont typeface="Arial"/>
                        <a:buNone/>
                      </a:pPr>
                      <a:r>
                        <a:rPr lang="en" sz="900">
                          <a:solidFill>
                            <a:schemeClr val="dk1"/>
                          </a:solidFill>
                          <a:latin typeface="Inter"/>
                          <a:ea typeface="Inter"/>
                          <a:cs typeface="Inter"/>
                          <a:sym typeface="Inter"/>
                        </a:rPr>
                        <a:t>Allerton, Isaac</a:t>
                      </a:r>
                      <a:endParaRPr sz="900">
                        <a:solidFill>
                          <a:schemeClr val="dk1"/>
                        </a:solidFill>
                        <a:latin typeface="Inter"/>
                        <a:ea typeface="Inter"/>
                        <a:cs typeface="Inter"/>
                        <a:sym typeface="Inter"/>
                      </a:endParaRPr>
                    </a:p>
                    <a:p>
                      <a:pPr indent="0" lvl="0" marL="0" rtl="0" algn="l">
                        <a:spcBef>
                          <a:spcPts val="100"/>
                        </a:spcBef>
                        <a:spcAft>
                          <a:spcPts val="0"/>
                        </a:spcAft>
                        <a:buClr>
                          <a:schemeClr val="dk1"/>
                        </a:buClr>
                        <a:buSzPts val="1200"/>
                        <a:buFont typeface="Arial"/>
                        <a:buNone/>
                      </a:pPr>
                      <a:r>
                        <a:rPr lang="en" sz="900">
                          <a:solidFill>
                            <a:schemeClr val="dk1"/>
                          </a:solidFill>
                          <a:latin typeface="Inter"/>
                          <a:ea typeface="Inter"/>
                          <a:cs typeface="Inter"/>
                          <a:sym typeface="Inter"/>
                        </a:rPr>
                        <a:t>- Mary (Norris) Allerton*, wife </a:t>
                      </a:r>
                      <a:endParaRPr sz="900">
                        <a:solidFill>
                          <a:schemeClr val="dk1"/>
                        </a:solidFill>
                        <a:latin typeface="Inter"/>
                        <a:ea typeface="Inter"/>
                        <a:cs typeface="Inter"/>
                        <a:sym typeface="Inter"/>
                      </a:endParaRPr>
                    </a:p>
                    <a:p>
                      <a:pPr indent="0" lvl="0" marL="0" rtl="0" algn="l">
                        <a:spcBef>
                          <a:spcPts val="100"/>
                        </a:spcBef>
                        <a:spcAft>
                          <a:spcPts val="0"/>
                        </a:spcAft>
                        <a:buNone/>
                      </a:pPr>
                      <a:r>
                        <a:rPr lang="en" sz="900">
                          <a:solidFill>
                            <a:schemeClr val="dk1"/>
                          </a:solidFill>
                          <a:latin typeface="Inter"/>
                          <a:ea typeface="Inter"/>
                          <a:cs typeface="Inter"/>
                          <a:sym typeface="Inter"/>
                        </a:rPr>
                        <a:t>- Bartholomew Allerton, 7, son  </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 Remember Allerton, 5, </a:t>
                      </a:r>
                      <a:r>
                        <a:rPr lang="en" sz="800">
                          <a:solidFill>
                            <a:schemeClr val="dk1"/>
                          </a:solidFill>
                          <a:latin typeface="Inter"/>
                          <a:ea typeface="Inter"/>
                          <a:cs typeface="Inter"/>
                          <a:sym typeface="Inter"/>
                        </a:rPr>
                        <a:t>daughter</a:t>
                      </a:r>
                      <a:r>
                        <a:rPr lang="en" sz="900">
                          <a:solidFill>
                            <a:schemeClr val="dk1"/>
                          </a:solidFill>
                          <a:latin typeface="Inter"/>
                          <a:ea typeface="Inter"/>
                          <a:cs typeface="Inter"/>
                          <a:sym typeface="Inter"/>
                        </a:rPr>
                        <a:t> </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 </a:t>
                      </a:r>
                      <a:r>
                        <a:rPr lang="en" sz="900">
                          <a:solidFill>
                            <a:schemeClr val="dk1"/>
                          </a:solidFill>
                          <a:uFill>
                            <a:noFill/>
                          </a:uFill>
                          <a:latin typeface="Inter"/>
                          <a:ea typeface="Inter"/>
                          <a:cs typeface="Inter"/>
                          <a:sym typeface="Inter"/>
                          <a:hlinkClick r:id="rId4">
                            <a:extLst>
                              <a:ext uri="{A12FA001-AC4F-418D-AE19-62706E023703}">
                                <ahyp:hlinkClr val="tx"/>
                              </a:ext>
                            </a:extLst>
                          </a:hlinkClick>
                        </a:rPr>
                        <a:t>Mary Allerton</a:t>
                      </a:r>
                      <a:r>
                        <a:rPr lang="en" sz="900">
                          <a:solidFill>
                            <a:schemeClr val="dk1"/>
                          </a:solidFill>
                          <a:latin typeface="Inter"/>
                          <a:ea typeface="Inter"/>
                          <a:cs typeface="Inter"/>
                          <a:sym typeface="Inter"/>
                        </a:rPr>
                        <a:t>, 3, daughter</a:t>
                      </a:r>
                      <a:endParaRPr baseline="30000"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Bradford, William</a:t>
                      </a:r>
                      <a:endParaRPr sz="900">
                        <a:solidFill>
                          <a:schemeClr val="dk1"/>
                        </a:solidFill>
                        <a:latin typeface="Inter"/>
                        <a:ea typeface="Inter"/>
                        <a:cs typeface="Inter"/>
                        <a:sym typeface="Inter"/>
                      </a:endParaRPr>
                    </a:p>
                    <a:p>
                      <a:pPr indent="0" lvl="0" marL="0" rtl="0" algn="l">
                        <a:spcBef>
                          <a:spcPts val="100"/>
                        </a:spcBef>
                        <a:spcAft>
                          <a:spcPts val="0"/>
                        </a:spcAft>
                        <a:buNone/>
                      </a:pPr>
                      <a:r>
                        <a:rPr lang="en" sz="900">
                          <a:solidFill>
                            <a:schemeClr val="dk1"/>
                          </a:solidFill>
                          <a:latin typeface="Inter"/>
                          <a:ea typeface="Inter"/>
                          <a:cs typeface="Inter"/>
                          <a:sym typeface="Inter"/>
                        </a:rPr>
                        <a:t>- Dorothy (May) Bradford*, wife</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Brewster, William</a:t>
                      </a:r>
                      <a:endParaRPr baseline="30000" sz="900">
                        <a:solidFill>
                          <a:schemeClr val="dk1"/>
                        </a:solidFill>
                        <a:latin typeface="Inter"/>
                        <a:ea typeface="Inter"/>
                        <a:cs typeface="Inter"/>
                        <a:sym typeface="Inter"/>
                      </a:endParaRPr>
                    </a:p>
                    <a:p>
                      <a:pPr indent="0" lvl="0" marL="0" rtl="0" algn="l">
                        <a:spcBef>
                          <a:spcPts val="100"/>
                        </a:spcBef>
                        <a:spcAft>
                          <a:spcPts val="0"/>
                        </a:spcAft>
                        <a:buNone/>
                      </a:pPr>
                      <a:r>
                        <a:rPr lang="en" sz="900">
                          <a:solidFill>
                            <a:schemeClr val="dk1"/>
                          </a:solidFill>
                          <a:latin typeface="Inter"/>
                          <a:ea typeface="Inter"/>
                          <a:cs typeface="Inter"/>
                          <a:sym typeface="Inter"/>
                        </a:rPr>
                        <a:t>- Mary Brewster, wife.</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 Love/Truelove Brewster, 9, son</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 Wrestling Brewster, 6, son</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Carver, John</a:t>
                      </a:r>
                      <a:endParaRPr baseline="30000" sz="900">
                        <a:solidFill>
                          <a:schemeClr val="dk1"/>
                        </a:solidFill>
                        <a:latin typeface="Inter"/>
                        <a:ea typeface="Inter"/>
                        <a:cs typeface="Inter"/>
                        <a:sym typeface="Inter"/>
                      </a:endParaRPr>
                    </a:p>
                    <a:p>
                      <a:pPr indent="0" lvl="0" marL="0" rtl="0" algn="l">
                        <a:spcBef>
                          <a:spcPts val="100"/>
                        </a:spcBef>
                        <a:spcAft>
                          <a:spcPts val="0"/>
                        </a:spcAft>
                        <a:buNone/>
                      </a:pPr>
                      <a:r>
                        <a:rPr lang="en" sz="900">
                          <a:solidFill>
                            <a:schemeClr val="dk1"/>
                          </a:solidFill>
                          <a:latin typeface="Inter"/>
                          <a:ea typeface="Inter"/>
                          <a:cs typeface="Inter"/>
                          <a:sym typeface="Inter"/>
                        </a:rPr>
                        <a:t>- Katherine (Leggett) Carver, wife</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Chilton, James*</a:t>
                      </a:r>
                      <a:endParaRPr baseline="30000" sz="900">
                        <a:solidFill>
                          <a:schemeClr val="dk1"/>
                        </a:solidFill>
                        <a:latin typeface="Inter"/>
                        <a:ea typeface="Inter"/>
                        <a:cs typeface="Inter"/>
                        <a:sym typeface="Inter"/>
                      </a:endParaRPr>
                    </a:p>
                    <a:p>
                      <a:pPr indent="0" lvl="0" marL="0" rtl="0" algn="l">
                        <a:spcBef>
                          <a:spcPts val="100"/>
                        </a:spcBef>
                        <a:spcAft>
                          <a:spcPts val="0"/>
                        </a:spcAft>
                        <a:buNone/>
                      </a:pPr>
                      <a:r>
                        <a:rPr lang="en" sz="900">
                          <a:solidFill>
                            <a:schemeClr val="dk1"/>
                          </a:solidFill>
                          <a:latin typeface="Inter"/>
                          <a:ea typeface="Inter"/>
                          <a:cs typeface="Inter"/>
                          <a:sym typeface="Inter"/>
                        </a:rPr>
                        <a:t>- Mrs. (James) Chilton*, wife.</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 Mary Chilton, 13, daughter</a:t>
                      </a:r>
                      <a:endParaRPr sz="900">
                        <a:solidFill>
                          <a:schemeClr val="dk1"/>
                        </a:solidFill>
                        <a:latin typeface="Inter"/>
                        <a:ea typeface="Inter"/>
                        <a:cs typeface="Inter"/>
                        <a:sym typeface="Inter"/>
                      </a:endParaRPr>
                    </a:p>
                    <a:p>
                      <a:pPr indent="0" lvl="0" marL="0" rtl="0" algn="l">
                        <a:spcBef>
                          <a:spcPts val="200"/>
                        </a:spcBef>
                        <a:spcAft>
                          <a:spcPts val="100"/>
                        </a:spcAft>
                        <a:buNone/>
                      </a:pPr>
                      <a:r>
                        <a:rPr lang="en" sz="900">
                          <a:solidFill>
                            <a:schemeClr val="dk1"/>
                          </a:solidFill>
                          <a:uFill>
                            <a:noFill/>
                          </a:uFill>
                          <a:latin typeface="Inter"/>
                          <a:ea typeface="Inter"/>
                          <a:cs typeface="Inter"/>
                          <a:sym typeface="Inter"/>
                          <a:hlinkClick r:id="rId5">
                            <a:extLst>
                              <a:ext uri="{A12FA001-AC4F-418D-AE19-62706E023703}">
                                <ahyp:hlinkClr val="tx"/>
                              </a:ext>
                            </a:extLst>
                          </a:hlinkClick>
                        </a:rPr>
                        <a:t>Priest, Degory</a:t>
                      </a:r>
                      <a:r>
                        <a:rPr lang="en" sz="900">
                          <a:solidFill>
                            <a:schemeClr val="dk1"/>
                          </a:solidFill>
                          <a:latin typeface="Inter"/>
                          <a:ea typeface="Inter"/>
                          <a:cs typeface="Inter"/>
                          <a:sym typeface="Inter"/>
                        </a:rPr>
                        <a:t>*</a:t>
                      </a:r>
                      <a:endParaRPr sz="900">
                        <a:solidFill>
                          <a:schemeClr val="dk1"/>
                        </a:solidFill>
                        <a:latin typeface="Inter"/>
                        <a:ea typeface="Inter"/>
                        <a:cs typeface="Inter"/>
                        <a:sym typeface="Inter"/>
                      </a:endParaRPr>
                    </a:p>
                  </a:txBody>
                  <a:tcPr marT="95775" marB="95775" marR="97150" marL="97150"/>
                </a:tc>
                <a:tc>
                  <a:txBody>
                    <a:bodyPr/>
                    <a:lstStyle/>
                    <a:p>
                      <a:pPr indent="0" lvl="0" marL="0" rtl="0" algn="l">
                        <a:spcBef>
                          <a:spcPts val="0"/>
                        </a:spcBef>
                        <a:spcAft>
                          <a:spcPts val="0"/>
                        </a:spcAft>
                        <a:buNone/>
                      </a:pPr>
                      <a:r>
                        <a:rPr lang="en" sz="900">
                          <a:solidFill>
                            <a:schemeClr val="dk1"/>
                          </a:solidFill>
                          <a:latin typeface="Inter"/>
                          <a:ea typeface="Inter"/>
                          <a:cs typeface="Inter"/>
                          <a:sym typeface="Inter"/>
                        </a:rPr>
                        <a:t>Cooper, Humility, 1, </a:t>
                      </a:r>
                      <a:r>
                        <a:rPr lang="en" sz="800">
                          <a:solidFill>
                            <a:schemeClr val="dk1"/>
                          </a:solidFill>
                          <a:latin typeface="Inter"/>
                          <a:ea typeface="Inter"/>
                          <a:cs typeface="Inter"/>
                          <a:sym typeface="Inter"/>
                        </a:rPr>
                        <a:t>in company of her aunt Ann Tilley,</a:t>
                      </a:r>
                      <a:endParaRPr sz="800">
                        <a:solidFill>
                          <a:schemeClr val="dk1"/>
                        </a:solidFill>
                        <a:latin typeface="Inter"/>
                        <a:ea typeface="Inter"/>
                        <a:cs typeface="Inter"/>
                        <a:sym typeface="Inter"/>
                      </a:endParaRPr>
                    </a:p>
                    <a:p>
                      <a:pPr indent="0" lvl="0" marL="0" rtl="0" algn="l">
                        <a:spcBef>
                          <a:spcPts val="100"/>
                        </a:spcBef>
                        <a:spcAft>
                          <a:spcPts val="0"/>
                        </a:spcAft>
                        <a:buClr>
                          <a:schemeClr val="dk1"/>
                        </a:buClr>
                        <a:buSzPts val="1200"/>
                        <a:buFont typeface="Arial"/>
                        <a:buNone/>
                      </a:pPr>
                      <a:r>
                        <a:rPr lang="en" sz="900">
                          <a:solidFill>
                            <a:schemeClr val="dk1"/>
                          </a:solidFill>
                          <a:latin typeface="Inter"/>
                          <a:ea typeface="Inter"/>
                          <a:cs typeface="Inter"/>
                          <a:sym typeface="Inter"/>
                        </a:rPr>
                        <a:t>Crackstone/Crackston, John*</a:t>
                      </a:r>
                      <a:endParaRPr baseline="30000" sz="900">
                        <a:solidFill>
                          <a:schemeClr val="dk1"/>
                        </a:solidFill>
                        <a:latin typeface="Inter"/>
                        <a:ea typeface="Inter"/>
                        <a:cs typeface="Inter"/>
                        <a:sym typeface="Inter"/>
                      </a:endParaRPr>
                    </a:p>
                    <a:p>
                      <a:pPr indent="0" lvl="0" marL="0" rtl="0" algn="l">
                        <a:spcBef>
                          <a:spcPts val="100"/>
                        </a:spcBef>
                        <a:spcAft>
                          <a:spcPts val="0"/>
                        </a:spcAft>
                        <a:buNone/>
                      </a:pPr>
                      <a:r>
                        <a:rPr lang="en" sz="900">
                          <a:solidFill>
                            <a:schemeClr val="dk1"/>
                          </a:solidFill>
                          <a:latin typeface="Inter"/>
                          <a:ea typeface="Inter"/>
                          <a:cs typeface="Inter"/>
                          <a:sym typeface="Inter"/>
                        </a:rPr>
                        <a:t>- John Crackstone, son.</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Fletcher, Moses* </a:t>
                      </a:r>
                      <a:endParaRPr baseline="30000" sz="900">
                        <a:solidFill>
                          <a:schemeClr val="dk1"/>
                        </a:solidFill>
                        <a:latin typeface="Inter"/>
                        <a:ea typeface="Inter"/>
                        <a:cs typeface="Inter"/>
                        <a:sym typeface="Inter"/>
                      </a:endParaRPr>
                    </a:p>
                    <a:p>
                      <a:pPr indent="0" lvl="0" marL="0" rtl="0" algn="l">
                        <a:spcBef>
                          <a:spcPts val="100"/>
                        </a:spcBef>
                        <a:spcAft>
                          <a:spcPts val="0"/>
                        </a:spcAft>
                        <a:buClr>
                          <a:schemeClr val="dk1"/>
                        </a:buClr>
                        <a:buSzPts val="1200"/>
                        <a:buFont typeface="Arial"/>
                        <a:buNone/>
                      </a:pPr>
                      <a:r>
                        <a:rPr lang="en" sz="900">
                          <a:solidFill>
                            <a:schemeClr val="dk1"/>
                          </a:solidFill>
                          <a:latin typeface="Inter"/>
                          <a:ea typeface="Inter"/>
                          <a:cs typeface="Inter"/>
                          <a:sym typeface="Inter"/>
                        </a:rPr>
                        <a:t>Fuller, Edward*</a:t>
                      </a:r>
                      <a:endParaRPr baseline="30000" sz="900">
                        <a:solidFill>
                          <a:schemeClr val="dk1"/>
                        </a:solidFill>
                        <a:latin typeface="Inter"/>
                        <a:ea typeface="Inter"/>
                        <a:cs typeface="Inter"/>
                        <a:sym typeface="Inter"/>
                      </a:endParaRPr>
                    </a:p>
                    <a:p>
                      <a:pPr indent="0" lvl="0" marL="0" rtl="0" algn="l">
                        <a:spcBef>
                          <a:spcPts val="100"/>
                        </a:spcBef>
                        <a:spcAft>
                          <a:spcPts val="0"/>
                        </a:spcAft>
                        <a:buNone/>
                      </a:pPr>
                      <a:r>
                        <a:rPr lang="en" sz="900">
                          <a:solidFill>
                            <a:schemeClr val="dk1"/>
                          </a:solidFill>
                          <a:latin typeface="Inter"/>
                          <a:ea typeface="Inter"/>
                          <a:cs typeface="Inter"/>
                          <a:sym typeface="Inter"/>
                        </a:rPr>
                        <a:t>- Mrs. (Edward) ___ Fuller*, wife.</a:t>
                      </a:r>
                      <a:endParaRPr baseline="30000"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 Samuel Fuller, 12, son.</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Fuller, Samuel </a:t>
                      </a:r>
                      <a:r>
                        <a:rPr lang="en" sz="800">
                          <a:solidFill>
                            <a:schemeClr val="dk1"/>
                          </a:solidFill>
                          <a:latin typeface="Inter"/>
                          <a:ea typeface="Inter"/>
                          <a:cs typeface="Inter"/>
                          <a:sym typeface="Inter"/>
                        </a:rPr>
                        <a:t>(Edward’s brother).</a:t>
                      </a:r>
                      <a:endParaRPr sz="800">
                        <a:solidFill>
                          <a:schemeClr val="dk1"/>
                        </a:solidFill>
                        <a:latin typeface="Inter"/>
                        <a:ea typeface="Inter"/>
                        <a:cs typeface="Inter"/>
                        <a:sym typeface="Inter"/>
                      </a:endParaRPr>
                    </a:p>
                    <a:p>
                      <a:pPr indent="0" lvl="0" marL="0" rtl="0" algn="l">
                        <a:spcBef>
                          <a:spcPts val="100"/>
                        </a:spcBef>
                        <a:spcAft>
                          <a:spcPts val="0"/>
                        </a:spcAft>
                        <a:buClr>
                          <a:schemeClr val="dk1"/>
                        </a:buClr>
                        <a:buSzPts val="1200"/>
                        <a:buFont typeface="Arial"/>
                        <a:buNone/>
                      </a:pPr>
                      <a:r>
                        <a:rPr lang="en" sz="900">
                          <a:solidFill>
                            <a:schemeClr val="dk1"/>
                          </a:solidFill>
                          <a:latin typeface="Inter"/>
                          <a:ea typeface="Inter"/>
                          <a:cs typeface="Inter"/>
                          <a:sym typeface="Inter"/>
                        </a:rPr>
                        <a:t>Goodman, John</a:t>
                      </a:r>
                      <a:endParaRPr sz="900">
                        <a:solidFill>
                          <a:schemeClr val="dk1"/>
                        </a:solidFill>
                        <a:latin typeface="Inter"/>
                        <a:ea typeface="Inter"/>
                        <a:cs typeface="Inter"/>
                        <a:sym typeface="Inter"/>
                      </a:endParaRPr>
                    </a:p>
                    <a:p>
                      <a:pPr indent="0" lvl="0" marL="0" rtl="0" algn="l">
                        <a:spcBef>
                          <a:spcPts val="100"/>
                        </a:spcBef>
                        <a:spcAft>
                          <a:spcPts val="0"/>
                        </a:spcAft>
                        <a:buClr>
                          <a:schemeClr val="dk1"/>
                        </a:buClr>
                        <a:buSzPts val="1200"/>
                        <a:buFont typeface="Arial"/>
                        <a:buNone/>
                      </a:pPr>
                      <a:r>
                        <a:rPr lang="en" sz="900">
                          <a:solidFill>
                            <a:schemeClr val="dk1"/>
                          </a:solidFill>
                          <a:uFill>
                            <a:noFill/>
                          </a:uFill>
                          <a:latin typeface="Inter"/>
                          <a:ea typeface="Inter"/>
                          <a:cs typeface="Inter"/>
                          <a:sym typeface="Inter"/>
                          <a:hlinkClick r:id="rId6">
                            <a:extLst>
                              <a:ext uri="{A12FA001-AC4F-418D-AE19-62706E023703}">
                                <ahyp:hlinkClr val="tx"/>
                              </a:ext>
                            </a:extLst>
                          </a:hlinkClick>
                        </a:rPr>
                        <a:t>Rogers, Thomas</a:t>
                      </a:r>
                      <a:r>
                        <a:rPr lang="en" sz="900">
                          <a:solidFill>
                            <a:schemeClr val="dk1"/>
                          </a:solidFill>
                          <a:latin typeface="Inter"/>
                          <a:ea typeface="Inter"/>
                          <a:cs typeface="Inter"/>
                          <a:sym typeface="Inter"/>
                        </a:rPr>
                        <a:t>*</a:t>
                      </a:r>
                      <a:endParaRPr sz="900">
                        <a:solidFill>
                          <a:schemeClr val="dk1"/>
                        </a:solidFill>
                        <a:latin typeface="Inter"/>
                        <a:ea typeface="Inter"/>
                        <a:cs typeface="Inter"/>
                        <a:sym typeface="Inter"/>
                      </a:endParaRPr>
                    </a:p>
                    <a:p>
                      <a:pPr indent="0" lvl="0" marL="0" rtl="0" algn="l">
                        <a:spcBef>
                          <a:spcPts val="100"/>
                        </a:spcBef>
                        <a:spcAft>
                          <a:spcPts val="0"/>
                        </a:spcAft>
                        <a:buNone/>
                      </a:pPr>
                      <a:r>
                        <a:rPr lang="en" sz="900">
                          <a:solidFill>
                            <a:schemeClr val="dk1"/>
                          </a:solidFill>
                          <a:latin typeface="Inter"/>
                          <a:ea typeface="Inter"/>
                          <a:cs typeface="Inter"/>
                          <a:sym typeface="Inter"/>
                        </a:rPr>
                        <a:t>Joseph Rogers, 17, son</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Samson, Henry, 16, </a:t>
                      </a:r>
                      <a:r>
                        <a:rPr lang="en" sz="800">
                          <a:solidFill>
                            <a:schemeClr val="dk1"/>
                          </a:solidFill>
                          <a:latin typeface="Inter"/>
                          <a:ea typeface="Inter"/>
                          <a:cs typeface="Inter"/>
                          <a:sym typeface="Inter"/>
                        </a:rPr>
                        <a:t>in company of his uncle and aunt Tilley</a:t>
                      </a:r>
                      <a:endParaRPr baseline="30000" sz="800">
                        <a:solidFill>
                          <a:schemeClr val="dk1"/>
                        </a:solidFill>
                        <a:latin typeface="Inter"/>
                        <a:ea typeface="Inter"/>
                        <a:cs typeface="Inter"/>
                        <a:sym typeface="Inter"/>
                      </a:endParaRPr>
                    </a:p>
                    <a:p>
                      <a:pPr indent="0" lvl="0" marL="0" rtl="0" algn="l">
                        <a:spcBef>
                          <a:spcPts val="100"/>
                        </a:spcBef>
                        <a:spcAft>
                          <a:spcPts val="0"/>
                        </a:spcAft>
                        <a:buNone/>
                      </a:pPr>
                      <a:r>
                        <a:rPr lang="en" sz="900">
                          <a:solidFill>
                            <a:schemeClr val="dk1"/>
                          </a:solidFill>
                          <a:uFill>
                            <a:noFill/>
                          </a:uFill>
                          <a:latin typeface="Inter"/>
                          <a:ea typeface="Inter"/>
                          <a:cs typeface="Inter"/>
                          <a:sym typeface="Inter"/>
                          <a:hlinkClick r:id="rId7">
                            <a:extLst>
                              <a:ext uri="{A12FA001-AC4F-418D-AE19-62706E023703}">
                                <ahyp:hlinkClr val="tx"/>
                              </a:ext>
                            </a:extLst>
                          </a:hlinkClick>
                        </a:rPr>
                        <a:t>Tilley, Edward</a:t>
                      </a:r>
                      <a:r>
                        <a:rPr lang="en" sz="900">
                          <a:solidFill>
                            <a:schemeClr val="dk1"/>
                          </a:solidFill>
                          <a:latin typeface="Inter"/>
                          <a:ea typeface="Inter"/>
                          <a:cs typeface="Inter"/>
                          <a:sym typeface="Inter"/>
                        </a:rPr>
                        <a:t>* </a:t>
                      </a:r>
                      <a:endParaRPr sz="900">
                        <a:solidFill>
                          <a:schemeClr val="dk1"/>
                        </a:solidFill>
                        <a:latin typeface="Inter"/>
                        <a:ea typeface="Inter"/>
                        <a:cs typeface="Inter"/>
                        <a:sym typeface="Inter"/>
                      </a:endParaRPr>
                    </a:p>
                    <a:p>
                      <a:pPr indent="0" lvl="0" marL="0" rtl="0" algn="l">
                        <a:spcBef>
                          <a:spcPts val="100"/>
                        </a:spcBef>
                        <a:spcAft>
                          <a:spcPts val="0"/>
                        </a:spcAft>
                        <a:buNone/>
                      </a:pPr>
                      <a:r>
                        <a:rPr lang="en" sz="900">
                          <a:solidFill>
                            <a:schemeClr val="dk1"/>
                          </a:solidFill>
                          <a:latin typeface="Inter"/>
                          <a:ea typeface="Inter"/>
                          <a:cs typeface="Inter"/>
                          <a:sym typeface="Inter"/>
                        </a:rPr>
                        <a:t>- Ann (Cooper) Tilley* wife</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Cooke, Francis.</a:t>
                      </a:r>
                      <a:endParaRPr sz="900">
                        <a:solidFill>
                          <a:schemeClr val="dk1"/>
                        </a:solidFill>
                        <a:latin typeface="Inter"/>
                        <a:ea typeface="Inter"/>
                        <a:cs typeface="Inter"/>
                        <a:sym typeface="Inter"/>
                      </a:endParaRPr>
                    </a:p>
                    <a:p>
                      <a:pPr indent="0" lvl="0" marL="0" rtl="0" algn="l">
                        <a:spcBef>
                          <a:spcPts val="100"/>
                        </a:spcBef>
                        <a:spcAft>
                          <a:spcPts val="200"/>
                        </a:spcAft>
                        <a:buNone/>
                      </a:pPr>
                      <a:r>
                        <a:rPr lang="en" sz="900">
                          <a:solidFill>
                            <a:schemeClr val="dk1"/>
                          </a:solidFill>
                          <a:latin typeface="Inter"/>
                          <a:ea typeface="Inter"/>
                          <a:cs typeface="Inter"/>
                          <a:sym typeface="Inter"/>
                        </a:rPr>
                        <a:t>- John Cooke, 13, son</a:t>
                      </a:r>
                      <a:endParaRPr sz="900">
                        <a:solidFill>
                          <a:schemeClr val="dk1"/>
                        </a:solidFill>
                        <a:latin typeface="Inter"/>
                        <a:ea typeface="Inter"/>
                        <a:cs typeface="Inter"/>
                        <a:sym typeface="Inter"/>
                      </a:endParaRPr>
                    </a:p>
                  </a:txBody>
                  <a:tcPr marT="95775" marB="95775" marR="97150" marL="97150"/>
                </a:tc>
                <a:tc>
                  <a:txBody>
                    <a:bodyPr/>
                    <a:lstStyle/>
                    <a:p>
                      <a:pPr indent="0" lvl="0" marL="0" rtl="0" algn="l">
                        <a:spcBef>
                          <a:spcPts val="0"/>
                        </a:spcBef>
                        <a:spcAft>
                          <a:spcPts val="0"/>
                        </a:spcAft>
                        <a:buClr>
                          <a:schemeClr val="dk1"/>
                        </a:buClr>
                        <a:buSzPts val="1200"/>
                        <a:buFont typeface="Arial"/>
                        <a:buNone/>
                      </a:pPr>
                      <a:r>
                        <a:rPr lang="en" sz="900">
                          <a:solidFill>
                            <a:schemeClr val="dk1"/>
                          </a:solidFill>
                          <a:uFill>
                            <a:noFill/>
                          </a:uFill>
                          <a:latin typeface="Inter"/>
                          <a:ea typeface="Inter"/>
                          <a:cs typeface="Inter"/>
                          <a:sym typeface="Inter"/>
                          <a:hlinkClick r:id="rId8">
                            <a:extLst>
                              <a:ext uri="{A12FA001-AC4F-418D-AE19-62706E023703}">
                                <ahyp:hlinkClr val="tx"/>
                              </a:ext>
                            </a:extLst>
                          </a:hlinkClick>
                        </a:rPr>
                        <a:t>Turner, John</a:t>
                      </a:r>
                      <a:endParaRPr baseline="30000" sz="900">
                        <a:solidFill>
                          <a:schemeClr val="dk1"/>
                        </a:solidFill>
                        <a:latin typeface="Inter"/>
                        <a:ea typeface="Inter"/>
                        <a:cs typeface="Inter"/>
                        <a:sym typeface="Inter"/>
                      </a:endParaRPr>
                    </a:p>
                    <a:p>
                      <a:pPr indent="0" lvl="0" marL="0" rtl="0" algn="l">
                        <a:spcBef>
                          <a:spcPts val="100"/>
                        </a:spcBef>
                        <a:spcAft>
                          <a:spcPts val="0"/>
                        </a:spcAft>
                        <a:buNone/>
                      </a:pPr>
                      <a:r>
                        <a:rPr lang="en" sz="900">
                          <a:solidFill>
                            <a:schemeClr val="dk1"/>
                          </a:solidFill>
                          <a:latin typeface="Inter"/>
                          <a:ea typeface="Inter"/>
                          <a:cs typeface="Inter"/>
                          <a:sym typeface="Inter"/>
                        </a:rPr>
                        <a:t>- boy Turner*, son</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 boy Turner*, younger son</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uFill>
                            <a:noFill/>
                          </a:uFill>
                          <a:latin typeface="Inter"/>
                          <a:ea typeface="Inter"/>
                          <a:cs typeface="Inter"/>
                          <a:sym typeface="Inter"/>
                          <a:hlinkClick r:id="rId9">
                            <a:extLst>
                              <a:ext uri="{A12FA001-AC4F-418D-AE19-62706E023703}">
                                <ahyp:hlinkClr val="tx"/>
                              </a:ext>
                            </a:extLst>
                          </a:hlinkClick>
                        </a:rPr>
                        <a:t>White, William</a:t>
                      </a:r>
                      <a:r>
                        <a:rPr lang="en" sz="900">
                          <a:solidFill>
                            <a:schemeClr val="dk1"/>
                          </a:solidFill>
                          <a:latin typeface="Inter"/>
                          <a:ea typeface="Inter"/>
                          <a:cs typeface="Inter"/>
                          <a:sym typeface="Inter"/>
                        </a:rPr>
                        <a:t>*</a:t>
                      </a:r>
                      <a:endParaRPr baseline="30000" sz="900">
                        <a:solidFill>
                          <a:schemeClr val="dk1"/>
                        </a:solidFill>
                        <a:latin typeface="Inter"/>
                        <a:ea typeface="Inter"/>
                        <a:cs typeface="Inter"/>
                        <a:sym typeface="Inter"/>
                      </a:endParaRPr>
                    </a:p>
                    <a:p>
                      <a:pPr indent="0" lvl="0" marL="0" rtl="0" algn="l">
                        <a:spcBef>
                          <a:spcPts val="100"/>
                        </a:spcBef>
                        <a:spcAft>
                          <a:spcPts val="0"/>
                        </a:spcAft>
                        <a:buNone/>
                      </a:pPr>
                      <a:r>
                        <a:rPr lang="en" sz="900">
                          <a:solidFill>
                            <a:schemeClr val="dk1"/>
                          </a:solidFill>
                          <a:latin typeface="Inter"/>
                          <a:ea typeface="Inter"/>
                          <a:cs typeface="Inter"/>
                          <a:sym typeface="Inter"/>
                        </a:rPr>
                        <a:t>- Susanna White, wife,</a:t>
                      </a:r>
                      <a:endParaRPr baseline="30000"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 Resolved White, 5, son</a:t>
                      </a:r>
                      <a:endParaRPr baseline="30000"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 Peregrine White, son. </a:t>
                      </a:r>
                      <a:r>
                        <a:rPr lang="en" sz="800">
                          <a:solidFill>
                            <a:schemeClr val="dk1"/>
                          </a:solidFill>
                          <a:latin typeface="Inter"/>
                          <a:ea typeface="Inter"/>
                          <a:cs typeface="Inter"/>
                          <a:sym typeface="Inter"/>
                        </a:rPr>
                        <a:t>Born on board the </a:t>
                      </a:r>
                      <a:r>
                        <a:rPr i="1" lang="en" sz="800">
                          <a:solidFill>
                            <a:schemeClr val="dk1"/>
                          </a:solidFill>
                          <a:latin typeface="Inter"/>
                          <a:ea typeface="Inter"/>
                          <a:cs typeface="Inter"/>
                          <a:sym typeface="Inter"/>
                        </a:rPr>
                        <a:t>Mayflower</a:t>
                      </a:r>
                      <a:endParaRPr baseline="30000" sz="8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Williams, Thomas</a:t>
                      </a:r>
                      <a:endParaRPr baseline="30000" sz="900">
                        <a:solidFill>
                          <a:schemeClr val="dk1"/>
                        </a:solidFill>
                        <a:latin typeface="Inter"/>
                        <a:ea typeface="Inter"/>
                        <a:cs typeface="Inter"/>
                        <a:sym typeface="Inter"/>
                      </a:endParaRPr>
                    </a:p>
                    <a:p>
                      <a:pPr indent="0" lvl="0" marL="0" rtl="0" algn="l">
                        <a:spcBef>
                          <a:spcPts val="100"/>
                        </a:spcBef>
                        <a:spcAft>
                          <a:spcPts val="0"/>
                        </a:spcAft>
                        <a:buClr>
                          <a:schemeClr val="dk1"/>
                        </a:buClr>
                        <a:buSzPts val="1200"/>
                        <a:buFont typeface="Arial"/>
                        <a:buNone/>
                      </a:pPr>
                      <a:r>
                        <a:rPr lang="en" sz="900">
                          <a:solidFill>
                            <a:schemeClr val="dk1"/>
                          </a:solidFill>
                          <a:uFill>
                            <a:noFill/>
                          </a:uFill>
                          <a:latin typeface="Inter"/>
                          <a:ea typeface="Inter"/>
                          <a:cs typeface="Inter"/>
                          <a:sym typeface="Inter"/>
                          <a:hlinkClick r:id="rId10">
                            <a:extLst>
                              <a:ext uri="{A12FA001-AC4F-418D-AE19-62706E023703}">
                                <ahyp:hlinkClr val="tx"/>
                              </a:ext>
                            </a:extLst>
                          </a:hlinkClick>
                        </a:rPr>
                        <a:t>Winslow, Edward</a:t>
                      </a:r>
                      <a:endParaRPr sz="900">
                        <a:solidFill>
                          <a:schemeClr val="dk1"/>
                        </a:solidFill>
                        <a:latin typeface="Inter"/>
                        <a:ea typeface="Inter"/>
                        <a:cs typeface="Inter"/>
                        <a:sym typeface="Inter"/>
                      </a:endParaRPr>
                    </a:p>
                    <a:p>
                      <a:pPr indent="0" lvl="0" marL="0" rtl="0" algn="l">
                        <a:spcBef>
                          <a:spcPts val="100"/>
                        </a:spcBef>
                        <a:spcAft>
                          <a:spcPts val="0"/>
                        </a:spcAft>
                        <a:buNone/>
                      </a:pPr>
                      <a:r>
                        <a:rPr lang="en" sz="900">
                          <a:solidFill>
                            <a:schemeClr val="dk1"/>
                          </a:solidFill>
                          <a:latin typeface="Inter"/>
                          <a:ea typeface="Inter"/>
                          <a:cs typeface="Inter"/>
                          <a:sym typeface="Inter"/>
                        </a:rPr>
                        <a:t>- Elizabeth Winslow*, </a:t>
                      </a:r>
                      <a:r>
                        <a:rPr lang="en" sz="800">
                          <a:solidFill>
                            <a:schemeClr val="dk1"/>
                          </a:solidFill>
                          <a:latin typeface="Inter"/>
                          <a:ea typeface="Inter"/>
                          <a:cs typeface="Inter"/>
                          <a:sym typeface="Inter"/>
                        </a:rPr>
                        <a:t>wife</a:t>
                      </a:r>
                      <a:endParaRPr sz="8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uFill>
                            <a:noFill/>
                          </a:uFill>
                          <a:latin typeface="Inter"/>
                          <a:ea typeface="Inter"/>
                          <a:cs typeface="Inter"/>
                          <a:sym typeface="Inter"/>
                          <a:hlinkClick r:id="rId11">
                            <a:extLst>
                              <a:ext uri="{A12FA001-AC4F-418D-AE19-62706E023703}">
                                <ahyp:hlinkClr val="tx"/>
                              </a:ext>
                            </a:extLst>
                          </a:hlinkClick>
                        </a:rPr>
                        <a:t>Tilley, John</a:t>
                      </a:r>
                      <a:r>
                        <a:rPr lang="en" sz="900">
                          <a:solidFill>
                            <a:schemeClr val="dk1"/>
                          </a:solidFill>
                          <a:latin typeface="Inter"/>
                          <a:ea typeface="Inter"/>
                          <a:cs typeface="Inter"/>
                          <a:sym typeface="Inter"/>
                        </a:rPr>
                        <a:t>*</a:t>
                      </a:r>
                      <a:endParaRPr sz="900">
                        <a:solidFill>
                          <a:schemeClr val="dk1"/>
                        </a:solidFill>
                        <a:latin typeface="Inter"/>
                        <a:ea typeface="Inter"/>
                        <a:cs typeface="Inter"/>
                        <a:sym typeface="Inter"/>
                      </a:endParaRPr>
                    </a:p>
                    <a:p>
                      <a:pPr indent="0" lvl="0" marL="0" rtl="0" algn="l">
                        <a:spcBef>
                          <a:spcPts val="100"/>
                        </a:spcBef>
                        <a:spcAft>
                          <a:spcPts val="0"/>
                        </a:spcAft>
                        <a:buNone/>
                      </a:pPr>
                      <a:r>
                        <a:rPr lang="en" sz="900">
                          <a:solidFill>
                            <a:schemeClr val="dk1"/>
                          </a:solidFill>
                          <a:latin typeface="Inter"/>
                          <a:ea typeface="Inter"/>
                          <a:cs typeface="Inter"/>
                          <a:sym typeface="Inter"/>
                        </a:rPr>
                        <a:t>- Joan (Hurst) Tilley*, wife</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 Elizabeth Tilley, 13, daughter</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uFill>
                            <a:noFill/>
                          </a:uFill>
                          <a:latin typeface="Inter"/>
                          <a:ea typeface="Inter"/>
                          <a:cs typeface="Inter"/>
                          <a:sym typeface="Inter"/>
                          <a:hlinkClick r:id="rId12">
                            <a:extLst>
                              <a:ext uri="{A12FA001-AC4F-418D-AE19-62706E023703}">
                                <ahyp:hlinkClr val="tx"/>
                              </a:ext>
                            </a:extLst>
                          </a:hlinkClick>
                        </a:rPr>
                        <a:t>Tinker, Thomas</a:t>
                      </a:r>
                      <a:r>
                        <a:rPr lang="en" sz="900">
                          <a:solidFill>
                            <a:schemeClr val="dk1"/>
                          </a:solidFill>
                          <a:latin typeface="Inter"/>
                          <a:ea typeface="Inter"/>
                          <a:cs typeface="Inter"/>
                          <a:sym typeface="Inter"/>
                        </a:rPr>
                        <a:t>*</a:t>
                      </a:r>
                      <a:endParaRPr baseline="30000" sz="900">
                        <a:solidFill>
                          <a:schemeClr val="dk1"/>
                        </a:solidFill>
                        <a:latin typeface="Inter"/>
                        <a:ea typeface="Inter"/>
                        <a:cs typeface="Inter"/>
                        <a:sym typeface="Inter"/>
                      </a:endParaRPr>
                    </a:p>
                    <a:p>
                      <a:pPr indent="0" lvl="0" marL="0" rtl="0" algn="l">
                        <a:spcBef>
                          <a:spcPts val="100"/>
                        </a:spcBef>
                        <a:spcAft>
                          <a:spcPts val="0"/>
                        </a:spcAft>
                        <a:buNone/>
                      </a:pPr>
                      <a:r>
                        <a:rPr lang="en" sz="900">
                          <a:solidFill>
                            <a:schemeClr val="dk1"/>
                          </a:solidFill>
                          <a:latin typeface="Inter"/>
                          <a:ea typeface="Inter"/>
                          <a:cs typeface="Inter"/>
                          <a:sym typeface="Inter"/>
                        </a:rPr>
                        <a:t>- Mrs. Thomas Tinker*, wife.</a:t>
                      </a:r>
                      <a:endParaRPr sz="900">
                        <a:solidFill>
                          <a:schemeClr val="dk1"/>
                        </a:solidFill>
                        <a:latin typeface="Inter"/>
                        <a:ea typeface="Inter"/>
                        <a:cs typeface="Inter"/>
                        <a:sym typeface="Inter"/>
                      </a:endParaRPr>
                    </a:p>
                    <a:p>
                      <a:pPr indent="0" lvl="0" marL="0" rtl="0" algn="l">
                        <a:spcBef>
                          <a:spcPts val="200"/>
                        </a:spcBef>
                        <a:spcAft>
                          <a:spcPts val="200"/>
                        </a:spcAft>
                        <a:buNone/>
                      </a:pPr>
                      <a:r>
                        <a:rPr lang="en" sz="900">
                          <a:solidFill>
                            <a:schemeClr val="dk1"/>
                          </a:solidFill>
                          <a:latin typeface="Inter"/>
                          <a:ea typeface="Inter"/>
                          <a:cs typeface="Inter"/>
                          <a:sym typeface="Inter"/>
                        </a:rPr>
                        <a:t>- boy Tinker*, son, </a:t>
                      </a:r>
                      <a:endParaRPr sz="800">
                        <a:solidFill>
                          <a:schemeClr val="dk1"/>
                        </a:solidFill>
                        <a:latin typeface="Inter"/>
                        <a:ea typeface="Inter"/>
                        <a:cs typeface="Inter"/>
                        <a:sym typeface="Inter"/>
                      </a:endParaRPr>
                    </a:p>
                  </a:txBody>
                  <a:tcPr marT="95775" marB="95775" marR="97150" marL="97150"/>
                </a:tc>
              </a:tr>
            </a:tbl>
          </a:graphicData>
        </a:graphic>
      </p:graphicFrame>
      <p:graphicFrame>
        <p:nvGraphicFramePr>
          <p:cNvPr id="181" name="Google Shape;181;p28"/>
          <p:cNvGraphicFramePr/>
          <p:nvPr/>
        </p:nvGraphicFramePr>
        <p:xfrm>
          <a:off x="469027" y="5634231"/>
          <a:ext cx="3000000" cy="3000000"/>
        </p:xfrm>
        <a:graphic>
          <a:graphicData uri="http://schemas.openxmlformats.org/drawingml/2006/table">
            <a:tbl>
              <a:tblPr>
                <a:noFill/>
                <a:tableStyleId>{A6C8AA9A-F4A3-40EB-90B5-DC6A55F65988}</a:tableStyleId>
              </a:tblPr>
              <a:tblGrid>
                <a:gridCol w="2278100"/>
                <a:gridCol w="2278100"/>
                <a:gridCol w="2278100"/>
              </a:tblGrid>
              <a:tr h="83625">
                <a:tc gridSpan="3">
                  <a:txBody>
                    <a:bodyPr/>
                    <a:lstStyle/>
                    <a:p>
                      <a:pPr indent="0" lvl="0" marL="0" rtl="0" algn="l">
                        <a:spcBef>
                          <a:spcPts val="0"/>
                        </a:spcBef>
                        <a:spcAft>
                          <a:spcPts val="0"/>
                        </a:spcAft>
                        <a:buNone/>
                      </a:pPr>
                      <a:r>
                        <a:rPr b="1" lang="en" sz="900">
                          <a:solidFill>
                            <a:schemeClr val="dk1"/>
                          </a:solidFill>
                          <a:latin typeface="Inter"/>
                          <a:ea typeface="Inter"/>
                          <a:cs typeface="Inter"/>
                          <a:sym typeface="Inter"/>
                        </a:rPr>
                        <a:t>Servants of the Leiden Congregation</a:t>
                      </a:r>
                      <a:endParaRPr sz="900">
                        <a:solidFill>
                          <a:schemeClr val="dk1"/>
                        </a:solidFill>
                        <a:latin typeface="Inter"/>
                        <a:ea typeface="Inter"/>
                        <a:cs typeface="Inter"/>
                        <a:sym typeface="Inter"/>
                      </a:endParaRPr>
                    </a:p>
                  </a:txBody>
                  <a:tcPr marT="95775" marB="95775" marR="97150" marL="97150"/>
                </a:tc>
                <a:tc hMerge="1"/>
                <a:tc hMerge="1"/>
              </a:tr>
              <a:tr h="887800">
                <a:tc>
                  <a:txBody>
                    <a:bodyPr/>
                    <a:lstStyle/>
                    <a:p>
                      <a:pPr indent="0" lvl="0" marL="0" rtl="0" algn="l">
                        <a:spcBef>
                          <a:spcPts val="0"/>
                        </a:spcBef>
                        <a:spcAft>
                          <a:spcPts val="0"/>
                        </a:spcAft>
                        <a:buNone/>
                      </a:pPr>
                      <a:r>
                        <a:rPr lang="en" sz="900">
                          <a:solidFill>
                            <a:schemeClr val="dk1"/>
                          </a:solidFill>
                          <a:latin typeface="Inter"/>
                          <a:ea typeface="Inter"/>
                          <a:cs typeface="Inter"/>
                          <a:sym typeface="Inter"/>
                        </a:rPr>
                        <a:t>Butten, William* </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____, Dorothy, teenager,</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Hooke, John*, age 13, </a:t>
                      </a:r>
                      <a:endParaRPr sz="900">
                        <a:solidFill>
                          <a:schemeClr val="dk1"/>
                        </a:solidFill>
                        <a:latin typeface="Inter"/>
                        <a:ea typeface="Inter"/>
                        <a:cs typeface="Inter"/>
                        <a:sym typeface="Inter"/>
                      </a:endParaRPr>
                    </a:p>
                    <a:p>
                      <a:pPr indent="0" lvl="0" marL="0" rtl="0" algn="l">
                        <a:spcBef>
                          <a:spcPts val="200"/>
                        </a:spcBef>
                        <a:spcAft>
                          <a:spcPts val="200"/>
                        </a:spcAft>
                        <a:buNone/>
                      </a:pPr>
                      <a:r>
                        <a:rPr lang="en" sz="900">
                          <a:solidFill>
                            <a:schemeClr val="dk1"/>
                          </a:solidFill>
                          <a:latin typeface="Inter"/>
                          <a:ea typeface="Inter"/>
                          <a:cs typeface="Inter"/>
                          <a:sym typeface="Inter"/>
                        </a:rPr>
                        <a:t>Howland, John, about 21, </a:t>
                      </a:r>
                      <a:endParaRPr sz="900">
                        <a:solidFill>
                          <a:schemeClr val="dk1"/>
                        </a:solidFill>
                        <a:latin typeface="Inter"/>
                        <a:ea typeface="Inter"/>
                        <a:cs typeface="Inter"/>
                        <a:sym typeface="Inter"/>
                      </a:endParaRPr>
                    </a:p>
                  </a:txBody>
                  <a:tcPr marT="95775" marB="95775" marR="97150" marL="97150"/>
                </a:tc>
                <a:tc>
                  <a:txBody>
                    <a:bodyPr/>
                    <a:lstStyle/>
                    <a:p>
                      <a:pPr indent="0" lvl="0" marL="0" rtl="0" algn="l">
                        <a:spcBef>
                          <a:spcPts val="0"/>
                        </a:spcBef>
                        <a:spcAft>
                          <a:spcPts val="0"/>
                        </a:spcAft>
                        <a:buClr>
                          <a:schemeClr val="dk1"/>
                        </a:buClr>
                        <a:buSzPts val="1200"/>
                        <a:buFont typeface="Arial"/>
                        <a:buNone/>
                      </a:pPr>
                      <a:r>
                        <a:rPr lang="en" sz="900">
                          <a:solidFill>
                            <a:schemeClr val="dk1"/>
                          </a:solidFill>
                          <a:latin typeface="Inter"/>
                          <a:ea typeface="Inter"/>
                          <a:cs typeface="Inter"/>
                          <a:sym typeface="Inter"/>
                        </a:rPr>
                        <a:t>Latham, William, age 11, </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Minter, Desire,</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Soule, George, 21–25</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Story, Elias*, age under 21, </a:t>
                      </a:r>
                      <a:endParaRPr sz="900">
                        <a:solidFill>
                          <a:schemeClr val="dk1"/>
                        </a:solidFill>
                        <a:latin typeface="Inter"/>
                        <a:ea typeface="Inter"/>
                        <a:cs typeface="Inter"/>
                        <a:sym typeface="Inter"/>
                      </a:endParaRPr>
                    </a:p>
                    <a:p>
                      <a:pPr indent="0" lvl="0" marL="0" rtl="0" algn="l">
                        <a:spcBef>
                          <a:spcPts val="200"/>
                        </a:spcBef>
                        <a:spcAft>
                          <a:spcPts val="200"/>
                        </a:spcAft>
                        <a:buNone/>
                      </a:pPr>
                      <a:r>
                        <a:rPr lang="en" sz="900">
                          <a:solidFill>
                            <a:schemeClr val="dk1"/>
                          </a:solidFill>
                          <a:latin typeface="Inter"/>
                          <a:ea typeface="Inter"/>
                          <a:cs typeface="Inter"/>
                          <a:sym typeface="Inter"/>
                        </a:rPr>
                        <a:t>Wilder, Roger*, age under 21, </a:t>
                      </a:r>
                      <a:endParaRPr sz="900">
                        <a:solidFill>
                          <a:schemeClr val="dk1"/>
                        </a:solidFill>
                        <a:latin typeface="Inter"/>
                        <a:ea typeface="Inter"/>
                        <a:cs typeface="Inter"/>
                        <a:sym typeface="Inter"/>
                      </a:endParaRPr>
                    </a:p>
                  </a:txBody>
                  <a:tcPr marT="95775" marB="95775" marR="97150" marL="97150"/>
                </a:tc>
                <a:tc>
                  <a:txBody>
                    <a:bodyPr/>
                    <a:lstStyle/>
                    <a:p>
                      <a:pPr indent="0" lvl="0" marL="0" rtl="0" algn="l">
                        <a:spcBef>
                          <a:spcPts val="0"/>
                        </a:spcBef>
                        <a:spcAft>
                          <a:spcPts val="0"/>
                        </a:spcAft>
                        <a:buNone/>
                      </a:pPr>
                      <a:r>
                        <a:rPr lang="en" sz="900">
                          <a:solidFill>
                            <a:schemeClr val="dk1"/>
                          </a:solidFill>
                          <a:latin typeface="Inter"/>
                          <a:ea typeface="Inter"/>
                          <a:cs typeface="Inter"/>
                          <a:sym typeface="Inter"/>
                        </a:rPr>
                        <a:t>More, Ellen (Elinor)*, age 8, </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More, Jasper*, age 7, </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More, Richard, age 6, </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More, Mary*,  age 4, </a:t>
                      </a:r>
                      <a:endParaRPr sz="900">
                        <a:solidFill>
                          <a:schemeClr val="dk1"/>
                        </a:solidFill>
                        <a:latin typeface="Inter"/>
                        <a:ea typeface="Inter"/>
                        <a:cs typeface="Inter"/>
                        <a:sym typeface="Inter"/>
                      </a:endParaRPr>
                    </a:p>
                    <a:p>
                      <a:pPr indent="0" lvl="0" marL="0" rtl="0" algn="l">
                        <a:spcBef>
                          <a:spcPts val="200"/>
                        </a:spcBef>
                        <a:spcAft>
                          <a:spcPts val="200"/>
                        </a:spcAft>
                        <a:buClr>
                          <a:schemeClr val="dk1"/>
                        </a:buClr>
                        <a:buSzPts val="1200"/>
                        <a:buFont typeface="Arial"/>
                        <a:buNone/>
                      </a:pPr>
                      <a:r>
                        <a:t/>
                      </a:r>
                      <a:endParaRPr sz="900">
                        <a:solidFill>
                          <a:schemeClr val="dk1"/>
                        </a:solidFill>
                        <a:latin typeface="Inter"/>
                        <a:ea typeface="Inter"/>
                        <a:cs typeface="Inter"/>
                        <a:sym typeface="Inter"/>
                      </a:endParaRPr>
                    </a:p>
                  </a:txBody>
                  <a:tcPr marT="95775" marB="95775" marR="97150" marL="97150"/>
                </a:tc>
              </a:tr>
            </a:tbl>
          </a:graphicData>
        </a:graphic>
      </p:graphicFrame>
      <p:graphicFrame>
        <p:nvGraphicFramePr>
          <p:cNvPr id="182" name="Google Shape;182;p28"/>
          <p:cNvGraphicFramePr/>
          <p:nvPr/>
        </p:nvGraphicFramePr>
        <p:xfrm>
          <a:off x="464552" y="7047587"/>
          <a:ext cx="3000000" cy="3000000"/>
        </p:xfrm>
        <a:graphic>
          <a:graphicData uri="http://schemas.openxmlformats.org/drawingml/2006/table">
            <a:tbl>
              <a:tblPr>
                <a:noFill/>
                <a:tableStyleId>{A6C8AA9A-F4A3-40EB-90B5-DC6A55F65988}</a:tableStyleId>
              </a:tblPr>
              <a:tblGrid>
                <a:gridCol w="2278100"/>
                <a:gridCol w="2278100"/>
                <a:gridCol w="2278100"/>
              </a:tblGrid>
              <a:tr h="83625">
                <a:tc gridSpan="3">
                  <a:txBody>
                    <a:bodyPr/>
                    <a:lstStyle/>
                    <a:p>
                      <a:pPr indent="0" lvl="0" marL="0" rtl="0" algn="l">
                        <a:spcBef>
                          <a:spcPts val="0"/>
                        </a:spcBef>
                        <a:spcAft>
                          <a:spcPts val="0"/>
                        </a:spcAft>
                        <a:buNone/>
                      </a:pPr>
                      <a:r>
                        <a:rPr b="1" lang="en" sz="900">
                          <a:solidFill>
                            <a:schemeClr val="dk1"/>
                          </a:solidFill>
                          <a:latin typeface="Inter"/>
                          <a:ea typeface="Inter"/>
                          <a:cs typeface="Inter"/>
                          <a:sym typeface="Inter"/>
                        </a:rPr>
                        <a:t>Passengers recruited by Thomas Weston, of London Merchant Adventurers</a:t>
                      </a:r>
                      <a:endParaRPr sz="900">
                        <a:solidFill>
                          <a:schemeClr val="dk1"/>
                        </a:solidFill>
                        <a:latin typeface="Inter"/>
                        <a:ea typeface="Inter"/>
                        <a:cs typeface="Inter"/>
                        <a:sym typeface="Inter"/>
                      </a:endParaRPr>
                    </a:p>
                  </a:txBody>
                  <a:tcPr marT="95775" marB="95775" marR="97150" marL="97150"/>
                </a:tc>
                <a:tc hMerge="1"/>
                <a:tc hMerge="1"/>
              </a:tr>
              <a:tr h="887800">
                <a:tc>
                  <a:txBody>
                    <a:bodyPr/>
                    <a:lstStyle/>
                    <a:p>
                      <a:pPr indent="0" lvl="0" marL="0" rtl="0" algn="l">
                        <a:spcBef>
                          <a:spcPts val="0"/>
                        </a:spcBef>
                        <a:spcAft>
                          <a:spcPts val="0"/>
                        </a:spcAft>
                        <a:buClr>
                          <a:schemeClr val="dk1"/>
                        </a:buClr>
                        <a:buSzPts val="1200"/>
                        <a:buFont typeface="Arial"/>
                        <a:buNone/>
                      </a:pPr>
                      <a:r>
                        <a:rPr lang="en" sz="900">
                          <a:solidFill>
                            <a:schemeClr val="dk1"/>
                          </a:solidFill>
                          <a:latin typeface="Inter"/>
                          <a:ea typeface="Inter"/>
                          <a:cs typeface="Inter"/>
                          <a:sym typeface="Inter"/>
                        </a:rPr>
                        <a:t>Billington, John </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 Eleanor Billington, wife.</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 John Billington, 16, son.</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 Francis Billington, 14, son.</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Britteridge, Richard*</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Browne, Peter </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Clarke, Richard*</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Eaton, Francis</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 Sarah Eaton*, wife.</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 Samuel Eaton, 1, son.</a:t>
                      </a:r>
                      <a:endParaRPr sz="900">
                        <a:solidFill>
                          <a:schemeClr val="dk1"/>
                        </a:solidFill>
                        <a:latin typeface="Inter"/>
                        <a:ea typeface="Inter"/>
                        <a:cs typeface="Inter"/>
                        <a:sym typeface="Inter"/>
                      </a:endParaRPr>
                    </a:p>
                    <a:p>
                      <a:pPr indent="0" lvl="0" marL="0" rtl="0" algn="l">
                        <a:spcBef>
                          <a:spcPts val="200"/>
                        </a:spcBef>
                        <a:spcAft>
                          <a:spcPts val="200"/>
                        </a:spcAft>
                        <a:buNone/>
                      </a:pPr>
                      <a:r>
                        <a:rPr lang="en" sz="900">
                          <a:solidFill>
                            <a:schemeClr val="dk1"/>
                          </a:solidFill>
                          <a:latin typeface="Inter"/>
                          <a:ea typeface="Inter"/>
                          <a:cs typeface="Inter"/>
                          <a:sym typeface="Inter"/>
                        </a:rPr>
                        <a:t>Gardiner, Richard </a:t>
                      </a:r>
                      <a:endParaRPr sz="900">
                        <a:solidFill>
                          <a:schemeClr val="dk1"/>
                        </a:solidFill>
                        <a:latin typeface="Inter"/>
                        <a:ea typeface="Inter"/>
                        <a:cs typeface="Inter"/>
                        <a:sym typeface="Inter"/>
                      </a:endParaRPr>
                    </a:p>
                  </a:txBody>
                  <a:tcPr marT="95775" marB="95775" marR="97150" marL="97150"/>
                </a:tc>
                <a:tc>
                  <a:txBody>
                    <a:bodyPr/>
                    <a:lstStyle/>
                    <a:p>
                      <a:pPr indent="0" lvl="0" marL="0" rtl="0" algn="l">
                        <a:spcBef>
                          <a:spcPts val="0"/>
                        </a:spcBef>
                        <a:spcAft>
                          <a:spcPts val="0"/>
                        </a:spcAft>
                        <a:buClr>
                          <a:schemeClr val="dk1"/>
                        </a:buClr>
                        <a:buSzPts val="1200"/>
                        <a:buFont typeface="Arial"/>
                        <a:buNone/>
                      </a:pPr>
                      <a:r>
                        <a:rPr lang="en" sz="900">
                          <a:solidFill>
                            <a:schemeClr val="dk1"/>
                          </a:solidFill>
                          <a:latin typeface="Inter"/>
                          <a:ea typeface="Inter"/>
                          <a:cs typeface="Inter"/>
                          <a:sym typeface="Inter"/>
                        </a:rPr>
                        <a:t>Hopkins, Stephen</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 Elizabeth (Fisher) Hopkins, wife.</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 Giles Hopkins, 12, </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 Constance Hopkins, 14,</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 Damaris Hopkins*, 1–2, daughter</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 Oceanus Hopkins, born on board the Mayflower</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Margesson, Edmund* </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Martin, Christopher* 38 </a:t>
                      </a:r>
                      <a:r>
                        <a:rPr lang="en" sz="800">
                          <a:solidFill>
                            <a:schemeClr val="dk1"/>
                          </a:solidFill>
                          <a:latin typeface="Inter"/>
                          <a:ea typeface="Inter"/>
                          <a:cs typeface="Inter"/>
                          <a:sym typeface="Inter"/>
                        </a:rPr>
                        <a:t>Mayflower Governor </a:t>
                      </a:r>
                      <a:endParaRPr sz="800">
                        <a:solidFill>
                          <a:schemeClr val="dk1"/>
                        </a:solidFill>
                        <a:latin typeface="Inter"/>
                        <a:ea typeface="Inter"/>
                        <a:cs typeface="Inter"/>
                        <a:sym typeface="Inter"/>
                      </a:endParaRPr>
                    </a:p>
                    <a:p>
                      <a:pPr indent="0" lvl="0" marL="0" rtl="0" algn="l">
                        <a:spcBef>
                          <a:spcPts val="200"/>
                        </a:spcBef>
                        <a:spcAft>
                          <a:spcPts val="200"/>
                        </a:spcAft>
                        <a:buClr>
                          <a:schemeClr val="dk1"/>
                        </a:buClr>
                        <a:buSzPts val="1200"/>
                        <a:buFont typeface="Arial"/>
                        <a:buNone/>
                      </a:pPr>
                      <a:r>
                        <a:rPr lang="en" sz="900">
                          <a:solidFill>
                            <a:schemeClr val="dk1"/>
                          </a:solidFill>
                          <a:latin typeface="Inter"/>
                          <a:ea typeface="Inter"/>
                          <a:cs typeface="Inter"/>
                          <a:sym typeface="Inter"/>
                        </a:rPr>
                        <a:t>- Mary (Prowe) Martin*, wife.</a:t>
                      </a:r>
                      <a:endParaRPr sz="900">
                        <a:solidFill>
                          <a:schemeClr val="dk1"/>
                        </a:solidFill>
                        <a:latin typeface="Inter"/>
                        <a:ea typeface="Inter"/>
                        <a:cs typeface="Inter"/>
                        <a:sym typeface="Inter"/>
                      </a:endParaRPr>
                    </a:p>
                  </a:txBody>
                  <a:tcPr marT="95775" marB="95775" marR="97150" marL="97150"/>
                </a:tc>
                <a:tc>
                  <a:txBody>
                    <a:bodyPr/>
                    <a:lstStyle/>
                    <a:p>
                      <a:pPr indent="0" lvl="0" marL="0" rtl="0" algn="l">
                        <a:spcBef>
                          <a:spcPts val="0"/>
                        </a:spcBef>
                        <a:spcAft>
                          <a:spcPts val="0"/>
                        </a:spcAft>
                        <a:buClr>
                          <a:schemeClr val="dk1"/>
                        </a:buClr>
                        <a:buSzPts val="1200"/>
                        <a:buFont typeface="Arial"/>
                        <a:buNone/>
                      </a:pPr>
                      <a:r>
                        <a:rPr lang="en" sz="900">
                          <a:solidFill>
                            <a:schemeClr val="dk1"/>
                          </a:solidFill>
                          <a:latin typeface="Inter"/>
                          <a:ea typeface="Inter"/>
                          <a:cs typeface="Inter"/>
                          <a:sym typeface="Inter"/>
                        </a:rPr>
                        <a:t>Mullins, William* </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 Alice Mullins*, wife.</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 Priscilla Mullins, 18, daughter.</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 Joseph Mullins*, 14, son.</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Prowe, Solomon* </a:t>
                      </a:r>
                      <a:r>
                        <a:rPr lang="en" sz="800">
                          <a:solidFill>
                            <a:schemeClr val="dk1"/>
                          </a:solidFill>
                          <a:latin typeface="Inter"/>
                          <a:ea typeface="Inter"/>
                          <a:cs typeface="Inter"/>
                          <a:sym typeface="Inter"/>
                        </a:rPr>
                        <a:t>Son of Mary Prowe</a:t>
                      </a:r>
                      <a:endParaRPr sz="8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Rigsdale, John* </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 Alice Rigsdale*, wife.</a:t>
                      </a:r>
                      <a:endParaRPr sz="900">
                        <a:solidFill>
                          <a:schemeClr val="dk1"/>
                        </a:solidFill>
                        <a:latin typeface="Inter"/>
                        <a:ea typeface="Inter"/>
                        <a:cs typeface="Inter"/>
                        <a:sym typeface="Inter"/>
                      </a:endParaRPr>
                    </a:p>
                    <a:p>
                      <a:pPr indent="0" lvl="0" marL="0" rtl="0" algn="l">
                        <a:spcBef>
                          <a:spcPts val="200"/>
                        </a:spcBef>
                        <a:spcAft>
                          <a:spcPts val="0"/>
                        </a:spcAft>
                        <a:buClr>
                          <a:schemeClr val="dk1"/>
                        </a:buClr>
                        <a:buSzPts val="1200"/>
                        <a:buFont typeface="Arial"/>
                        <a:buNone/>
                      </a:pPr>
                      <a:r>
                        <a:rPr lang="en" sz="900">
                          <a:solidFill>
                            <a:schemeClr val="dk1"/>
                          </a:solidFill>
                          <a:latin typeface="Inter"/>
                          <a:ea typeface="Inter"/>
                          <a:cs typeface="Inter"/>
                          <a:sym typeface="Inter"/>
                        </a:rPr>
                        <a:t>Standish, Myles </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 Rose Standish*, wife.</a:t>
                      </a:r>
                      <a:endParaRPr sz="900">
                        <a:solidFill>
                          <a:schemeClr val="dk1"/>
                        </a:solidFill>
                        <a:latin typeface="Inter"/>
                        <a:ea typeface="Inter"/>
                        <a:cs typeface="Inter"/>
                        <a:sym typeface="Inter"/>
                      </a:endParaRPr>
                    </a:p>
                    <a:p>
                      <a:pPr indent="0" lvl="0" marL="0" rtl="0" algn="l">
                        <a:spcBef>
                          <a:spcPts val="200"/>
                        </a:spcBef>
                        <a:spcAft>
                          <a:spcPts val="0"/>
                        </a:spcAft>
                        <a:buNone/>
                      </a:pPr>
                      <a:r>
                        <a:rPr lang="en" sz="900">
                          <a:solidFill>
                            <a:schemeClr val="dk1"/>
                          </a:solidFill>
                          <a:latin typeface="Inter"/>
                          <a:ea typeface="Inter"/>
                          <a:cs typeface="Inter"/>
                          <a:sym typeface="Inter"/>
                        </a:rPr>
                        <a:t>Warren, Richard </a:t>
                      </a:r>
                      <a:endParaRPr sz="900">
                        <a:solidFill>
                          <a:schemeClr val="dk1"/>
                        </a:solidFill>
                        <a:latin typeface="Inter"/>
                        <a:ea typeface="Inter"/>
                        <a:cs typeface="Inter"/>
                        <a:sym typeface="Inter"/>
                      </a:endParaRPr>
                    </a:p>
                    <a:p>
                      <a:pPr indent="0" lvl="0" marL="0" rtl="0" algn="l">
                        <a:spcBef>
                          <a:spcPts val="200"/>
                        </a:spcBef>
                        <a:spcAft>
                          <a:spcPts val="200"/>
                        </a:spcAft>
                        <a:buClr>
                          <a:schemeClr val="dk1"/>
                        </a:buClr>
                        <a:buSzPts val="1200"/>
                        <a:buFont typeface="Arial"/>
                        <a:buNone/>
                      </a:pPr>
                      <a:r>
                        <a:rPr lang="en" sz="900">
                          <a:solidFill>
                            <a:schemeClr val="dk1"/>
                          </a:solidFill>
                          <a:latin typeface="Inter"/>
                          <a:ea typeface="Inter"/>
                          <a:cs typeface="Inter"/>
                          <a:sym typeface="Inter"/>
                        </a:rPr>
                        <a:t>Winslow, Gilbert</a:t>
                      </a:r>
                      <a:endParaRPr sz="900">
                        <a:solidFill>
                          <a:schemeClr val="dk1"/>
                        </a:solidFill>
                        <a:latin typeface="Inter"/>
                        <a:ea typeface="Inter"/>
                        <a:cs typeface="Inter"/>
                        <a:sym typeface="Inter"/>
                      </a:endParaRPr>
                    </a:p>
                  </a:txBody>
                  <a:tcPr marT="95775" marB="95775" marR="97150" marL="97150"/>
                </a:tc>
              </a:tr>
            </a:tbl>
          </a:graphicData>
        </a:graphic>
      </p:graphicFrame>
      <p:sp>
        <p:nvSpPr>
          <p:cNvPr id="183" name="Google Shape;183;p28"/>
          <p:cNvSpPr txBox="1"/>
          <p:nvPr/>
        </p:nvSpPr>
        <p:spPr>
          <a:xfrm>
            <a:off x="5542353" y="9471949"/>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84" name="Google Shape;184;p28"/>
          <p:cNvPicPr preferRelativeResize="0"/>
          <p:nvPr/>
        </p:nvPicPr>
        <p:blipFill>
          <a:blip r:embed="rId13">
            <a:alphaModFix/>
          </a:blip>
          <a:stretch>
            <a:fillRect/>
          </a:stretch>
        </p:blipFill>
        <p:spPr>
          <a:xfrm>
            <a:off x="390131" y="9348146"/>
            <a:ext cx="431174" cy="431174"/>
          </a:xfrm>
          <a:prstGeom prst="rect">
            <a:avLst/>
          </a:prstGeom>
          <a:noFill/>
          <a:ln>
            <a:noFill/>
          </a:ln>
        </p:spPr>
      </p:pic>
      <p:sp>
        <p:nvSpPr>
          <p:cNvPr id="185" name="Google Shape;185;p28"/>
          <p:cNvSpPr txBox="1"/>
          <p:nvPr/>
        </p:nvSpPr>
        <p:spPr>
          <a:xfrm>
            <a:off x="2974875" y="9471949"/>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9" name="Shape 189"/>
        <p:cNvGrpSpPr/>
        <p:nvPr/>
      </p:nvGrpSpPr>
      <p:grpSpPr>
        <a:xfrm>
          <a:off x="0" y="0"/>
          <a:ext cx="0" cy="0"/>
          <a:chOff x="0" y="0"/>
          <a:chExt cx="0" cy="0"/>
        </a:xfrm>
      </p:grpSpPr>
      <p:sp>
        <p:nvSpPr>
          <p:cNvPr id="190" name="Google Shape;190;p29"/>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solidFill>
                  <a:schemeClr val="dk1"/>
                </a:solidFill>
                <a:latin typeface="Halant"/>
                <a:ea typeface="Halant"/>
                <a:cs typeface="Halant"/>
                <a:sym typeface="Halant"/>
              </a:rPr>
              <a:t>Comparing Migrants to Jamestown and Plymouth </a:t>
            </a:r>
            <a:endParaRPr sz="1500"/>
          </a:p>
        </p:txBody>
      </p:sp>
      <p:sp>
        <p:nvSpPr>
          <p:cNvPr id="191" name="Google Shape;191;p2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92" name="Google Shape;192;p2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93" name="Google Shape;193;p2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94" name="Google Shape;194;p29"/>
          <p:cNvGraphicFramePr/>
          <p:nvPr/>
        </p:nvGraphicFramePr>
        <p:xfrm>
          <a:off x="463330" y="610742"/>
          <a:ext cx="3000000" cy="3000000"/>
        </p:xfrm>
        <a:graphic>
          <a:graphicData uri="http://schemas.openxmlformats.org/drawingml/2006/table">
            <a:tbl>
              <a:tblPr>
                <a:noFill/>
                <a:tableStyleId>{A6C8AA9A-F4A3-40EB-90B5-DC6A55F65988}</a:tableStyleId>
              </a:tblPr>
              <a:tblGrid>
                <a:gridCol w="2038600"/>
                <a:gridCol w="853575"/>
              </a:tblGrid>
              <a:tr h="399150">
                <a:tc gridSpan="2">
                  <a:txBody>
                    <a:bodyPr/>
                    <a:lstStyle/>
                    <a:p>
                      <a:pPr indent="0" lvl="0" marL="0" rtl="0" algn="l">
                        <a:spcBef>
                          <a:spcPts val="0"/>
                        </a:spcBef>
                        <a:spcAft>
                          <a:spcPts val="0"/>
                        </a:spcAft>
                        <a:buNone/>
                      </a:pPr>
                      <a:r>
                        <a:rPr b="1" lang="en" sz="1200">
                          <a:latin typeface="Inter"/>
                          <a:ea typeface="Inter"/>
                          <a:cs typeface="Inter"/>
                          <a:sym typeface="Inter"/>
                        </a:rPr>
                        <a:t>First English Residents in Jamestown</a:t>
                      </a:r>
                      <a:endParaRPr b="1" sz="1200">
                        <a:latin typeface="Inter"/>
                        <a:ea typeface="Inter"/>
                        <a:cs typeface="Inter"/>
                        <a:sym typeface="Inter"/>
                      </a:endParaRPr>
                    </a:p>
                  </a:txBody>
                  <a:tcPr marT="95775" marB="95775" marR="97150" marL="9715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hMerge="1"/>
              </a:tr>
              <a:tr h="399150">
                <a:tc>
                  <a:txBody>
                    <a:bodyPr/>
                    <a:lstStyle/>
                    <a:p>
                      <a:pPr indent="0" lvl="0" marL="0" rtl="0" algn="l">
                        <a:spcBef>
                          <a:spcPts val="0"/>
                        </a:spcBef>
                        <a:spcAft>
                          <a:spcPts val="0"/>
                        </a:spcAft>
                        <a:buNone/>
                      </a:pPr>
                      <a:r>
                        <a:rPr lang="en" sz="1300">
                          <a:latin typeface="Inter"/>
                          <a:ea typeface="Inter"/>
                          <a:cs typeface="Inter"/>
                          <a:sym typeface="Inter"/>
                        </a:rPr>
                        <a:t>Total people</a:t>
                      </a:r>
                      <a:endParaRPr sz="1300">
                        <a:latin typeface="Inter"/>
                        <a:ea typeface="Inter"/>
                        <a:cs typeface="Inter"/>
                        <a:sym typeface="Inter"/>
                      </a:endParaRPr>
                    </a:p>
                  </a:txBody>
                  <a:tcPr marT="95775" marB="95775" marR="97150" marL="97150">
                    <a:lnT cap="flat" cmpd="sng" w="9525">
                      <a:solidFill>
                        <a:schemeClr val="dk1"/>
                      </a:solidFill>
                      <a:prstDash val="solid"/>
                      <a:round/>
                      <a:headEnd len="sm" w="sm" type="none"/>
                      <a:tailEnd len="sm" w="sm" type="none"/>
                    </a:lnT>
                  </a:tcPr>
                </a:tc>
                <a:tc>
                  <a:txBody>
                    <a:bodyPr/>
                    <a:lstStyle/>
                    <a:p>
                      <a:pPr indent="0" lvl="0" marL="0" rtl="0" algn="ctr">
                        <a:spcBef>
                          <a:spcPts val="0"/>
                        </a:spcBef>
                        <a:spcAft>
                          <a:spcPts val="0"/>
                        </a:spcAft>
                        <a:buNone/>
                      </a:pPr>
                      <a:r>
                        <a:rPr b="1" lang="en" sz="1300">
                          <a:latin typeface="Inter"/>
                          <a:ea typeface="Inter"/>
                          <a:cs typeface="Inter"/>
                          <a:sym typeface="Inter"/>
                        </a:rPr>
                        <a:t>89</a:t>
                      </a:r>
                      <a:endParaRPr b="1" sz="1300">
                        <a:latin typeface="Inter"/>
                        <a:ea typeface="Inter"/>
                        <a:cs typeface="Inter"/>
                        <a:sym typeface="Inter"/>
                      </a:endParaRPr>
                    </a:p>
                  </a:txBody>
                  <a:tcPr marT="95775" marB="95775" marR="97150" marL="97150">
                    <a:lnT cap="flat" cmpd="sng" w="9525">
                      <a:solidFill>
                        <a:schemeClr val="dk1"/>
                      </a:solidFill>
                      <a:prstDash val="solid"/>
                      <a:round/>
                      <a:headEnd len="sm" w="sm" type="none"/>
                      <a:tailEnd len="sm" w="sm" type="none"/>
                    </a:lnT>
                  </a:tcPr>
                </a:tc>
              </a:tr>
              <a:tr h="399150">
                <a:tc>
                  <a:txBody>
                    <a:bodyPr/>
                    <a:lstStyle/>
                    <a:p>
                      <a:pPr indent="0" lvl="0" marL="0" rtl="0" algn="l">
                        <a:spcBef>
                          <a:spcPts val="0"/>
                        </a:spcBef>
                        <a:spcAft>
                          <a:spcPts val="0"/>
                        </a:spcAft>
                        <a:buNone/>
                      </a:pPr>
                      <a:r>
                        <a:rPr lang="en" sz="1300">
                          <a:latin typeface="Inter"/>
                          <a:ea typeface="Inter"/>
                          <a:cs typeface="Inter"/>
                          <a:sym typeface="Inter"/>
                        </a:rPr>
                        <a:t>Total Female</a:t>
                      </a:r>
                      <a:endParaRPr sz="1300">
                        <a:latin typeface="Inter"/>
                        <a:ea typeface="Inter"/>
                        <a:cs typeface="Inter"/>
                        <a:sym typeface="Inter"/>
                      </a:endParaRPr>
                    </a:p>
                  </a:txBody>
                  <a:tcPr marT="95775" marB="95775" marR="97150" marL="97150"/>
                </a:tc>
                <a:tc>
                  <a:txBody>
                    <a:bodyPr/>
                    <a:lstStyle/>
                    <a:p>
                      <a:pPr indent="0" lvl="0" marL="0" rtl="0" algn="l">
                        <a:spcBef>
                          <a:spcPts val="0"/>
                        </a:spcBef>
                        <a:spcAft>
                          <a:spcPts val="0"/>
                        </a:spcAft>
                        <a:buNone/>
                      </a:pPr>
                      <a:r>
                        <a:t/>
                      </a:r>
                      <a:endParaRPr b="1" sz="1200">
                        <a:solidFill>
                          <a:srgbClr val="E95C3D"/>
                        </a:solidFill>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latin typeface="Inter"/>
                          <a:ea typeface="Inter"/>
                          <a:cs typeface="Inter"/>
                          <a:sym typeface="Inter"/>
                        </a:rPr>
                        <a:t>Died in first 2 years</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t/>
                      </a:r>
                      <a:endParaRPr sz="1300">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latin typeface="Inter"/>
                          <a:ea typeface="Inter"/>
                          <a:cs typeface="Inter"/>
                          <a:sym typeface="Inter"/>
                        </a:rPr>
                        <a:t>Gentlemen</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t/>
                      </a:r>
                      <a:endParaRPr sz="1300">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latin typeface="Inter"/>
                          <a:ea typeface="Inter"/>
                          <a:cs typeface="Inter"/>
                          <a:sym typeface="Inter"/>
                        </a:rPr>
                        <a:t>Laborer (unskilled)</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t/>
                      </a:r>
                      <a:endParaRPr sz="1300">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latin typeface="Inter"/>
                          <a:ea typeface="Inter"/>
                          <a:cs typeface="Inter"/>
                          <a:sym typeface="Inter"/>
                        </a:rPr>
                        <a:t>Skilled labor </a:t>
                      </a:r>
                      <a:r>
                        <a:rPr lang="en" sz="1000">
                          <a:latin typeface="Inter"/>
                          <a:ea typeface="Inter"/>
                          <a:cs typeface="Inter"/>
                          <a:sym typeface="Inter"/>
                        </a:rPr>
                        <a:t>(mason, barber, carpenter, bricklayer, tailor, fisherman, blacksmith, sailor, surgeon)</a:t>
                      </a:r>
                      <a:endParaRPr sz="10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t/>
                      </a:r>
                      <a:endParaRPr sz="1300">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latin typeface="Inter"/>
                          <a:ea typeface="Inter"/>
                          <a:cs typeface="Inter"/>
                          <a:sym typeface="Inter"/>
                        </a:rPr>
                        <a:t>Minister/Priest</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t/>
                      </a:r>
                      <a:endParaRPr sz="1300">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latin typeface="Inter"/>
                          <a:ea typeface="Inter"/>
                          <a:cs typeface="Inter"/>
                          <a:sym typeface="Inter"/>
                        </a:rPr>
                        <a:t>Youth</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t/>
                      </a:r>
                      <a:endParaRPr sz="1300">
                        <a:latin typeface="Inter"/>
                        <a:ea typeface="Inter"/>
                        <a:cs typeface="Inter"/>
                        <a:sym typeface="Inter"/>
                      </a:endParaRPr>
                    </a:p>
                  </a:txBody>
                  <a:tcPr marT="95775" marB="95775" marR="97150" marL="97150"/>
                </a:tc>
              </a:tr>
            </a:tbl>
          </a:graphicData>
        </a:graphic>
      </p:graphicFrame>
      <p:graphicFrame>
        <p:nvGraphicFramePr>
          <p:cNvPr id="195" name="Google Shape;195;p29"/>
          <p:cNvGraphicFramePr/>
          <p:nvPr/>
        </p:nvGraphicFramePr>
        <p:xfrm>
          <a:off x="4411181" y="613911"/>
          <a:ext cx="3000000" cy="3000000"/>
        </p:xfrm>
        <a:graphic>
          <a:graphicData uri="http://schemas.openxmlformats.org/drawingml/2006/table">
            <a:tbl>
              <a:tblPr>
                <a:noFill/>
                <a:tableStyleId>{A6C8AA9A-F4A3-40EB-90B5-DC6A55F65988}</a:tableStyleId>
              </a:tblPr>
              <a:tblGrid>
                <a:gridCol w="2048400"/>
                <a:gridCol w="843775"/>
              </a:tblGrid>
              <a:tr h="399150">
                <a:tc gridSpan="2">
                  <a:txBody>
                    <a:bodyPr/>
                    <a:lstStyle/>
                    <a:p>
                      <a:pPr indent="0" lvl="0" marL="0" rtl="0" algn="l">
                        <a:spcBef>
                          <a:spcPts val="0"/>
                        </a:spcBef>
                        <a:spcAft>
                          <a:spcPts val="0"/>
                        </a:spcAft>
                        <a:buNone/>
                      </a:pPr>
                      <a:r>
                        <a:rPr b="1" lang="en" sz="1200">
                          <a:latin typeface="Inter"/>
                          <a:ea typeface="Inter"/>
                          <a:cs typeface="Inter"/>
                          <a:sym typeface="Inter"/>
                        </a:rPr>
                        <a:t>First English Residents in Plymouth</a:t>
                      </a:r>
                      <a:endParaRPr b="1" sz="1200">
                        <a:latin typeface="Inter"/>
                        <a:ea typeface="Inter"/>
                        <a:cs typeface="Inter"/>
                        <a:sym typeface="Inter"/>
                      </a:endParaRPr>
                    </a:p>
                  </a:txBody>
                  <a:tcPr marT="95775" marB="95775" marR="97150" marL="97150">
                    <a:lnL cap="flat" cmpd="sng" w="9525">
                      <a:solidFill>
                        <a:schemeClr val="dk1"/>
                      </a:solidFill>
                      <a:prstDash val="solid"/>
                      <a:round/>
                      <a:headEnd len="sm" w="sm" type="none"/>
                      <a:tailEnd len="sm" w="sm" type="none"/>
                    </a:lnL>
                    <a:lnR cap="flat" cmpd="sng" w="9525">
                      <a:solidFill>
                        <a:schemeClr val="dk1"/>
                      </a:solidFill>
                      <a:prstDash val="solid"/>
                      <a:round/>
                      <a:headEnd len="sm" w="sm" type="none"/>
                      <a:tailEnd len="sm" w="sm" type="none"/>
                    </a:lnR>
                    <a:lnT cap="flat" cmpd="sng" w="9525">
                      <a:solidFill>
                        <a:schemeClr val="dk1"/>
                      </a:solidFill>
                      <a:prstDash val="solid"/>
                      <a:round/>
                      <a:headEnd len="sm" w="sm" type="none"/>
                      <a:tailEnd len="sm" w="sm" type="none"/>
                    </a:lnT>
                    <a:lnB cap="flat" cmpd="sng" w="9525">
                      <a:solidFill>
                        <a:schemeClr val="dk1"/>
                      </a:solidFill>
                      <a:prstDash val="solid"/>
                      <a:round/>
                      <a:headEnd len="sm" w="sm" type="none"/>
                      <a:tailEnd len="sm" w="sm" type="none"/>
                    </a:lnB>
                  </a:tcPr>
                </a:tc>
                <a:tc hMerge="1"/>
              </a:tr>
              <a:tr h="399150">
                <a:tc>
                  <a:txBody>
                    <a:bodyPr/>
                    <a:lstStyle/>
                    <a:p>
                      <a:pPr indent="0" lvl="0" marL="0" rtl="0" algn="l">
                        <a:spcBef>
                          <a:spcPts val="0"/>
                        </a:spcBef>
                        <a:spcAft>
                          <a:spcPts val="0"/>
                        </a:spcAft>
                        <a:buNone/>
                      </a:pPr>
                      <a:r>
                        <a:rPr lang="en" sz="1300">
                          <a:latin typeface="Inter"/>
                          <a:ea typeface="Inter"/>
                          <a:cs typeface="Inter"/>
                          <a:sym typeface="Inter"/>
                        </a:rPr>
                        <a:t>Total people</a:t>
                      </a:r>
                      <a:endParaRPr sz="1300">
                        <a:latin typeface="Inter"/>
                        <a:ea typeface="Inter"/>
                        <a:cs typeface="Inter"/>
                        <a:sym typeface="Inter"/>
                      </a:endParaRPr>
                    </a:p>
                  </a:txBody>
                  <a:tcPr marT="95775" marB="95775" marR="97150" marL="97150">
                    <a:lnT cap="flat" cmpd="sng" w="9525">
                      <a:solidFill>
                        <a:schemeClr val="dk1"/>
                      </a:solidFill>
                      <a:prstDash val="solid"/>
                      <a:round/>
                      <a:headEnd len="sm" w="sm" type="none"/>
                      <a:tailEnd len="sm" w="sm" type="none"/>
                    </a:lnT>
                  </a:tcPr>
                </a:tc>
                <a:tc>
                  <a:txBody>
                    <a:bodyPr/>
                    <a:lstStyle/>
                    <a:p>
                      <a:pPr indent="0" lvl="0" marL="0" rtl="0" algn="ctr">
                        <a:spcBef>
                          <a:spcPts val="0"/>
                        </a:spcBef>
                        <a:spcAft>
                          <a:spcPts val="0"/>
                        </a:spcAft>
                        <a:buNone/>
                      </a:pPr>
                      <a:r>
                        <a:rPr b="1" lang="en" sz="1300">
                          <a:latin typeface="Inter"/>
                          <a:ea typeface="Inter"/>
                          <a:cs typeface="Inter"/>
                          <a:sym typeface="Inter"/>
                        </a:rPr>
                        <a:t>93</a:t>
                      </a:r>
                      <a:endParaRPr b="1" sz="1300">
                        <a:latin typeface="Inter"/>
                        <a:ea typeface="Inter"/>
                        <a:cs typeface="Inter"/>
                        <a:sym typeface="Inter"/>
                      </a:endParaRPr>
                    </a:p>
                  </a:txBody>
                  <a:tcPr marT="95775" marB="95775" marR="97150" marL="97150">
                    <a:lnT cap="flat" cmpd="sng" w="9525">
                      <a:solidFill>
                        <a:schemeClr val="dk1"/>
                      </a:solidFill>
                      <a:prstDash val="solid"/>
                      <a:round/>
                      <a:headEnd len="sm" w="sm" type="none"/>
                      <a:tailEnd len="sm" w="sm" type="none"/>
                    </a:lnT>
                  </a:tcPr>
                </a:tc>
              </a:tr>
              <a:tr h="399150">
                <a:tc>
                  <a:txBody>
                    <a:bodyPr/>
                    <a:lstStyle/>
                    <a:p>
                      <a:pPr indent="0" lvl="0" marL="0" rtl="0" algn="l">
                        <a:spcBef>
                          <a:spcPts val="0"/>
                        </a:spcBef>
                        <a:spcAft>
                          <a:spcPts val="0"/>
                        </a:spcAft>
                        <a:buNone/>
                      </a:pPr>
                      <a:r>
                        <a:rPr lang="en" sz="1300">
                          <a:solidFill>
                            <a:schemeClr val="dk1"/>
                          </a:solidFill>
                          <a:latin typeface="Inter"/>
                          <a:ea typeface="Inter"/>
                          <a:cs typeface="Inter"/>
                          <a:sym typeface="Inter"/>
                        </a:rPr>
                        <a:t>Total Female</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t/>
                      </a:r>
                      <a:endParaRPr b="1" sz="1400">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latin typeface="Inter"/>
                          <a:ea typeface="Inter"/>
                          <a:cs typeface="Inter"/>
                          <a:sym typeface="Inter"/>
                        </a:rPr>
                        <a:t>Died in first winter</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t/>
                      </a:r>
                      <a:endParaRPr sz="1300">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latin typeface="Inter"/>
                          <a:ea typeface="Inter"/>
                          <a:cs typeface="Inter"/>
                          <a:sym typeface="Inter"/>
                        </a:rPr>
                        <a:t>Married Couples</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t/>
                      </a:r>
                      <a:endParaRPr sz="1300">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latin typeface="Inter"/>
                          <a:ea typeface="Inter"/>
                          <a:cs typeface="Inter"/>
                          <a:sym typeface="Inter"/>
                        </a:rPr>
                        <a:t>Servants</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t/>
                      </a:r>
                      <a:endParaRPr sz="1300">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solidFill>
                            <a:schemeClr val="dk1"/>
                          </a:solidFill>
                          <a:latin typeface="Inter"/>
                          <a:ea typeface="Inter"/>
                          <a:cs typeface="Inter"/>
                          <a:sym typeface="Inter"/>
                        </a:rPr>
                        <a:t>Solo passengers (no other family)</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t/>
                      </a:r>
                      <a:endParaRPr sz="1300">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solidFill>
                            <a:schemeClr val="dk1"/>
                          </a:solidFill>
                          <a:latin typeface="Inter"/>
                          <a:ea typeface="Inter"/>
                          <a:cs typeface="Inter"/>
                          <a:sym typeface="Inter"/>
                        </a:rPr>
                        <a:t>Religious affiliation</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t/>
                      </a:r>
                      <a:endParaRPr sz="1300">
                        <a:latin typeface="Inter"/>
                        <a:ea typeface="Inter"/>
                        <a:cs typeface="Inter"/>
                        <a:sym typeface="Inter"/>
                      </a:endParaRPr>
                    </a:p>
                  </a:txBody>
                  <a:tcPr marT="95775" marB="95775" marR="97150" marL="97150"/>
                </a:tc>
              </a:tr>
              <a:tr h="399150">
                <a:tc>
                  <a:txBody>
                    <a:bodyPr/>
                    <a:lstStyle/>
                    <a:p>
                      <a:pPr indent="0" lvl="0" marL="0" rtl="0" algn="l">
                        <a:spcBef>
                          <a:spcPts val="0"/>
                        </a:spcBef>
                        <a:spcAft>
                          <a:spcPts val="0"/>
                        </a:spcAft>
                        <a:buNone/>
                      </a:pPr>
                      <a:r>
                        <a:rPr lang="en" sz="1300">
                          <a:latin typeface="Inter"/>
                          <a:ea typeface="Inter"/>
                          <a:cs typeface="Inter"/>
                          <a:sym typeface="Inter"/>
                        </a:rPr>
                        <a:t>Youth (under 21)</a:t>
                      </a:r>
                      <a:endParaRPr sz="1300">
                        <a:latin typeface="Inter"/>
                        <a:ea typeface="Inter"/>
                        <a:cs typeface="Inter"/>
                        <a:sym typeface="Inter"/>
                      </a:endParaRPr>
                    </a:p>
                  </a:txBody>
                  <a:tcPr marT="95775" marB="95775" marR="97150" marL="97150"/>
                </a:tc>
                <a:tc>
                  <a:txBody>
                    <a:bodyPr/>
                    <a:lstStyle/>
                    <a:p>
                      <a:pPr indent="0" lvl="0" marL="0" rtl="0" algn="ctr">
                        <a:spcBef>
                          <a:spcPts val="0"/>
                        </a:spcBef>
                        <a:spcAft>
                          <a:spcPts val="0"/>
                        </a:spcAft>
                        <a:buNone/>
                      </a:pPr>
                      <a:r>
                        <a:t/>
                      </a:r>
                      <a:endParaRPr sz="1300">
                        <a:latin typeface="Inter"/>
                        <a:ea typeface="Inter"/>
                        <a:cs typeface="Inter"/>
                        <a:sym typeface="Inter"/>
                      </a:endParaRPr>
                    </a:p>
                  </a:txBody>
                  <a:tcPr marT="95775" marB="95775" marR="97150" marL="97150"/>
                </a:tc>
              </a:tr>
            </a:tbl>
          </a:graphicData>
        </a:graphic>
      </p:graphicFrame>
      <p:cxnSp>
        <p:nvCxnSpPr>
          <p:cNvPr id="196" name="Google Shape;196;p29"/>
          <p:cNvCxnSpPr/>
          <p:nvPr/>
        </p:nvCxnSpPr>
        <p:spPr>
          <a:xfrm>
            <a:off x="3872706" y="5095724"/>
            <a:ext cx="40500" cy="4177800"/>
          </a:xfrm>
          <a:prstGeom prst="straightConnector1">
            <a:avLst/>
          </a:prstGeom>
          <a:noFill/>
          <a:ln cap="flat" cmpd="sng" w="28575">
            <a:solidFill>
              <a:schemeClr val="dk1"/>
            </a:solidFill>
            <a:prstDash val="solid"/>
            <a:round/>
            <a:headEnd len="med" w="med" type="none"/>
            <a:tailEnd len="med" w="med" type="none"/>
          </a:ln>
        </p:spPr>
      </p:cxnSp>
      <p:sp>
        <p:nvSpPr>
          <p:cNvPr id="197" name="Google Shape;197;p29"/>
          <p:cNvSpPr txBox="1"/>
          <p:nvPr/>
        </p:nvSpPr>
        <p:spPr>
          <a:xfrm>
            <a:off x="4180499" y="4980748"/>
            <a:ext cx="3200400" cy="3634800"/>
          </a:xfrm>
          <a:prstGeom prst="rect">
            <a:avLst/>
          </a:prstGeom>
          <a:noFill/>
          <a:ln>
            <a:noFill/>
          </a:ln>
        </p:spPr>
        <p:txBody>
          <a:bodyPr anchorCtr="0" anchor="t" bIns="96675" lIns="96675" spcFirstLastPara="1" rIns="96675" wrap="square" tIns="96675">
            <a:noAutofit/>
          </a:bodyPr>
          <a:lstStyle/>
          <a:p>
            <a:pPr indent="-317500" lvl="0" marL="482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stands out as interesting or unique to you from the </a:t>
            </a:r>
            <a:r>
              <a:rPr i="1" lang="en" sz="1200">
                <a:solidFill>
                  <a:schemeClr val="dk1"/>
                </a:solidFill>
                <a:latin typeface="Inter"/>
                <a:ea typeface="Inter"/>
                <a:cs typeface="Inter"/>
                <a:sym typeface="Inter"/>
              </a:rPr>
              <a:t>Mayflower</a:t>
            </a:r>
            <a:r>
              <a:rPr lang="en" sz="1200">
                <a:solidFill>
                  <a:schemeClr val="dk1"/>
                </a:solidFill>
                <a:latin typeface="Inter"/>
                <a:ea typeface="Inter"/>
                <a:cs typeface="Inter"/>
                <a:sym typeface="Inter"/>
              </a:rPr>
              <a:t> passenger list? Why?</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17500" lvl="0" marL="482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hypotheses can you make about the motives of these migrants for coming to North America? Explain.</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17500" lvl="0" marL="482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questions are you left with?</a:t>
            </a:r>
            <a:endParaRPr sz="1200">
              <a:solidFill>
                <a:schemeClr val="dk1"/>
              </a:solidFill>
              <a:latin typeface="Inter"/>
              <a:ea typeface="Inter"/>
              <a:cs typeface="Inter"/>
              <a:sym typeface="Inter"/>
            </a:endParaRPr>
          </a:p>
        </p:txBody>
      </p:sp>
      <p:sp>
        <p:nvSpPr>
          <p:cNvPr id="198" name="Google Shape;198;p29"/>
          <p:cNvSpPr txBox="1"/>
          <p:nvPr/>
        </p:nvSpPr>
        <p:spPr>
          <a:xfrm>
            <a:off x="380202" y="4980748"/>
            <a:ext cx="3200400" cy="3634800"/>
          </a:xfrm>
          <a:prstGeom prst="rect">
            <a:avLst/>
          </a:prstGeom>
          <a:noFill/>
          <a:ln>
            <a:noFill/>
          </a:ln>
        </p:spPr>
        <p:txBody>
          <a:bodyPr anchorCtr="0" anchor="t" bIns="96675" lIns="96675" spcFirstLastPara="1" rIns="96675" wrap="square" tIns="96675">
            <a:noAutofit/>
          </a:bodyPr>
          <a:lstStyle/>
          <a:p>
            <a:pPr indent="-317500" lvl="0" marL="482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stands out as interesting or unique to you from the list of Jamestown residents? Why?</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17500" lvl="0" marL="482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hypotheses can you make about the motives of these migrants for coming to North America? Explain.</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17500" lvl="0" marL="4826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questions are you left with?</a:t>
            </a:r>
            <a:endParaRPr sz="1200">
              <a:solidFill>
                <a:schemeClr val="dk1"/>
              </a:solidFill>
              <a:latin typeface="Inter"/>
              <a:ea typeface="Inter"/>
              <a:cs typeface="Inter"/>
              <a:sym typeface="Inter"/>
            </a:endParaRPr>
          </a:p>
        </p:txBody>
      </p:sp>
      <p:pic>
        <p:nvPicPr>
          <p:cNvPr id="199" name="Google Shape;199;p29"/>
          <p:cNvPicPr preferRelativeResize="0"/>
          <p:nvPr/>
        </p:nvPicPr>
        <p:blipFill>
          <a:blip r:embed="rId4">
            <a:alphaModFix/>
          </a:blip>
          <a:stretch>
            <a:fillRect/>
          </a:stretch>
        </p:blipFill>
        <p:spPr>
          <a:xfrm>
            <a:off x="3358363" y="1752911"/>
            <a:ext cx="1040888" cy="1040888"/>
          </a:xfrm>
          <a:prstGeom prst="rect">
            <a:avLst/>
          </a:prstGeom>
          <a:noFill/>
          <a:ln>
            <a:noFill/>
          </a:ln>
        </p:spPr>
      </p:pic>
      <p:pic>
        <p:nvPicPr>
          <p:cNvPr id="200" name="Google Shape;200;p29"/>
          <p:cNvPicPr preferRelativeResize="0"/>
          <p:nvPr/>
        </p:nvPicPr>
        <p:blipFill>
          <a:blip r:embed="rId5">
            <a:alphaModFix/>
          </a:blip>
          <a:stretch>
            <a:fillRect/>
          </a:stretch>
        </p:blipFill>
        <p:spPr>
          <a:xfrm>
            <a:off x="3358363" y="2793790"/>
            <a:ext cx="1040888" cy="104088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204" name="Shape 204"/>
        <p:cNvGrpSpPr/>
        <p:nvPr/>
      </p:nvGrpSpPr>
      <p:grpSpPr>
        <a:xfrm>
          <a:off x="0" y="0"/>
          <a:ext cx="0" cy="0"/>
          <a:chOff x="0" y="0"/>
          <a:chExt cx="0" cy="0"/>
        </a:xfrm>
      </p:grpSpPr>
      <p:sp>
        <p:nvSpPr>
          <p:cNvPr id="205" name="Google Shape;205;p30"/>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Historical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Comparison</a:t>
            </a:r>
            <a:endParaRPr sz="2500">
              <a:solidFill>
                <a:schemeClr val="dk1"/>
              </a:solidFill>
              <a:latin typeface="Plus Jakarta Sans"/>
              <a:ea typeface="Plus Jakarta Sans"/>
              <a:cs typeface="Plus Jakarta Sans"/>
              <a:sym typeface="Plus Jakarta Sans"/>
            </a:endParaRPr>
          </a:p>
        </p:txBody>
      </p:sp>
      <p:sp>
        <p:nvSpPr>
          <p:cNvPr id="206" name="Google Shape;206;p3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207" name="Google Shape;207;p30"/>
          <p:cNvPicPr preferRelativeResize="0"/>
          <p:nvPr/>
        </p:nvPicPr>
        <p:blipFill>
          <a:blip r:embed="rId3">
            <a:alphaModFix/>
          </a:blip>
          <a:stretch>
            <a:fillRect/>
          </a:stretch>
        </p:blipFill>
        <p:spPr>
          <a:xfrm>
            <a:off x="381544" y="9348271"/>
            <a:ext cx="425136" cy="425136"/>
          </a:xfrm>
          <a:prstGeom prst="rect">
            <a:avLst/>
          </a:prstGeom>
          <a:noFill/>
          <a:ln>
            <a:noFill/>
          </a:ln>
        </p:spPr>
      </p:pic>
      <p:sp>
        <p:nvSpPr>
          <p:cNvPr id="208" name="Google Shape;208;p3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209" name="Google Shape;209;p30"/>
          <p:cNvPicPr preferRelativeResize="0"/>
          <p:nvPr/>
        </p:nvPicPr>
        <p:blipFill>
          <a:blip r:embed="rId4">
            <a:alphaModFix/>
          </a:blip>
          <a:stretch>
            <a:fillRect/>
          </a:stretch>
        </p:blipFill>
        <p:spPr>
          <a:xfrm>
            <a:off x="216272" y="230997"/>
            <a:ext cx="1041739" cy="431978"/>
          </a:xfrm>
          <a:prstGeom prst="rect">
            <a:avLst/>
          </a:prstGeom>
          <a:noFill/>
          <a:ln>
            <a:noFill/>
          </a:ln>
        </p:spPr>
      </p:pic>
      <p:sp>
        <p:nvSpPr>
          <p:cNvPr id="210" name="Google Shape;210;p30"/>
          <p:cNvSpPr txBox="1"/>
          <p:nvPr/>
        </p:nvSpPr>
        <p:spPr>
          <a:xfrm>
            <a:off x="986080" y="1236257"/>
            <a:ext cx="6471900" cy="706500"/>
          </a:xfrm>
          <a:prstGeom prst="rect">
            <a:avLst/>
          </a:prstGeom>
          <a:noFill/>
          <a:ln>
            <a:noFill/>
          </a:ln>
        </p:spPr>
        <p:txBody>
          <a:bodyPr anchorCtr="0" anchor="ctr" bIns="119600" lIns="119600" spcFirstLastPara="1" rIns="119600" wrap="square" tIns="119600">
            <a:noAutofit/>
          </a:bodyPr>
          <a:lstStyle/>
          <a:p>
            <a:pPr indent="0" lvl="0" marL="0" rtl="0" algn="l">
              <a:spcBef>
                <a:spcPts val="0"/>
              </a:spcBef>
              <a:spcAft>
                <a:spcPts val="0"/>
              </a:spcAft>
              <a:buNone/>
            </a:pPr>
            <a:r>
              <a:rPr b="1" lang="en" sz="1300">
                <a:latin typeface="Plus Jakarta Sans"/>
                <a:ea typeface="Plus Jakarta Sans"/>
                <a:cs typeface="Plus Jakarta Sans"/>
                <a:sym typeface="Plus Jakarta Sans"/>
              </a:rPr>
              <a:t>Directions</a:t>
            </a:r>
            <a:r>
              <a:rPr lang="en" sz="1300">
                <a:latin typeface="Plus Jakarta Sans"/>
                <a:ea typeface="Plus Jakarta Sans"/>
                <a:cs typeface="Plus Jakarta Sans"/>
                <a:sym typeface="Plus Jakarta Sans"/>
              </a:rPr>
              <a:t>: Identify three ways that these topics are similar. Next, identify three ways in which they differ. In the middle of the differences table, identify how they are different from each other.</a:t>
            </a:r>
            <a:endParaRPr sz="1300">
              <a:latin typeface="Plus Jakarta Sans"/>
              <a:ea typeface="Plus Jakarta Sans"/>
              <a:cs typeface="Plus Jakarta Sans"/>
              <a:sym typeface="Plus Jakarta Sans"/>
            </a:endParaRPr>
          </a:p>
        </p:txBody>
      </p:sp>
      <p:sp>
        <p:nvSpPr>
          <p:cNvPr id="211" name="Google Shape;211;p30"/>
          <p:cNvSpPr txBox="1"/>
          <p:nvPr/>
        </p:nvSpPr>
        <p:spPr>
          <a:xfrm>
            <a:off x="503838" y="2163829"/>
            <a:ext cx="2298600" cy="7980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800">
                <a:latin typeface="Inter"/>
                <a:ea typeface="Inter"/>
                <a:cs typeface="Inter"/>
                <a:sym typeface="Inter"/>
              </a:rPr>
              <a:t>Migrants to Jamestown</a:t>
            </a:r>
            <a:endParaRPr sz="1800">
              <a:latin typeface="Inter"/>
              <a:ea typeface="Inter"/>
              <a:cs typeface="Inter"/>
              <a:sym typeface="Inter"/>
            </a:endParaRPr>
          </a:p>
        </p:txBody>
      </p:sp>
      <p:sp>
        <p:nvSpPr>
          <p:cNvPr id="212" name="Google Shape;212;p30"/>
          <p:cNvSpPr txBox="1"/>
          <p:nvPr/>
        </p:nvSpPr>
        <p:spPr>
          <a:xfrm>
            <a:off x="4970083" y="2163831"/>
            <a:ext cx="2298600" cy="7980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200"/>
              <a:buFont typeface="Arial"/>
              <a:buNone/>
            </a:pPr>
            <a:r>
              <a:rPr lang="en" sz="1800">
                <a:solidFill>
                  <a:schemeClr val="dk1"/>
                </a:solidFill>
                <a:latin typeface="Inter"/>
                <a:ea typeface="Inter"/>
                <a:cs typeface="Inter"/>
                <a:sym typeface="Inter"/>
              </a:rPr>
              <a:t>Migrants to Plymouth</a:t>
            </a:r>
            <a:endParaRPr sz="1800">
              <a:solidFill>
                <a:schemeClr val="dk1"/>
              </a:solidFill>
              <a:latin typeface="Inter"/>
              <a:ea typeface="Inter"/>
              <a:cs typeface="Inter"/>
              <a:sym typeface="Inter"/>
            </a:endParaRPr>
          </a:p>
        </p:txBody>
      </p:sp>
      <p:graphicFrame>
        <p:nvGraphicFramePr>
          <p:cNvPr id="213" name="Google Shape;213;p30"/>
          <p:cNvGraphicFramePr/>
          <p:nvPr/>
        </p:nvGraphicFramePr>
        <p:xfrm>
          <a:off x="503824" y="3910029"/>
          <a:ext cx="3000000" cy="3000000"/>
        </p:xfrm>
        <a:graphic>
          <a:graphicData uri="http://schemas.openxmlformats.org/drawingml/2006/table">
            <a:tbl>
              <a:tblPr>
                <a:noFill/>
                <a:tableStyleId>{A6C8AA9A-F4A3-40EB-90B5-DC6A55F65988}</a:tableStyleId>
              </a:tblPr>
              <a:tblGrid>
                <a:gridCol w="2254925"/>
                <a:gridCol w="2254925"/>
                <a:gridCol w="2254925"/>
              </a:tblGrid>
              <a:tr h="1119175">
                <a:tc>
                  <a:txBody>
                    <a:bodyPr/>
                    <a:lstStyle/>
                    <a:p>
                      <a:pPr indent="0" lvl="0" marL="0" rtl="0" algn="ctr">
                        <a:spcBef>
                          <a:spcPts val="0"/>
                        </a:spcBef>
                        <a:spcAft>
                          <a:spcPts val="0"/>
                        </a:spcAft>
                        <a:buNone/>
                      </a:pPr>
                      <a:r>
                        <a:rPr lang="en" sz="1800">
                          <a:latin typeface="Inter SemiBold"/>
                          <a:ea typeface="Inter SemiBold"/>
                          <a:cs typeface="Inter SemiBold"/>
                          <a:sym typeface="Inter SemiBold"/>
                        </a:rPr>
                        <a:t>1</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sz="1800">
                          <a:latin typeface="Inter SemiBold"/>
                          <a:ea typeface="Inter SemiBold"/>
                          <a:cs typeface="Inter SemiBold"/>
                          <a:sym typeface="Inter SemiBold"/>
                        </a:rPr>
                        <a:t>2</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sz="1800">
                          <a:latin typeface="Inter SemiBold"/>
                          <a:ea typeface="Inter SemiBold"/>
                          <a:cs typeface="Inter SemiBold"/>
                          <a:sym typeface="Inter SemiBold"/>
                        </a:rPr>
                        <a:t>3</a:t>
                      </a:r>
                      <a:endParaRPr sz="1800">
                        <a:latin typeface="Inter SemiBold"/>
                        <a:ea typeface="Inter SemiBold"/>
                        <a:cs typeface="Inter SemiBold"/>
                        <a:sym typeface="Inter SemiBold"/>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graphicFrame>
        <p:nvGraphicFramePr>
          <p:cNvPr id="214" name="Google Shape;214;p30"/>
          <p:cNvGraphicFramePr/>
          <p:nvPr/>
        </p:nvGraphicFramePr>
        <p:xfrm>
          <a:off x="503824" y="6474548"/>
          <a:ext cx="3000000" cy="3000000"/>
        </p:xfrm>
        <a:graphic>
          <a:graphicData uri="http://schemas.openxmlformats.org/drawingml/2006/table">
            <a:tbl>
              <a:tblPr>
                <a:noFill/>
                <a:tableStyleId>{A6C8AA9A-F4A3-40EB-90B5-DC6A55F65988}</a:tableStyleId>
              </a:tblPr>
              <a:tblGrid>
                <a:gridCol w="2579025"/>
                <a:gridCol w="1616500"/>
                <a:gridCol w="2569225"/>
              </a:tblGrid>
              <a:tr h="852625">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lang="en" sz="1500">
                          <a:latin typeface="Inter"/>
                          <a:ea typeface="Inter"/>
                          <a:cs typeface="Inter"/>
                          <a:sym typeface="Inter"/>
                        </a:rPr>
                        <a:t>Percentage of male passengers</a:t>
                      </a:r>
                      <a:endParaRPr sz="1500">
                        <a:latin typeface="Inter"/>
                        <a:ea typeface="Inter"/>
                        <a:cs typeface="Inter"/>
                        <a:sym typeface="Inter"/>
                      </a:endParaRPr>
                    </a:p>
                  </a:txBody>
                  <a:tcPr marT="95775" marB="95775" marR="97150" marL="97150" anchor="ctr">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852625">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r h="852625">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t/>
                      </a:r>
                      <a:endParaRPr sz="1500">
                        <a:latin typeface="Inter"/>
                        <a:ea typeface="Inter"/>
                        <a:cs typeface="Inter"/>
                        <a:sym typeface="Inter"/>
                      </a:endParaRPr>
                    </a:p>
                  </a:txBody>
                  <a:tcPr marT="95775" marB="95775" marR="97150" marL="97150">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r>
            </a:tbl>
          </a:graphicData>
        </a:graphic>
      </p:graphicFrame>
      <p:sp>
        <p:nvSpPr>
          <p:cNvPr id="215" name="Google Shape;215;p30"/>
          <p:cNvSpPr/>
          <p:nvPr/>
        </p:nvSpPr>
        <p:spPr>
          <a:xfrm rot="-5400000">
            <a:off x="3411863" y="545679"/>
            <a:ext cx="979500" cy="5749200"/>
          </a:xfrm>
          <a:prstGeom prst="rightBrace">
            <a:avLst>
              <a:gd fmla="val 50000" name="adj1"/>
              <a:gd fmla="val 50000" name="adj2"/>
            </a:avLst>
          </a:prstGeom>
          <a:noFill/>
          <a:ln cap="flat" cmpd="sng" w="19050">
            <a:solidFill>
              <a:srgbClr val="000000"/>
            </a:solidFill>
            <a:prstDash val="solid"/>
            <a:round/>
            <a:headEnd len="sm" w="sm" type="none"/>
            <a:tailEnd len="sm" w="sm" type="none"/>
          </a:ln>
        </p:spPr>
        <p:txBody>
          <a:bodyPr anchorCtr="0" anchor="ctr" bIns="96675" lIns="96675" spcFirstLastPara="1" rIns="96675" wrap="square" tIns="96675">
            <a:noAutofit/>
          </a:bodyPr>
          <a:lstStyle/>
          <a:p>
            <a:pPr indent="0" lvl="0" marL="0" rtl="0" algn="l">
              <a:spcBef>
                <a:spcPts val="0"/>
              </a:spcBef>
              <a:spcAft>
                <a:spcPts val="0"/>
              </a:spcAft>
              <a:buNone/>
            </a:pPr>
            <a:r>
              <a:t/>
            </a:r>
            <a:endParaRPr sz="1500">
              <a:latin typeface="Inter"/>
              <a:ea typeface="Inter"/>
              <a:cs typeface="Inter"/>
              <a:sym typeface="Inter"/>
            </a:endParaRPr>
          </a:p>
        </p:txBody>
      </p:sp>
      <p:sp>
        <p:nvSpPr>
          <p:cNvPr id="216" name="Google Shape;216;p30"/>
          <p:cNvSpPr/>
          <p:nvPr/>
        </p:nvSpPr>
        <p:spPr>
          <a:xfrm rot="-5400000">
            <a:off x="3596213" y="3304133"/>
            <a:ext cx="610800" cy="5749200"/>
          </a:xfrm>
          <a:prstGeom prst="rightBrace">
            <a:avLst>
              <a:gd fmla="val 50000" name="adj1"/>
              <a:gd fmla="val 50000" name="adj2"/>
            </a:avLst>
          </a:prstGeom>
          <a:noFill/>
          <a:ln cap="flat" cmpd="sng" w="19050">
            <a:solidFill>
              <a:srgbClr val="000000"/>
            </a:solidFill>
            <a:prstDash val="solid"/>
            <a:round/>
            <a:headEnd len="sm" w="sm" type="none"/>
            <a:tailEnd len="sm" w="sm" type="none"/>
          </a:ln>
        </p:spPr>
        <p:txBody>
          <a:bodyPr anchorCtr="0" anchor="ctr" bIns="96675" lIns="96675" spcFirstLastPara="1" rIns="96675" wrap="square" tIns="96675">
            <a:noAutofit/>
          </a:bodyPr>
          <a:lstStyle/>
          <a:p>
            <a:pPr indent="0" lvl="0" marL="0" rtl="0" algn="l">
              <a:spcBef>
                <a:spcPts val="0"/>
              </a:spcBef>
              <a:spcAft>
                <a:spcPts val="0"/>
              </a:spcAft>
              <a:buNone/>
            </a:pPr>
            <a:r>
              <a:t/>
            </a:r>
            <a:endParaRPr sz="1500">
              <a:latin typeface="Inter"/>
              <a:ea typeface="Inter"/>
              <a:cs typeface="Inter"/>
              <a:sym typeface="Inter"/>
            </a:endParaRPr>
          </a:p>
        </p:txBody>
      </p:sp>
      <p:sp>
        <p:nvSpPr>
          <p:cNvPr id="217" name="Google Shape;217;p30"/>
          <p:cNvSpPr txBox="1"/>
          <p:nvPr/>
        </p:nvSpPr>
        <p:spPr>
          <a:xfrm>
            <a:off x="3199613" y="2411540"/>
            <a:ext cx="1373100" cy="450600"/>
          </a:xfrm>
          <a:prstGeom prst="rect">
            <a:avLst/>
          </a:prstGeom>
          <a:noFill/>
          <a:ln cap="flat" cmpd="sng" w="19050">
            <a:solidFill>
              <a:schemeClr val="dk1"/>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700">
                <a:latin typeface="Inter"/>
                <a:ea typeface="Inter"/>
                <a:cs typeface="Inter"/>
                <a:sym typeface="Inter"/>
              </a:rPr>
              <a:t>Similarities</a:t>
            </a:r>
            <a:endParaRPr sz="1700">
              <a:latin typeface="Inter"/>
              <a:ea typeface="Inter"/>
              <a:cs typeface="Inter"/>
              <a:sym typeface="Inter"/>
            </a:endParaRPr>
          </a:p>
        </p:txBody>
      </p:sp>
      <p:sp>
        <p:nvSpPr>
          <p:cNvPr id="218" name="Google Shape;218;p30"/>
          <p:cNvSpPr txBox="1"/>
          <p:nvPr/>
        </p:nvSpPr>
        <p:spPr>
          <a:xfrm>
            <a:off x="2541553" y="5345018"/>
            <a:ext cx="2720100" cy="450600"/>
          </a:xfrm>
          <a:prstGeom prst="rect">
            <a:avLst/>
          </a:prstGeom>
          <a:noFill/>
          <a:ln cap="flat" cmpd="sng" w="19050">
            <a:solidFill>
              <a:schemeClr val="dk1"/>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Clr>
                <a:schemeClr val="dk1"/>
              </a:buClr>
              <a:buSzPts val="1200"/>
              <a:buFont typeface="Arial"/>
              <a:buNone/>
            </a:pPr>
            <a:r>
              <a:rPr lang="en" sz="1600">
                <a:solidFill>
                  <a:schemeClr val="dk1"/>
                </a:solidFill>
                <a:latin typeface="Inter"/>
                <a:ea typeface="Inter"/>
                <a:cs typeface="Inter"/>
                <a:sym typeface="Inter"/>
              </a:rPr>
              <a:t>Different in regards to...</a:t>
            </a:r>
            <a:endParaRPr sz="1600">
              <a:solidFill>
                <a:schemeClr val="dk1"/>
              </a:solidFill>
              <a:latin typeface="Inter"/>
              <a:ea typeface="Inter"/>
              <a:cs typeface="Inter"/>
              <a:sym typeface="Inter"/>
            </a:endParaRPr>
          </a:p>
          <a:p>
            <a:pPr indent="0" lvl="0" marL="0" rtl="0" algn="ctr">
              <a:spcBef>
                <a:spcPts val="0"/>
              </a:spcBef>
              <a:spcAft>
                <a:spcPts val="0"/>
              </a:spcAft>
              <a:buNone/>
            </a:pPr>
            <a:r>
              <a:t/>
            </a:r>
            <a:endParaRPr sz="1700">
              <a:latin typeface="Inter"/>
              <a:ea typeface="Inter"/>
              <a:cs typeface="Inter"/>
              <a:sym typeface="Inter"/>
            </a:endParaRPr>
          </a:p>
        </p:txBody>
      </p:sp>
      <p:pic>
        <p:nvPicPr>
          <p:cNvPr id="219" name="Google Shape;219;p30"/>
          <p:cNvPicPr preferRelativeResize="0"/>
          <p:nvPr/>
        </p:nvPicPr>
        <p:blipFill>
          <a:blip r:embed="rId5">
            <a:alphaModFix/>
          </a:blip>
          <a:stretch>
            <a:fillRect/>
          </a:stretch>
        </p:blipFill>
        <p:spPr>
          <a:xfrm>
            <a:off x="345339" y="1236268"/>
            <a:ext cx="706514" cy="70651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1AF4B"/>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