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Lst>
  <p:sldSz cy="10058400" cx="7772400"/>
  <p:notesSz cx="6858000" cy="9144000"/>
  <p:embeddedFontLst>
    <p:embeddedFont>
      <p:font typeface="Inter SemiBold"/>
      <p:regular r:id="rId12"/>
      <p:bold r:id="rId13"/>
      <p:italic r:id="rId14"/>
      <p:boldItalic r:id="rId15"/>
    </p:embeddedFont>
    <p:embeddedFont>
      <p:font typeface="Halant"/>
      <p:regular r:id="rId16"/>
      <p:bold r:id="rId17"/>
    </p:embeddedFont>
    <p:embeddedFont>
      <p:font typeface="Inter"/>
      <p:regular r:id="rId18"/>
      <p:bold r:id="rId19"/>
      <p:italic r:id="rId20"/>
      <p:boldItalic r:id="rId21"/>
    </p:embeddedFont>
    <p:embeddedFont>
      <p:font typeface="Plus Jakarta Sans"/>
      <p:regular r:id="rId22"/>
      <p:bold r:id="rId23"/>
      <p:italic r:id="rId24"/>
      <p:boldItalic r:id="rId25"/>
    </p:embeddedFont>
    <p:embeddedFont>
      <p:font typeface="Plus Jakarta Sans Medium"/>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907CD2C-C86A-4ABC-B744-28246279A202}">
  <a:tblStyle styleId="{F907CD2C-C86A-4ABC-B744-28246279A202}"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497A3BB-1222-4CC5-B343-DD5D2884DAE2}"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regular.fntdata"/><Relationship Id="rId21" Type="http://schemas.openxmlformats.org/officeDocument/2006/relationships/font" Target="fonts/Inter-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regular.fntdata"/><Relationship Id="rId25" Type="http://schemas.openxmlformats.org/officeDocument/2006/relationships/font" Target="fonts/PlusJakartaSans-boldItalic.fntdata"/><Relationship Id="rId28" Type="http://schemas.openxmlformats.org/officeDocument/2006/relationships/font" Target="fonts/PlusJakartaSansMedium-italic.fntdata"/><Relationship Id="rId27" Type="http://schemas.openxmlformats.org/officeDocument/2006/relationships/font" Target="fonts/PlusJakartaSansMedium-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Medium-boldItalic.fntdata"/><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InterSemiBold-bold.fntdata"/><Relationship Id="rId12" Type="http://schemas.openxmlformats.org/officeDocument/2006/relationships/font" Target="fonts/InterSemiBold-regular.fntdata"/><Relationship Id="rId15" Type="http://schemas.openxmlformats.org/officeDocument/2006/relationships/font" Target="fonts/InterSemiBold-boldItalic.fntdata"/><Relationship Id="rId14" Type="http://schemas.openxmlformats.org/officeDocument/2006/relationships/font" Target="fonts/InterSemiBold-italic.fntdata"/><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dfbf1d8ef_0_2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dfbf1d8ef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2dfbf1d8ef_0_40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2dfbf1d8ef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2dfbf1d8ef_0_10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2dfbf1d8ef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2e00278d92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2e00278d9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2e006df580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2e006df58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55" name="Google Shape;55;p1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Assassination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World War I</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57" name="Google Shape;57;p13"/>
          <p:cNvGraphicFramePr/>
          <p:nvPr/>
        </p:nvGraphicFramePr>
        <p:xfrm>
          <a:off x="469041" y="2085835"/>
          <a:ext cx="3000000" cy="3000000"/>
        </p:xfrm>
        <a:graphic>
          <a:graphicData uri="http://schemas.openxmlformats.org/drawingml/2006/table">
            <a:tbl>
              <a:tblPr>
                <a:noFill/>
                <a:tableStyleId>{F907CD2C-C86A-4ABC-B744-28246279A202}</a:tableStyleId>
              </a:tblPr>
              <a:tblGrid>
                <a:gridCol w="2266425"/>
                <a:gridCol w="1662050"/>
                <a:gridCol w="2905850"/>
              </a:tblGrid>
              <a:tr h="2997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Memoir of Franz von Harrach.</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von Harrach was the bodyguard to Archduke Franz Ferdinand and this was his eyewitness account.</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the car quickly reversed, a thin stream of blood spurted from His Highness's mouth onto my right check.  As I was pulling out my handkerchief to wipe the blood away from his mouth, the Duchess cried out to him, "For God's sake!  What has happened to you?"</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that she slid off the seat and lay on the floor of the car, with her face between his knees.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had no idea that she too was hit and thought she had simply fainted with fright.  Then I heard His Imperial Highness say, "Sophie, Sophie, don't die.  Stay alive for the children!"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that, I seized the Archduke by the collar of his uniform, to stop his head dropping forward and asked him if he was in great pain.  He answered me quite distinctly, "It is nothing!"</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 face began to twist somewhat but he went on repeating, six or seven times, ever more faintly as he gradually lost consciousness, "It's nothing!"</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58" name="Google Shape;58;p1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59" name="Google Shape;59;p1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60" name="Google Shape;60;p13"/>
          <p:cNvGraphicFramePr/>
          <p:nvPr/>
        </p:nvGraphicFramePr>
        <p:xfrm>
          <a:off x="469041" y="5743435"/>
          <a:ext cx="3000000" cy="3000000"/>
        </p:xfrm>
        <a:graphic>
          <a:graphicData uri="http://schemas.openxmlformats.org/drawingml/2006/table">
            <a:tbl>
              <a:tblPr>
                <a:noFill/>
                <a:tableStyleId>{F907CD2C-C86A-4ABC-B744-28246279A202}</a:tableStyleId>
              </a:tblPr>
              <a:tblGrid>
                <a:gridCol w="2266425"/>
                <a:gridCol w="1662050"/>
                <a:gridCol w="2905850"/>
              </a:tblGrid>
              <a:tr h="299750">
                <a:tc gridSpan="3">
                  <a:txBody>
                    <a:bodyPr/>
                    <a:lstStyle/>
                    <a:p>
                      <a:pPr indent="0" lvl="0" marL="0" rtl="0" algn="l">
                        <a:spcBef>
                          <a:spcPts val="0"/>
                        </a:spcBef>
                        <a:spcAft>
                          <a:spcPts val="0"/>
                        </a:spcAft>
                        <a:buNone/>
                      </a:pPr>
                      <a:r>
                        <a:rPr i="1" lang="en" sz="1200">
                          <a:solidFill>
                            <a:schemeClr val="dk1"/>
                          </a:solidFill>
                          <a:latin typeface="Halant"/>
                          <a:ea typeface="Halant"/>
                          <a:cs typeface="Halant"/>
                          <a:sym typeface="Halant"/>
                        </a:rPr>
                        <a:t>Source: The Winnipeg Tribune</a:t>
                      </a:r>
                      <a:r>
                        <a:rPr lang="en" sz="1200">
                          <a:solidFill>
                            <a:schemeClr val="dk1"/>
                          </a:solidFill>
                          <a:latin typeface="Halant"/>
                          <a:ea typeface="Halant"/>
                          <a:cs typeface="Halant"/>
                          <a:sym typeface="Halant"/>
                        </a:rPr>
                        <a:t>, “Austria Will Avenge Murder,” June 29, 1914</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Sarayevo, Bosnia, June 29-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Martial law was proclaimed today both in the city and the district of </a:t>
                      </a:r>
                      <a:r>
                        <a:rPr lang="en" sz="1200">
                          <a:solidFill>
                            <a:schemeClr val="dk1"/>
                          </a:solidFill>
                          <a:latin typeface="Inter"/>
                          <a:ea typeface="Inter"/>
                          <a:cs typeface="Inter"/>
                          <a:sym typeface="Inter"/>
                        </a:rPr>
                        <a:t>Sarayevo</a:t>
                      </a:r>
                      <a:r>
                        <a:rPr lang="en" sz="1200">
                          <a:solidFill>
                            <a:schemeClr val="dk1"/>
                          </a:solidFill>
                          <a:latin typeface="Inter"/>
                          <a:ea typeface="Inter"/>
                          <a:cs typeface="Inter"/>
                          <a:sym typeface="Inter"/>
                        </a:rPr>
                        <a:t> in consequence of the assassination yesterday of Archduke Franz Ferdinand and the Duchess of Hohenberg…</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War May Result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opinion has gained ground in authoritative circles here that the future of Austria-Hungary, now more than ever, depends upon the health of the Venerable Emperor Francis Joseph.</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Yesterday’s crime seems likely to have a contrary effect to that </a:t>
                      </a:r>
                      <a:r>
                        <a:rPr lang="en" sz="1200">
                          <a:solidFill>
                            <a:schemeClr val="dk1"/>
                          </a:solidFill>
                          <a:latin typeface="Inter"/>
                          <a:ea typeface="Inter"/>
                          <a:cs typeface="Inter"/>
                          <a:sym typeface="Inter"/>
                        </a:rPr>
                        <a:t>desired</a:t>
                      </a:r>
                      <a:r>
                        <a:rPr lang="en" sz="1200">
                          <a:solidFill>
                            <a:schemeClr val="dk1"/>
                          </a:solidFill>
                          <a:latin typeface="Inter"/>
                          <a:ea typeface="Inter"/>
                          <a:cs typeface="Inter"/>
                          <a:sym typeface="Inter"/>
                        </a:rPr>
                        <a:t> by its authors. Even before the bodies of the murdered couple have been interred, the Austrian authorities are contemplating severe measures against the Serbs among the inhabitants of Servia and Bosnia. These measures are likely further to embitter the relations between the two </a:t>
                      </a:r>
                      <a:r>
                        <a:rPr lang="en" sz="1200">
                          <a:solidFill>
                            <a:schemeClr val="dk1"/>
                          </a:solidFill>
                          <a:latin typeface="Inter"/>
                          <a:ea typeface="Inter"/>
                          <a:cs typeface="Inter"/>
                          <a:sym typeface="Inter"/>
                        </a:rPr>
                        <a:t>countries</a:t>
                      </a:r>
                      <a:r>
                        <a:rPr lang="en" sz="1200">
                          <a:solidFill>
                            <a:schemeClr val="dk1"/>
                          </a:solidFill>
                          <a:latin typeface="Inter"/>
                          <a:ea typeface="Inter"/>
                          <a:cs typeface="Inter"/>
                          <a:sym typeface="Inter"/>
                        </a:rPr>
                        <a:t> as well as those between Austria and Russia, the protector of all the Srbs.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World War I: Assassination</a:t>
            </a:r>
            <a:endParaRPr sz="2000">
              <a:solidFill>
                <a:schemeClr val="dk1"/>
              </a:solidFill>
              <a:latin typeface="Halant"/>
              <a:ea typeface="Halant"/>
              <a:cs typeface="Halant"/>
              <a:sym typeface="Halant"/>
            </a:endParaRPr>
          </a:p>
        </p:txBody>
      </p:sp>
      <p:pic>
        <p:nvPicPr>
          <p:cNvPr id="66" name="Google Shape;66;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7" name="Google Shape;67;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8" name="Google Shape;68;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69" name="Google Shape;69;p14"/>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70" name="Google Shape;70;p14"/>
          <p:cNvGraphicFramePr/>
          <p:nvPr/>
        </p:nvGraphicFramePr>
        <p:xfrm>
          <a:off x="469041" y="4676635"/>
          <a:ext cx="3000000" cy="3000000"/>
        </p:xfrm>
        <a:graphic>
          <a:graphicData uri="http://schemas.openxmlformats.org/drawingml/2006/table">
            <a:tbl>
              <a:tblPr>
                <a:noFill/>
                <a:tableStyleId>{F907CD2C-C86A-4ABC-B744-28246279A202}</a:tableStyleId>
              </a:tblPr>
              <a:tblGrid>
                <a:gridCol w="2266425"/>
                <a:gridCol w="1662050"/>
                <a:gridCol w="2905850"/>
              </a:tblGrid>
              <a:tr h="818375">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Heather Jones, “World War One: 10 Interpretations of Who Started WWI,” BBC News, February 12, 2014.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Heather Jones is </a:t>
                      </a:r>
                      <a:r>
                        <a:rPr lang="en" sz="1200">
                          <a:solidFill>
                            <a:schemeClr val="dk1"/>
                          </a:solidFill>
                          <a:highlight>
                            <a:srgbClr val="FFFFFF"/>
                          </a:highlight>
                          <a:latin typeface="Inter"/>
                          <a:ea typeface="Inter"/>
                          <a:cs typeface="Inter"/>
                          <a:sym typeface="Inter"/>
                        </a:rPr>
                        <a:t>Professor in Modern and Contemporary European History at University College London.</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handful of bellicose political and military decision-makers in Austria-Hungary, Germany and Russia caused WW1.</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Relatively common before 1914, assassinations of royal figures did not normally result in war. But Austria-Hungary's military hawks - principal culprits for the conflict - saw the Sarajevo assassination of the Austro-Hungarian Archduke Franz Ferdinand and his wife by a Bosnian Serb as an excuse to conquer and destroy Serbia, an unstable neighbour which sought to expand beyond its borders into Austro-Hungarian territories. Serbia, exhausted by the two Balkan wars of 1912-13 in which it had played a major role, did not want war in 1914.</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Broader European war ensued because German political and military figures egged on Austria-Hungary, Germany's ally, to attack Serbia. This alarmed Russia, Serbia's supporter, which put its armies on a war footing before all options for peace had been fully exhausted.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frightened Germany into pre-emptively declaring war on Russia and on Russia's ally France and launching a brutal invasion, partly via Belgium, thereby bringing in Britain, a defender of Belgian neutrality and supporter of France.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71" name="Google Shape;71;p14"/>
          <p:cNvPicPr preferRelativeResize="0"/>
          <p:nvPr/>
        </p:nvPicPr>
        <p:blipFill>
          <a:blip r:embed="rId5">
            <a:alphaModFix/>
          </a:blip>
          <a:stretch>
            <a:fillRect/>
          </a:stretch>
        </p:blipFill>
        <p:spPr>
          <a:xfrm>
            <a:off x="4084700" y="703400"/>
            <a:ext cx="3218671" cy="3879834"/>
          </a:xfrm>
          <a:prstGeom prst="rect">
            <a:avLst/>
          </a:prstGeom>
          <a:noFill/>
          <a:ln>
            <a:noFill/>
          </a:ln>
        </p:spPr>
      </p:pic>
      <p:graphicFrame>
        <p:nvGraphicFramePr>
          <p:cNvPr id="72" name="Google Shape;72;p14"/>
          <p:cNvGraphicFramePr/>
          <p:nvPr/>
        </p:nvGraphicFramePr>
        <p:xfrm>
          <a:off x="469041" y="2209285"/>
          <a:ext cx="3000000" cy="3000000"/>
        </p:xfrm>
        <a:graphic>
          <a:graphicData uri="http://schemas.openxmlformats.org/drawingml/2006/table">
            <a:tbl>
              <a:tblPr>
                <a:noFill/>
                <a:tableStyleId>{F907CD2C-C86A-4ABC-B744-28246279A202}</a:tableStyleId>
              </a:tblPr>
              <a:tblGrid>
                <a:gridCol w="1173450"/>
                <a:gridCol w="860525"/>
                <a:gridCol w="1504525"/>
              </a:tblGrid>
              <a:tr h="299750">
                <a:tc gridSpan="3">
                  <a:txBody>
                    <a:bodyPr/>
                    <a:lstStyle/>
                    <a:p>
                      <a:pPr indent="0" lvl="0" marL="0" rtl="0" algn="l">
                        <a:spcBef>
                          <a:spcPts val="0"/>
                        </a:spcBef>
                        <a:spcAft>
                          <a:spcPts val="0"/>
                        </a:spcAft>
                        <a:buNone/>
                      </a:pPr>
                      <a:r>
                        <a:rPr lang="en">
                          <a:latin typeface="Halant"/>
                          <a:ea typeface="Halant"/>
                          <a:cs typeface="Halant"/>
                          <a:sym typeface="Halant"/>
                        </a:rPr>
                        <a:t>Source: </a:t>
                      </a:r>
                      <a:r>
                        <a:rPr i="1" lang="en">
                          <a:latin typeface="Halant"/>
                          <a:ea typeface="Halant"/>
                          <a:cs typeface="Halant"/>
                          <a:sym typeface="Halant"/>
                        </a:rPr>
                        <a:t>Arizona Republican, Top: “</a:t>
                      </a:r>
                      <a:r>
                        <a:rPr lang="en" sz="1200">
                          <a:highlight>
                            <a:srgbClr val="FFFFFF"/>
                          </a:highlight>
                          <a:latin typeface="Halant"/>
                          <a:ea typeface="Halant"/>
                          <a:cs typeface="Halant"/>
                          <a:sym typeface="Halant"/>
                        </a:rPr>
                        <a:t>Wreckage after bomb explosion in Sarajevo," (Bottom) "Arrest of Govrilo Princip," </a:t>
                      </a:r>
                      <a:r>
                        <a:rPr lang="en" sz="1200">
                          <a:solidFill>
                            <a:srgbClr val="242424"/>
                          </a:solidFill>
                          <a:highlight>
                            <a:srgbClr val="FFFFFF"/>
                          </a:highlight>
                          <a:latin typeface="Halant"/>
                          <a:ea typeface="Halant"/>
                          <a:cs typeface="Halant"/>
                          <a:sym typeface="Halant"/>
                        </a:rPr>
                        <a:t>July 18, 1914.</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6" name="Shape 76"/>
        <p:cNvGrpSpPr/>
        <p:nvPr/>
      </p:nvGrpSpPr>
      <p:grpSpPr>
        <a:xfrm>
          <a:off x="0" y="0"/>
          <a:ext cx="0" cy="0"/>
          <a:chOff x="0" y="0"/>
          <a:chExt cx="0" cy="0"/>
        </a:xfrm>
      </p:grpSpPr>
      <p:sp>
        <p:nvSpPr>
          <p:cNvPr id="77" name="Google Shape;77;p1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78" name="Google Shape;78;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9" name="Google Shape;79;p1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80" name="Google Shape;80;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1" name="Google Shape;81;p15"/>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82" name="Google Shape;82;p15"/>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83" name="Google Shape;83;p15"/>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84" name="Google Shape;84;p15"/>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 of World War I was ____________________.</a:t>
            </a:r>
            <a:endParaRPr b="1" sz="1300">
              <a:latin typeface="Inter"/>
              <a:ea typeface="Inter"/>
              <a:cs typeface="Inter"/>
              <a:sym typeface="Inter"/>
            </a:endParaRPr>
          </a:p>
        </p:txBody>
      </p:sp>
      <p:pic>
        <p:nvPicPr>
          <p:cNvPr id="85" name="Google Shape;85;p15"/>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86" name="Google Shape;86;p15"/>
          <p:cNvGraphicFramePr/>
          <p:nvPr/>
        </p:nvGraphicFramePr>
        <p:xfrm>
          <a:off x="469250" y="4116400"/>
          <a:ext cx="3000000" cy="3000000"/>
        </p:xfrm>
        <a:graphic>
          <a:graphicData uri="http://schemas.openxmlformats.org/drawingml/2006/table">
            <a:tbl>
              <a:tblPr>
                <a:noFill/>
                <a:tableStyleId>{B497A3BB-1222-4CC5-B343-DD5D2884DAE2}</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036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a:t>
                      </a:r>
                      <a:endParaRPr sz="900">
                        <a:solidFill>
                          <a:schemeClr val="dk1"/>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87" name="Google Shape;87;p15"/>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 name="Google Shape;88;p15"/>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
        <p:nvSpPr>
          <p:cNvPr id="89" name="Google Shape;89;p15"/>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Causes of World War I Student Worksheet</a:t>
            </a:r>
            <a:endParaRPr sz="1900">
              <a:latin typeface="Halant"/>
              <a:ea typeface="Halant"/>
              <a:cs typeface="Halant"/>
              <a:sym typeface="Halant"/>
            </a:endParaRPr>
          </a:p>
        </p:txBody>
      </p:sp>
      <p:pic>
        <p:nvPicPr>
          <p:cNvPr id="95" name="Google Shape;95;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6" name="Google Shape;96;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7" name="Google Shape;97;p16"/>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cause of World War I?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98" name="Google Shape;98;p16"/>
          <p:cNvGraphicFramePr/>
          <p:nvPr/>
        </p:nvGraphicFramePr>
        <p:xfrm>
          <a:off x="983050" y="1361875"/>
          <a:ext cx="3000000" cy="3000000"/>
        </p:xfrm>
        <a:graphic>
          <a:graphicData uri="http://schemas.openxmlformats.org/drawingml/2006/table">
            <a:tbl>
              <a:tblPr>
                <a:noFill/>
                <a:tableStyleId>{B497A3BB-1222-4CC5-B343-DD5D2884DAE2}</a:tableStyleId>
              </a:tblPr>
              <a:tblGrid>
                <a:gridCol w="1534000"/>
                <a:gridCol w="16637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381000">
                <a:tc>
                  <a:txBody>
                    <a:bodyPr/>
                    <a:lstStyle/>
                    <a:p>
                      <a:pPr indent="0" lvl="0" marL="0" rtl="0" algn="ctr">
                        <a:spcBef>
                          <a:spcPts val="0"/>
                        </a:spcBef>
                        <a:spcAft>
                          <a:spcPts val="0"/>
                        </a:spcAft>
                        <a:buNone/>
                      </a:pPr>
                      <a:r>
                        <a:rPr b="1" lang="en" sz="1200">
                          <a:latin typeface="Inter"/>
                          <a:ea typeface="Inter"/>
                          <a:cs typeface="Inter"/>
                          <a:sym typeface="Inter"/>
                        </a:rPr>
                        <a:t>Militarism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Alliances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Nationalism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Imperialism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Assassination</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2" name="Shape 102"/>
        <p:cNvGrpSpPr/>
        <p:nvPr/>
      </p:nvGrpSpPr>
      <p:grpSpPr>
        <a:xfrm>
          <a:off x="0" y="0"/>
          <a:ext cx="0" cy="0"/>
          <a:chOff x="0" y="0"/>
          <a:chExt cx="0" cy="0"/>
        </a:xfrm>
      </p:grpSpPr>
      <p:pic>
        <p:nvPicPr>
          <p:cNvPr id="103" name="Google Shape;103;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4" name="Google Shape;104;p17"/>
          <p:cNvSpPr txBox="1"/>
          <p:nvPr/>
        </p:nvSpPr>
        <p:spPr>
          <a:xfrm>
            <a:off x="731000" y="18073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600"/>
              <a:buFont typeface="Arial"/>
              <a:buNone/>
            </a:pPr>
            <a:r>
              <a:rPr lang="en" sz="1700">
                <a:solidFill>
                  <a:schemeClr val="dk1"/>
                </a:solidFill>
                <a:latin typeface="Inter"/>
                <a:ea typeface="Inter"/>
                <a:cs typeface="Inter"/>
                <a:sym typeface="Inter"/>
              </a:rPr>
              <a:t>What was the most significant cause of World War I?</a:t>
            </a:r>
            <a:endParaRPr b="1" sz="1700">
              <a:solidFill>
                <a:schemeClr val="dk1"/>
              </a:solidFill>
              <a:latin typeface="Inter"/>
              <a:ea typeface="Inter"/>
              <a:cs typeface="Inter"/>
              <a:sym typeface="Inter"/>
            </a:endParaRPr>
          </a:p>
        </p:txBody>
      </p:sp>
      <p:sp>
        <p:nvSpPr>
          <p:cNvPr id="105" name="Google Shape;105;p1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8: World at War</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Exit Ticket - Lesson 1</a:t>
            </a:r>
            <a:endParaRPr sz="1500">
              <a:solidFill>
                <a:srgbClr val="000000"/>
              </a:solidFill>
              <a:latin typeface="Plus Jakarta Sans Medium"/>
              <a:ea typeface="Plus Jakarta Sans Medium"/>
              <a:cs typeface="Plus Jakarta Sans Medium"/>
              <a:sym typeface="Plus Jakarta Sans Medium"/>
            </a:endParaRPr>
          </a:p>
        </p:txBody>
      </p:sp>
      <p:pic>
        <p:nvPicPr>
          <p:cNvPr id="106" name="Google Shape;106;p1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7" name="Google Shape;107;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8" name="Google Shape;108;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9" name="Google Shape;109;p17"/>
          <p:cNvSpPr txBox="1"/>
          <p:nvPr/>
        </p:nvSpPr>
        <p:spPr>
          <a:xfrm>
            <a:off x="455300" y="3028400"/>
            <a:ext cx="686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Answer each of the Final Verdict questions below.</a:t>
            </a:r>
            <a:endParaRPr>
              <a:solidFill>
                <a:schemeClr val="dk1"/>
              </a:solidFill>
              <a:latin typeface="Halant"/>
              <a:ea typeface="Halant"/>
              <a:cs typeface="Halant"/>
              <a:sym typeface="Halant"/>
            </a:endParaRPr>
          </a:p>
        </p:txBody>
      </p:sp>
      <p:sp>
        <p:nvSpPr>
          <p:cNvPr id="110" name="Google Shape;110;p17"/>
          <p:cNvSpPr txBox="1"/>
          <p:nvPr/>
        </p:nvSpPr>
        <p:spPr>
          <a:xfrm>
            <a:off x="520000" y="3529200"/>
            <a:ext cx="6861900" cy="14643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Place a      next to the cause you believe most significantly impacted on World War I. </a:t>
            </a:r>
            <a:endParaRPr i="1" sz="1200">
              <a:solidFill>
                <a:schemeClr val="dk1"/>
              </a:solidFill>
              <a:latin typeface="Inter"/>
              <a:ea typeface="Inter"/>
              <a:cs typeface="Inter"/>
              <a:sym typeface="Inter"/>
            </a:endParaRPr>
          </a:p>
          <a:p>
            <a:pPr indent="0" lvl="0" marL="0" rtl="0" algn="ctr">
              <a:spcBef>
                <a:spcPts val="1000"/>
              </a:spcBef>
              <a:spcAft>
                <a:spcPts val="0"/>
              </a:spcAft>
              <a:buNone/>
            </a:pPr>
            <a:r>
              <a:rPr b="1" lang="en" sz="1600">
                <a:solidFill>
                  <a:schemeClr val="dk1"/>
                </a:solidFill>
                <a:latin typeface="Inter"/>
                <a:ea typeface="Inter"/>
                <a:cs typeface="Inter"/>
                <a:sym typeface="Inter"/>
              </a:rPr>
              <a:t>⬜ Militarism			⬜ Alliances			⬜ Nationalism</a:t>
            </a:r>
            <a:endParaRPr b="1" sz="1600">
              <a:solidFill>
                <a:schemeClr val="dk1"/>
              </a:solidFill>
              <a:latin typeface="Inter"/>
              <a:ea typeface="Inter"/>
              <a:cs typeface="Inter"/>
              <a:sym typeface="Inter"/>
            </a:endParaRPr>
          </a:p>
          <a:p>
            <a:pPr indent="0" lvl="0" marL="0" rtl="0" algn="ctr">
              <a:spcBef>
                <a:spcPts val="1000"/>
              </a:spcBef>
              <a:spcAft>
                <a:spcPts val="0"/>
              </a:spcAft>
              <a:buNone/>
            </a:pPr>
            <a:r>
              <a:rPr b="1" lang="en" sz="1600">
                <a:solidFill>
                  <a:schemeClr val="dk1"/>
                </a:solidFill>
                <a:latin typeface="Inter"/>
                <a:ea typeface="Inter"/>
                <a:cs typeface="Inter"/>
                <a:sym typeface="Inter"/>
              </a:rPr>
              <a:t>        ⬜ Imperialism	         	⬜ Assassination</a:t>
            </a:r>
            <a:endParaRPr b="1" sz="1600">
              <a:solidFill>
                <a:schemeClr val="dk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111" name="Google Shape;111;p17"/>
          <p:cNvSpPr txBox="1"/>
          <p:nvPr/>
        </p:nvSpPr>
        <p:spPr>
          <a:xfrm>
            <a:off x="520000" y="5139775"/>
            <a:ext cx="6861900" cy="1610400"/>
          </a:xfrm>
          <a:prstGeom prst="rect">
            <a:avLst/>
          </a:prstGeom>
          <a:noFill/>
          <a:ln cap="flat" cmpd="sng" w="9525">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2"/>
            </a:pPr>
            <a:r>
              <a:rPr lang="en" sz="1200">
                <a:solidFill>
                  <a:schemeClr val="dk1"/>
                </a:solidFill>
                <a:latin typeface="Inter"/>
                <a:ea typeface="Inter"/>
                <a:cs typeface="Inter"/>
                <a:sym typeface="Inter"/>
              </a:rPr>
              <a:t>Explain why you made your choice. What evidence convinced you the most?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112" name="Google Shape;112;p17"/>
          <p:cNvSpPr txBox="1"/>
          <p:nvPr/>
        </p:nvSpPr>
        <p:spPr>
          <a:xfrm>
            <a:off x="520000" y="6896450"/>
            <a:ext cx="6861900" cy="19947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Did Immediacy, Profundity, or Scope have the largest impact on your decision?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113" name="Google Shape;113;p17"/>
          <p:cNvSpPr/>
          <p:nvPr/>
        </p:nvSpPr>
        <p:spPr>
          <a:xfrm>
            <a:off x="1601775" y="3606300"/>
            <a:ext cx="224700" cy="2364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