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Lst>
  <p:sldSz cy="10058400" cx="7772400"/>
  <p:notesSz cx="6858000" cy="9144000"/>
  <p:embeddedFontLst>
    <p:embeddedFont>
      <p:font typeface="Inter SemiBold"/>
      <p:regular r:id="rId25"/>
      <p:bold r:id="rId26"/>
      <p:italic r:id="rId27"/>
      <p:boldItalic r:id="rId28"/>
    </p:embeddedFont>
    <p:embeddedFont>
      <p:font typeface="Halant"/>
      <p:regular r:id="rId29"/>
      <p:bold r:id="rId30"/>
    </p:embeddedFont>
    <p:embeddedFont>
      <p:font typeface="Inter"/>
      <p:regular r:id="rId31"/>
      <p:bold r:id="rId32"/>
      <p:italic r:id="rId33"/>
      <p:boldItalic r:id="rId34"/>
    </p:embeddedFont>
    <p:embeddedFont>
      <p:font typeface="Plus Jakarta Sans"/>
      <p:regular r:id="rId35"/>
      <p:bold r:id="rId36"/>
      <p:italic r:id="rId37"/>
      <p:boldItalic r:id="rId38"/>
    </p:embeddedFont>
    <p:embeddedFont>
      <p:font typeface="Plus Jakarta Sans Medium"/>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D96F590-D24D-4150-8660-9894B96A0550}">
  <a:tblStyle styleId="{3D96F590-D24D-4150-8660-9894B96A0550}"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29238FAE-A31B-467F-BD7E-BC0A21EF22E2}"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fntdata"/><Relationship Id="rId20" Type="http://schemas.openxmlformats.org/officeDocument/2006/relationships/slide" Target="slides/slide14.xml"/><Relationship Id="rId42" Type="http://schemas.openxmlformats.org/officeDocument/2006/relationships/font" Target="fonts/PlusJakartaSansMedium-boldItalic.fntdata"/><Relationship Id="rId41" Type="http://schemas.openxmlformats.org/officeDocument/2006/relationships/font" Target="fonts/PlusJakartaSansMedium-italic.fnt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InterSemiBold-bold.fntdata"/><Relationship Id="rId25" Type="http://schemas.openxmlformats.org/officeDocument/2006/relationships/font" Target="fonts/InterSemiBold-regular.fntdata"/><Relationship Id="rId28" Type="http://schemas.openxmlformats.org/officeDocument/2006/relationships/font" Target="fonts/InterSemiBold-boldItalic.fntdata"/><Relationship Id="rId27" Type="http://schemas.openxmlformats.org/officeDocument/2006/relationships/font" Target="fonts/InterSemi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Halant-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Inter-regular.fntdata"/><Relationship Id="rId30" Type="http://schemas.openxmlformats.org/officeDocument/2006/relationships/font" Target="fonts/Halant-bold.fntdata"/><Relationship Id="rId11" Type="http://schemas.openxmlformats.org/officeDocument/2006/relationships/slide" Target="slides/slide5.xml"/><Relationship Id="rId33" Type="http://schemas.openxmlformats.org/officeDocument/2006/relationships/font" Target="fonts/Inter-italic.fntdata"/><Relationship Id="rId10" Type="http://schemas.openxmlformats.org/officeDocument/2006/relationships/slide" Target="slides/slide4.xml"/><Relationship Id="rId32" Type="http://schemas.openxmlformats.org/officeDocument/2006/relationships/font" Target="fonts/Inter-bold.fntdata"/><Relationship Id="rId13" Type="http://schemas.openxmlformats.org/officeDocument/2006/relationships/slide" Target="slides/slide7.xml"/><Relationship Id="rId35" Type="http://schemas.openxmlformats.org/officeDocument/2006/relationships/font" Target="fonts/PlusJakartaSans-regular.fntdata"/><Relationship Id="rId12" Type="http://schemas.openxmlformats.org/officeDocument/2006/relationships/slide" Target="slides/slide6.xml"/><Relationship Id="rId34" Type="http://schemas.openxmlformats.org/officeDocument/2006/relationships/font" Target="fonts/Inter-boldItalic.fntdata"/><Relationship Id="rId15" Type="http://schemas.openxmlformats.org/officeDocument/2006/relationships/slide" Target="slides/slide9.xml"/><Relationship Id="rId37" Type="http://schemas.openxmlformats.org/officeDocument/2006/relationships/font" Target="fonts/PlusJakartaSans-italic.fntdata"/><Relationship Id="rId14" Type="http://schemas.openxmlformats.org/officeDocument/2006/relationships/slide" Target="slides/slide8.xml"/><Relationship Id="rId36" Type="http://schemas.openxmlformats.org/officeDocument/2006/relationships/font" Target="fonts/PlusJakartaSans-bold.fntdata"/><Relationship Id="rId17" Type="http://schemas.openxmlformats.org/officeDocument/2006/relationships/slide" Target="slides/slide11.xml"/><Relationship Id="rId39" Type="http://schemas.openxmlformats.org/officeDocument/2006/relationships/font" Target="fonts/PlusJakartaSansMedium-regular.fntdata"/><Relationship Id="rId16" Type="http://schemas.openxmlformats.org/officeDocument/2006/relationships/slide" Target="slides/slide10.xml"/><Relationship Id="rId38" Type="http://schemas.openxmlformats.org/officeDocument/2006/relationships/font" Target="fonts/PlusJakartaSans-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2dfbf1d8e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2dfbf1d8e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2dfbf1d8ef_0_40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32dfbf1d8ef_0_4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2dfbf1d8ef_0_10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32dfbf1d8ef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27769d6ca1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327769d6ca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32dfbf1d8ef_0_42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32dfbf1d8ef_0_4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32dfbf1d8ef_0_4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32dfbf1d8ef_0_4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2dfbf1d8ef_0_48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32dfbf1d8ef_0_4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32dfbf1d8ef_0_50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32dfbf1d8ef_0_5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2dfbf1d8ef_0_54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32dfbf1d8ef_0_5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32dfbf1d8ef_0_12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32dfbf1d8ef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321639d043b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321639d043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2dfbf1d8ef_0_6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2dfbf1d8ef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2dfbf1d8ef_0_38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2dfbf1d8ef_0_3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2dfbf1d8ef_0_22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2dfbf1d8ef_0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2dfbf1d8ef_0_40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32dfbf1d8ef_0_4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32dfbf1d8ef_0_8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32dfbf1d8ef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32dfbf1d8ef_0_39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32dfbf1d8ef_0_3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2dfbf1d8ef_0_24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2dfbf1d8ef_0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55" name="Google Shape;55;p13"/>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Militarism</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World War I</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56" name="Google Shape;56;p13"/>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57" name="Google Shape;57;p13"/>
          <p:cNvGraphicFramePr/>
          <p:nvPr/>
        </p:nvGraphicFramePr>
        <p:xfrm>
          <a:off x="469041" y="2085835"/>
          <a:ext cx="3000000" cy="3000000"/>
        </p:xfrm>
        <a:graphic>
          <a:graphicData uri="http://schemas.openxmlformats.org/drawingml/2006/table">
            <a:tbl>
              <a:tblPr>
                <a:noFill/>
                <a:tableStyleId>{3D96F590-D24D-4150-8660-9894B96A0550}</a:tableStyleId>
              </a:tblPr>
              <a:tblGrid>
                <a:gridCol w="2266425"/>
                <a:gridCol w="1662050"/>
                <a:gridCol w="2905850"/>
              </a:tblGrid>
              <a:tr h="299750">
                <a:tc gridSpan="3">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Georges Clemenceau (French Prime Minister) “Calls France to Arms,” Paris, France, August 5, 1914.</a:t>
                      </a:r>
                      <a:endParaRPr sz="12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And now to arms, all of us! I have seen weeping among those who cannot go first. Everyone's turn will come. There will not be a child of our land who will not have a part in the enormous struggle. To die is nothing. We must win. And for that we need all men's power. The weakest will have his share of glory. There come times, in the lives of peoples, when there passes over them a tempest of heroic action.</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graphicFrame>
        <p:nvGraphicFramePr>
          <p:cNvPr id="58" name="Google Shape;58;p13"/>
          <p:cNvGraphicFramePr/>
          <p:nvPr/>
        </p:nvGraphicFramePr>
        <p:xfrm>
          <a:off x="469041" y="3838435"/>
          <a:ext cx="3000000" cy="3000000"/>
        </p:xfrm>
        <a:graphic>
          <a:graphicData uri="http://schemas.openxmlformats.org/drawingml/2006/table">
            <a:tbl>
              <a:tblPr>
                <a:noFill/>
                <a:tableStyleId>{3D96F590-D24D-4150-8660-9894B96A0550}</a:tableStyleId>
              </a:tblPr>
              <a:tblGrid>
                <a:gridCol w="2266425"/>
                <a:gridCol w="1662050"/>
                <a:gridCol w="2905850"/>
              </a:tblGrid>
              <a:tr h="299750">
                <a:tc gridSpan="3">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Emile Zola (French Writer), 1891, cited in James Joll, </a:t>
                      </a:r>
                      <a:r>
                        <a:rPr i="1" lang="en" sz="1200">
                          <a:solidFill>
                            <a:schemeClr val="dk1"/>
                          </a:solidFill>
                          <a:latin typeface="Halant"/>
                          <a:ea typeface="Halant"/>
                          <a:cs typeface="Halant"/>
                          <a:sym typeface="Halant"/>
                        </a:rPr>
                        <a:t>The Origins of the First World War, </a:t>
                      </a:r>
                      <a:r>
                        <a:rPr lang="en" sz="1200">
                          <a:solidFill>
                            <a:schemeClr val="dk1"/>
                          </a:solidFill>
                          <a:latin typeface="Halant"/>
                          <a:ea typeface="Halant"/>
                          <a:cs typeface="Halant"/>
                          <a:sym typeface="Halant"/>
                        </a:rPr>
                        <a:t>1992.</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Would not the end of war be the end of humanity? War is life itself.  Nothing exists in nature, is born, grows or multiplies except by combat.  We must eat and be eaten so that the world may live. It is only warlike nations which have prospered; a nation dies as soon as it disarms. War is the school of discipline, sacrifice and courage.</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graphicFrame>
        <p:nvGraphicFramePr>
          <p:cNvPr id="59" name="Google Shape;59;p13"/>
          <p:cNvGraphicFramePr/>
          <p:nvPr/>
        </p:nvGraphicFramePr>
        <p:xfrm>
          <a:off x="469041" y="5362435"/>
          <a:ext cx="3000000" cy="3000000"/>
        </p:xfrm>
        <a:graphic>
          <a:graphicData uri="http://schemas.openxmlformats.org/drawingml/2006/table">
            <a:tbl>
              <a:tblPr>
                <a:noFill/>
                <a:tableStyleId>{3D96F590-D24D-4150-8660-9894B96A0550}</a:tableStyleId>
              </a:tblPr>
              <a:tblGrid>
                <a:gridCol w="2266425"/>
                <a:gridCol w="1662050"/>
                <a:gridCol w="2905850"/>
              </a:tblGrid>
              <a:tr h="299750">
                <a:tc gridSpan="3">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a:t>
                      </a:r>
                      <a:r>
                        <a:rPr i="1" lang="en" sz="1200">
                          <a:solidFill>
                            <a:schemeClr val="dk1"/>
                          </a:solidFill>
                          <a:latin typeface="Halant"/>
                          <a:ea typeface="Halant"/>
                          <a:cs typeface="Halant"/>
                          <a:sym typeface="Halant"/>
                        </a:rPr>
                        <a:t>Jacobson’s World Armament Expenditures</a:t>
                      </a:r>
                      <a:r>
                        <a:rPr lang="en" sz="1200">
                          <a:solidFill>
                            <a:schemeClr val="dk1"/>
                          </a:solidFill>
                          <a:latin typeface="Halant"/>
                          <a:ea typeface="Halant"/>
                          <a:cs typeface="Halant"/>
                          <a:sym typeface="Halant"/>
                        </a:rPr>
                        <a:t>, “</a:t>
                      </a:r>
                      <a:r>
                        <a:rPr lang="en" sz="1200">
                          <a:solidFill>
                            <a:schemeClr val="dk1"/>
                          </a:solidFill>
                          <a:latin typeface="Halant"/>
                          <a:ea typeface="Halant"/>
                          <a:cs typeface="Halant"/>
                          <a:sym typeface="Halant"/>
                        </a:rPr>
                        <a:t>Table Showing Spending on Armaments in Major Countries from 1908-1913,” </a:t>
                      </a:r>
                      <a:r>
                        <a:rPr lang="en" sz="1200">
                          <a:solidFill>
                            <a:schemeClr val="dk1"/>
                          </a:solidFill>
                          <a:latin typeface="Halant"/>
                          <a:ea typeface="Halant"/>
                          <a:cs typeface="Halant"/>
                          <a:sym typeface="Halant"/>
                        </a:rPr>
                        <a:t>1935.</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graphicFrame>
        <p:nvGraphicFramePr>
          <p:cNvPr id="60" name="Google Shape;60;p13"/>
          <p:cNvGraphicFramePr/>
          <p:nvPr/>
        </p:nvGraphicFramePr>
        <p:xfrm>
          <a:off x="1091550" y="6095300"/>
          <a:ext cx="3000000" cy="3000000"/>
        </p:xfrm>
        <a:graphic>
          <a:graphicData uri="http://schemas.openxmlformats.org/drawingml/2006/table">
            <a:tbl>
              <a:tblPr>
                <a:noFill/>
                <a:tableStyleId>{29238FAE-A31B-467F-BD7E-BC0A21EF22E2}</a:tableStyleId>
              </a:tblPr>
              <a:tblGrid>
                <a:gridCol w="772300"/>
                <a:gridCol w="772300"/>
                <a:gridCol w="772300"/>
                <a:gridCol w="772300"/>
                <a:gridCol w="772300"/>
                <a:gridCol w="772300"/>
                <a:gridCol w="772300"/>
              </a:tblGrid>
              <a:tr h="381000">
                <a:tc>
                  <a:txBody>
                    <a:bodyPr/>
                    <a:lstStyle/>
                    <a:p>
                      <a:pPr indent="0" lvl="0" marL="0" rtl="0" algn="l">
                        <a:spcBef>
                          <a:spcPts val="0"/>
                        </a:spcBef>
                        <a:spcAft>
                          <a:spcPts val="0"/>
                        </a:spcAft>
                        <a:buNone/>
                      </a:pPr>
                      <a:r>
                        <a:rPr lang="en" sz="1000">
                          <a:latin typeface="Inter"/>
                          <a:ea typeface="Inter"/>
                          <a:cs typeface="Inter"/>
                          <a:sym typeface="Inter"/>
                        </a:rPr>
                        <a:t>Nation</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1908</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1909</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1910</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1911</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1912</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1913</a:t>
                      </a:r>
                      <a:endParaRPr sz="10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lang="en" sz="1000">
                          <a:latin typeface="Inter"/>
                          <a:ea typeface="Inter"/>
                          <a:cs typeface="Inter"/>
                          <a:sym typeface="Inter"/>
                        </a:rPr>
                        <a:t>Great Britain</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$286.7m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$306.2m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$330.4m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$345.1m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$349.9m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$374.2m</a:t>
                      </a:r>
                      <a:endParaRPr sz="10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lang="en" sz="1000">
                          <a:latin typeface="Inter"/>
                          <a:ea typeface="Inter"/>
                          <a:cs typeface="Inter"/>
                          <a:sym typeface="Inter"/>
                        </a:rPr>
                        <a:t>Germany</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$286.7m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$306.8m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$301.5m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$303.9m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$331.5m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$463.6m</a:t>
                      </a:r>
                      <a:endParaRPr sz="10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lang="en" sz="1000">
                          <a:latin typeface="Inter"/>
                          <a:ea typeface="Inter"/>
                          <a:cs typeface="Inter"/>
                          <a:sym typeface="Inter"/>
                        </a:rPr>
                        <a:t>France</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$216m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$236.4m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$248m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$277.9m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$307.8m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$363.8m</a:t>
                      </a:r>
                      <a:endParaRPr sz="10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lang="en" sz="1000">
                          <a:latin typeface="Inter"/>
                          <a:ea typeface="Inter"/>
                          <a:cs typeface="Inter"/>
                          <a:sym typeface="Inter"/>
                        </a:rPr>
                        <a:t>Russia</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$291.6m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$315.5m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$324m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$334.5m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$387m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$435m</a:t>
                      </a:r>
                      <a:endParaRPr sz="10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lang="en" sz="1000">
                          <a:latin typeface="Inter"/>
                          <a:ea typeface="Inter"/>
                          <a:cs typeface="Inter"/>
                          <a:sym typeface="Inter"/>
                        </a:rPr>
                        <a:t>Italy</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$87.5m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$115.8m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$124.9m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$133.7m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$158.4m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$142.2m</a:t>
                      </a:r>
                      <a:endParaRPr sz="10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lang="en" sz="1000">
                          <a:latin typeface="Inter"/>
                          <a:ea typeface="Inter"/>
                          <a:cs typeface="Inter"/>
                          <a:sym typeface="Inter"/>
                        </a:rPr>
                        <a:t>United States</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$189.5m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$199m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$197m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$197m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$227m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$244.6m</a:t>
                      </a:r>
                      <a:endParaRPr sz="10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lang="en" sz="1000">
                          <a:latin typeface="Inter"/>
                          <a:ea typeface="Inter"/>
                          <a:cs typeface="Inter"/>
                          <a:sym typeface="Inter"/>
                        </a:rPr>
                        <a:t>Japan</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$93.7m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$95.7m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$100.2m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$110.7m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$107.7m</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$104.6m</a:t>
                      </a:r>
                      <a:endParaRPr sz="1000">
                        <a:latin typeface="Inter"/>
                        <a:ea typeface="Inter"/>
                        <a:cs typeface="Inter"/>
                        <a:sym typeface="Inter"/>
                      </a:endParaRPr>
                    </a:p>
                  </a:txBody>
                  <a:tcPr marT="91425" marB="91425" marR="91425" marL="91425"/>
                </a:tc>
              </a:tr>
            </a:tbl>
          </a:graphicData>
        </a:graphic>
      </p:graphicFrame>
      <p:sp>
        <p:nvSpPr>
          <p:cNvPr id="61" name="Google Shape;61;p13"/>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62" name="Google Shape;62;p13"/>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4" name="Shape 154"/>
        <p:cNvGrpSpPr/>
        <p:nvPr/>
      </p:nvGrpSpPr>
      <p:grpSpPr>
        <a:xfrm>
          <a:off x="0" y="0"/>
          <a:ext cx="0" cy="0"/>
          <a:chOff x="0" y="0"/>
          <a:chExt cx="0" cy="0"/>
        </a:xfrm>
      </p:grpSpPr>
      <p:sp>
        <p:nvSpPr>
          <p:cNvPr id="155" name="Google Shape;155;p22"/>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Halant"/>
                <a:ea typeface="Halant"/>
                <a:cs typeface="Halant"/>
                <a:sym typeface="Halant"/>
              </a:rPr>
              <a:t>World War I: Assassination</a:t>
            </a:r>
            <a:endParaRPr sz="2000">
              <a:solidFill>
                <a:schemeClr val="dk1"/>
              </a:solidFill>
              <a:latin typeface="Halant"/>
              <a:ea typeface="Halant"/>
              <a:cs typeface="Halant"/>
              <a:sym typeface="Halant"/>
            </a:endParaRPr>
          </a:p>
        </p:txBody>
      </p:sp>
      <p:pic>
        <p:nvPicPr>
          <p:cNvPr id="156" name="Google Shape;156;p2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7" name="Google Shape;157;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8" name="Google Shape;158;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59" name="Google Shape;159;p22"/>
          <p:cNvPicPr preferRelativeResize="0"/>
          <p:nvPr/>
        </p:nvPicPr>
        <p:blipFill>
          <a:blip r:embed="rId4">
            <a:alphaModFix/>
          </a:blip>
          <a:stretch>
            <a:fillRect/>
          </a:stretch>
        </p:blipFill>
        <p:spPr>
          <a:xfrm>
            <a:off x="226481" y="76722"/>
            <a:ext cx="816414" cy="338543"/>
          </a:xfrm>
          <a:prstGeom prst="rect">
            <a:avLst/>
          </a:prstGeom>
          <a:noFill/>
          <a:ln>
            <a:noFill/>
          </a:ln>
        </p:spPr>
      </p:pic>
      <p:graphicFrame>
        <p:nvGraphicFramePr>
          <p:cNvPr id="160" name="Google Shape;160;p22"/>
          <p:cNvGraphicFramePr/>
          <p:nvPr/>
        </p:nvGraphicFramePr>
        <p:xfrm>
          <a:off x="469041" y="4676635"/>
          <a:ext cx="3000000" cy="3000000"/>
        </p:xfrm>
        <a:graphic>
          <a:graphicData uri="http://schemas.openxmlformats.org/drawingml/2006/table">
            <a:tbl>
              <a:tblPr>
                <a:noFill/>
                <a:tableStyleId>{3D96F590-D24D-4150-8660-9894B96A0550}</a:tableStyleId>
              </a:tblPr>
              <a:tblGrid>
                <a:gridCol w="2266425"/>
                <a:gridCol w="1662050"/>
                <a:gridCol w="2905850"/>
              </a:tblGrid>
              <a:tr h="818375">
                <a:tc gridSpan="3">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Heather Jones, “World War One: 10 Interpretations of Who Started WWI,” BBC News, February 12, 2014.</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Inter"/>
                          <a:ea typeface="Inter"/>
                          <a:cs typeface="Inter"/>
                          <a:sym typeface="Inter"/>
                        </a:rPr>
                        <a:t>Note: </a:t>
                      </a:r>
                      <a:r>
                        <a:rPr lang="en" sz="1200">
                          <a:solidFill>
                            <a:schemeClr val="dk1"/>
                          </a:solidFill>
                          <a:latin typeface="Inter"/>
                          <a:ea typeface="Inter"/>
                          <a:cs typeface="Inter"/>
                          <a:sym typeface="Inter"/>
                        </a:rPr>
                        <a:t>Heather Jones is </a:t>
                      </a:r>
                      <a:r>
                        <a:rPr lang="en" sz="1200">
                          <a:solidFill>
                            <a:schemeClr val="dk1"/>
                          </a:solidFill>
                          <a:highlight>
                            <a:srgbClr val="FFFFFF"/>
                          </a:highlight>
                          <a:latin typeface="Inter"/>
                          <a:ea typeface="Inter"/>
                          <a:cs typeface="Inter"/>
                          <a:sym typeface="Inter"/>
                        </a:rPr>
                        <a:t>Professor in Modern and Contemporary European History at University College London.</a:t>
                      </a:r>
                      <a:endParaRPr sz="12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 handful of bellicose political and military decision-makers in Austria-Hungary, Germany and Russia caused WW1.</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Relatively common before 1914, assassinations of royal figures did not normally result in war. But Austria-Hungary's military hawks - principal culprits for the conflict - saw the Sarajevo assassination of the Austro-Hungarian Archduke Franz Ferdinand and his wife by a Bosnian Serb as an excuse to conquer and destroy Serbia, an unstable neighbour which sought to expand beyond its borders into Austro-Hungarian territories. Serbia, exhausted by the two Balkan wars of 1912-13 in which it had played a major role, did not want war in 1914.</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Broader European war ensued because German political and military figures egged on Austria-Hungary, Germany's ally, to attack Serbia. This alarmed Russia, Serbia's supporter, which put its armies on a war footing before all options for peace had been fully exhausted.</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This frightened Germany into pre-emptively declaring war on Russia and on Russia's ally France and launching a brutal invasion, partly via Belgium, thereby bringing in Britain, a defender of Belgian neutrality and supporter of France.</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61" name="Google Shape;161;p22"/>
          <p:cNvPicPr preferRelativeResize="0"/>
          <p:nvPr/>
        </p:nvPicPr>
        <p:blipFill>
          <a:blip r:embed="rId5">
            <a:alphaModFix/>
          </a:blip>
          <a:stretch>
            <a:fillRect/>
          </a:stretch>
        </p:blipFill>
        <p:spPr>
          <a:xfrm>
            <a:off x="4084700" y="703400"/>
            <a:ext cx="3218671" cy="3879834"/>
          </a:xfrm>
          <a:prstGeom prst="rect">
            <a:avLst/>
          </a:prstGeom>
          <a:noFill/>
          <a:ln>
            <a:noFill/>
          </a:ln>
        </p:spPr>
      </p:pic>
      <p:graphicFrame>
        <p:nvGraphicFramePr>
          <p:cNvPr id="162" name="Google Shape;162;p22"/>
          <p:cNvGraphicFramePr/>
          <p:nvPr/>
        </p:nvGraphicFramePr>
        <p:xfrm>
          <a:off x="469041" y="2209285"/>
          <a:ext cx="3000000" cy="3000000"/>
        </p:xfrm>
        <a:graphic>
          <a:graphicData uri="http://schemas.openxmlformats.org/drawingml/2006/table">
            <a:tbl>
              <a:tblPr>
                <a:noFill/>
                <a:tableStyleId>{3D96F590-D24D-4150-8660-9894B96A0550}</a:tableStyleId>
              </a:tblPr>
              <a:tblGrid>
                <a:gridCol w="1173450"/>
                <a:gridCol w="860525"/>
                <a:gridCol w="1504525"/>
              </a:tblGrid>
              <a:tr h="299750">
                <a:tc gridSpan="3">
                  <a:txBody>
                    <a:bodyPr/>
                    <a:lstStyle/>
                    <a:p>
                      <a:pPr indent="0" lvl="0" marL="0" rtl="0" algn="l">
                        <a:spcBef>
                          <a:spcPts val="0"/>
                        </a:spcBef>
                        <a:spcAft>
                          <a:spcPts val="0"/>
                        </a:spcAft>
                        <a:buNone/>
                      </a:pPr>
                      <a:r>
                        <a:rPr lang="en">
                          <a:latin typeface="Halant"/>
                          <a:ea typeface="Halant"/>
                          <a:cs typeface="Halant"/>
                          <a:sym typeface="Halant"/>
                        </a:rPr>
                        <a:t>Source: </a:t>
                      </a:r>
                      <a:r>
                        <a:rPr i="1" lang="en">
                          <a:latin typeface="Halant"/>
                          <a:ea typeface="Halant"/>
                          <a:cs typeface="Halant"/>
                          <a:sym typeface="Halant"/>
                        </a:rPr>
                        <a:t>Arizona Republican, Top: “</a:t>
                      </a:r>
                      <a:r>
                        <a:rPr lang="en" sz="1200">
                          <a:highlight>
                            <a:srgbClr val="FFFFFF"/>
                          </a:highlight>
                          <a:latin typeface="Halant"/>
                          <a:ea typeface="Halant"/>
                          <a:cs typeface="Halant"/>
                          <a:sym typeface="Halant"/>
                        </a:rPr>
                        <a:t>Wreckage after bomb explosion in Sarajevo," (Bottom) "Arrest of Govrilo Princip," </a:t>
                      </a:r>
                      <a:r>
                        <a:rPr lang="en" sz="1200">
                          <a:solidFill>
                            <a:srgbClr val="242424"/>
                          </a:solidFill>
                          <a:highlight>
                            <a:srgbClr val="FFFFFF"/>
                          </a:highlight>
                          <a:latin typeface="Halant"/>
                          <a:ea typeface="Halant"/>
                          <a:cs typeface="Halant"/>
                          <a:sym typeface="Halant"/>
                        </a:rPr>
                        <a:t>July 18, 1914.</a:t>
                      </a:r>
                      <a:endParaRPr sz="1200">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6" name="Shape 166"/>
        <p:cNvGrpSpPr/>
        <p:nvPr/>
      </p:nvGrpSpPr>
      <p:grpSpPr>
        <a:xfrm>
          <a:off x="0" y="0"/>
          <a:ext cx="0" cy="0"/>
          <a:chOff x="0" y="0"/>
          <a:chExt cx="0" cy="0"/>
        </a:xfrm>
      </p:grpSpPr>
      <p:sp>
        <p:nvSpPr>
          <p:cNvPr id="167" name="Google Shape;167;p23"/>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168" name="Google Shape;168;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69" name="Google Shape;169;p23"/>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70" name="Google Shape;170;p2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71" name="Google Shape;171;p23"/>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172" name="Google Shape;172;p23"/>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Militarism, Alliances, Nationalism, Imperialism, or Assassination.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173" name="Google Shape;173;p23"/>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World War I</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174" name="Google Shape;174;p23"/>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300">
                <a:latin typeface="Inter"/>
                <a:ea typeface="Inter"/>
                <a:cs typeface="Inter"/>
                <a:sym typeface="Inter"/>
              </a:rPr>
              <a:t>A significant cause of World War I was ____________________.</a:t>
            </a:r>
            <a:endParaRPr b="1" sz="1300">
              <a:latin typeface="Inter"/>
              <a:ea typeface="Inter"/>
              <a:cs typeface="Inter"/>
              <a:sym typeface="Inter"/>
            </a:endParaRPr>
          </a:p>
        </p:txBody>
      </p:sp>
      <p:pic>
        <p:nvPicPr>
          <p:cNvPr id="175" name="Google Shape;175;p23"/>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176" name="Google Shape;176;p23"/>
          <p:cNvGraphicFramePr/>
          <p:nvPr/>
        </p:nvGraphicFramePr>
        <p:xfrm>
          <a:off x="469250" y="4116400"/>
          <a:ext cx="3000000" cy="3000000"/>
        </p:xfrm>
        <a:graphic>
          <a:graphicData uri="http://schemas.openxmlformats.org/drawingml/2006/table">
            <a:tbl>
              <a:tblPr>
                <a:noFill/>
                <a:tableStyleId>{29238FAE-A31B-467F-BD7E-BC0A21EF22E2}</a:tableStyleId>
              </a:tblPr>
              <a:tblGrid>
                <a:gridCol w="3417150"/>
                <a:gridCol w="3417150"/>
              </a:tblGrid>
              <a:tr h="4732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103600">
                <a:tc>
                  <a:txBody>
                    <a:bodyPr/>
                    <a:lstStyle/>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a:t>
                      </a:r>
                      <a:endParaRPr sz="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Source:</a:t>
                      </a:r>
                      <a:endParaRPr sz="900">
                        <a:solidFill>
                          <a:schemeClr val="dk1"/>
                        </a:solidFill>
                        <a:latin typeface="Inter"/>
                        <a:ea typeface="Inter"/>
                        <a:cs typeface="Inter"/>
                        <a:sym typeface="Inter"/>
                      </a:endParaRPr>
                    </a:p>
                  </a:txBody>
                  <a:tcPr marT="91425" marB="91425" marR="91425" marL="91425"/>
                </a:tc>
              </a:tr>
              <a:tr h="110360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txBody>
                  <a:tcPr marT="91425" marB="91425" marR="91425" marL="91425"/>
                </a:tc>
              </a:tr>
            </a:tbl>
          </a:graphicData>
        </a:graphic>
      </p:graphicFrame>
      <p:sp>
        <p:nvSpPr>
          <p:cNvPr id="177" name="Google Shape;177;p23"/>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8" name="Google Shape;178;p23"/>
          <p:cNvSpPr txBox="1"/>
          <p:nvPr/>
        </p:nvSpPr>
        <p:spPr>
          <a:xfrm>
            <a:off x="469050" y="69356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ctr">
              <a:spcBef>
                <a:spcPts val="0"/>
              </a:spcBef>
              <a:spcAft>
                <a:spcPts val="0"/>
              </a:spcAft>
              <a:buNone/>
            </a:pPr>
            <a:r>
              <a:rPr lang="en" sz="1300">
                <a:latin typeface="Inter"/>
                <a:ea typeface="Inter"/>
                <a:cs typeface="Inter"/>
                <a:sym typeface="Inter"/>
              </a:rPr>
              <a:t>	</a:t>
            </a:r>
            <a:endParaRPr sz="1300">
              <a:latin typeface="Inter"/>
              <a:ea typeface="Inter"/>
              <a:cs typeface="Inter"/>
              <a:sym typeface="Inter"/>
            </a:endParaRPr>
          </a:p>
        </p:txBody>
      </p:sp>
      <p:sp>
        <p:nvSpPr>
          <p:cNvPr id="179" name="Google Shape;179;p23"/>
          <p:cNvSpPr txBox="1"/>
          <p:nvPr/>
        </p:nvSpPr>
        <p:spPr>
          <a:xfrm>
            <a:off x="469050" y="82133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ctr">
              <a:spcBef>
                <a:spcPts val="0"/>
              </a:spcBef>
              <a:spcAft>
                <a:spcPts val="0"/>
              </a:spcAft>
              <a:buNone/>
            </a:pPr>
            <a:r>
              <a:rPr lang="en" sz="1300">
                <a:latin typeface="Inter"/>
                <a:ea typeface="Inter"/>
                <a:cs typeface="Inter"/>
                <a:sym typeface="Inter"/>
              </a:rPr>
              <a:t>	</a:t>
            </a:r>
            <a:endParaRPr sz="1300">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3" name="Shape 183"/>
        <p:cNvGrpSpPr/>
        <p:nvPr/>
      </p:nvGrpSpPr>
      <p:grpSpPr>
        <a:xfrm>
          <a:off x="0" y="0"/>
          <a:ext cx="0" cy="0"/>
          <a:chOff x="0" y="0"/>
          <a:chExt cx="0" cy="0"/>
        </a:xfrm>
      </p:grpSpPr>
      <p:sp>
        <p:nvSpPr>
          <p:cNvPr id="184" name="Google Shape;184;p2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You Be the Judge: Causes of World War I Student Worksheet</a:t>
            </a:r>
            <a:endParaRPr sz="1900">
              <a:latin typeface="Halant"/>
              <a:ea typeface="Halant"/>
              <a:cs typeface="Halant"/>
              <a:sym typeface="Halant"/>
            </a:endParaRPr>
          </a:p>
        </p:txBody>
      </p:sp>
      <p:pic>
        <p:nvPicPr>
          <p:cNvPr id="185" name="Google Shape;185;p2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6" name="Google Shape;186;p2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7" name="Google Shape;187;p24"/>
          <p:cNvSpPr txBox="1"/>
          <p:nvPr/>
        </p:nvSpPr>
        <p:spPr>
          <a:xfrm>
            <a:off x="381550" y="587850"/>
            <a:ext cx="7070400" cy="83748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t>
            </a:r>
            <a:r>
              <a:rPr lang="en" sz="1200">
                <a:solidFill>
                  <a:schemeClr val="dk1"/>
                </a:solidFill>
                <a:highlight>
                  <a:schemeClr val="lt1"/>
                </a:highlight>
                <a:latin typeface="Halant"/>
                <a:ea typeface="Halant"/>
                <a:cs typeface="Halant"/>
                <a:sym typeface="Halant"/>
              </a:rPr>
              <a:t>As you listen to each group, take notes on their claim and the evidence they provide.</a:t>
            </a:r>
            <a:endParaRPr sz="1200">
              <a:solidFill>
                <a:schemeClr val="dk1"/>
              </a:solidFill>
              <a:highlight>
                <a:schemeClr val="lt1"/>
              </a:highlight>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highlight>
                <a:schemeClr val="lt1"/>
              </a:highlight>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Group Presentation Notes:</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Write three key ideas that were shared by your classmates:</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Which argument do you find most convincing? Why?</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What is one counterargument you might make against another group’s claim?</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Discuss with a partner: What do you think was the most significant cause of World War I? Why? (Consider Immediacy, Profundity, Scope)</a:t>
            </a:r>
            <a:endParaRPr sz="1200">
              <a:solidFill>
                <a:schemeClr val="dk1"/>
              </a:solidFill>
              <a:highlight>
                <a:schemeClr val="lt1"/>
              </a:highlight>
              <a:latin typeface="Inter"/>
              <a:ea typeface="Inter"/>
              <a:cs typeface="Inter"/>
              <a:sym typeface="Inter"/>
            </a:endParaRPr>
          </a:p>
        </p:txBody>
      </p:sp>
      <p:graphicFrame>
        <p:nvGraphicFramePr>
          <p:cNvPr id="188" name="Google Shape;188;p24"/>
          <p:cNvGraphicFramePr/>
          <p:nvPr/>
        </p:nvGraphicFramePr>
        <p:xfrm>
          <a:off x="983050" y="1361875"/>
          <a:ext cx="3000000" cy="3000000"/>
        </p:xfrm>
        <a:graphic>
          <a:graphicData uri="http://schemas.openxmlformats.org/drawingml/2006/table">
            <a:tbl>
              <a:tblPr>
                <a:noFill/>
                <a:tableStyleId>{29238FAE-A31B-467F-BD7E-BC0A21EF22E2}</a:tableStyleId>
              </a:tblPr>
              <a:tblGrid>
                <a:gridCol w="1534000"/>
                <a:gridCol w="1663775"/>
                <a:gridCol w="2669625"/>
              </a:tblGrid>
              <a:tr h="381000">
                <a:tc>
                  <a:txBody>
                    <a:bodyPr/>
                    <a:lstStyle/>
                    <a:p>
                      <a:pPr indent="0" lvl="0" marL="0" rtl="0" algn="ctr">
                        <a:spcBef>
                          <a:spcPts val="0"/>
                        </a:spcBef>
                        <a:spcAft>
                          <a:spcPts val="0"/>
                        </a:spcAft>
                        <a:buNone/>
                      </a:pPr>
                      <a:r>
                        <a:rPr b="1" lang="en" sz="1200">
                          <a:latin typeface="Inter"/>
                          <a:ea typeface="Inter"/>
                          <a:cs typeface="Inter"/>
                          <a:sym typeface="Inter"/>
                        </a:rPr>
                        <a:t>Group</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Key Evidence</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Summary</a:t>
                      </a:r>
                      <a:endParaRPr b="1" sz="1200">
                        <a:latin typeface="Inter"/>
                        <a:ea typeface="Inter"/>
                        <a:cs typeface="Inter"/>
                        <a:sym typeface="Inter"/>
                      </a:endParaRPr>
                    </a:p>
                  </a:txBody>
                  <a:tcPr marT="91425" marB="91425" marR="91425" marL="91425">
                    <a:solidFill>
                      <a:srgbClr val="CCCCCC"/>
                    </a:solidFill>
                  </a:tcPr>
                </a:tc>
              </a:tr>
              <a:tr h="381000">
                <a:tc>
                  <a:txBody>
                    <a:bodyPr/>
                    <a:lstStyle/>
                    <a:p>
                      <a:pPr indent="0" lvl="0" marL="0" rtl="0" algn="ctr">
                        <a:spcBef>
                          <a:spcPts val="0"/>
                        </a:spcBef>
                        <a:spcAft>
                          <a:spcPts val="0"/>
                        </a:spcAft>
                        <a:buNone/>
                      </a:pPr>
                      <a:r>
                        <a:rPr b="1" lang="en" sz="1200">
                          <a:latin typeface="Inter"/>
                          <a:ea typeface="Inter"/>
                          <a:cs typeface="Inter"/>
                          <a:sym typeface="Inter"/>
                        </a:rPr>
                        <a:t>Militarism</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ctr">
                        <a:spcBef>
                          <a:spcPts val="0"/>
                        </a:spcBef>
                        <a:spcAft>
                          <a:spcPts val="0"/>
                        </a:spcAft>
                        <a:buNone/>
                      </a:pPr>
                      <a:r>
                        <a:rPr b="1" lang="en" sz="1200">
                          <a:latin typeface="Inter"/>
                          <a:ea typeface="Inter"/>
                          <a:cs typeface="Inter"/>
                          <a:sym typeface="Inter"/>
                        </a:rPr>
                        <a:t>Alliances</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ctr">
                        <a:spcBef>
                          <a:spcPts val="0"/>
                        </a:spcBef>
                        <a:spcAft>
                          <a:spcPts val="0"/>
                        </a:spcAft>
                        <a:buNone/>
                      </a:pPr>
                      <a:r>
                        <a:rPr b="1" lang="en" sz="1200">
                          <a:latin typeface="Inter"/>
                          <a:ea typeface="Inter"/>
                          <a:cs typeface="Inter"/>
                          <a:sym typeface="Inter"/>
                        </a:rPr>
                        <a:t>Nationalism</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ctr">
                        <a:spcBef>
                          <a:spcPts val="0"/>
                        </a:spcBef>
                        <a:spcAft>
                          <a:spcPts val="0"/>
                        </a:spcAft>
                        <a:buNone/>
                      </a:pPr>
                      <a:r>
                        <a:rPr b="1" lang="en" sz="1200">
                          <a:latin typeface="Inter"/>
                          <a:ea typeface="Inter"/>
                          <a:cs typeface="Inter"/>
                          <a:sym typeface="Inter"/>
                        </a:rPr>
                        <a:t>Imperialism</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ctr">
                        <a:spcBef>
                          <a:spcPts val="0"/>
                        </a:spcBef>
                        <a:spcAft>
                          <a:spcPts val="0"/>
                        </a:spcAft>
                        <a:buNone/>
                      </a:pPr>
                      <a:r>
                        <a:rPr b="1" lang="en" sz="1200">
                          <a:latin typeface="Inter"/>
                          <a:ea typeface="Inter"/>
                          <a:cs typeface="Inter"/>
                          <a:sym typeface="Inter"/>
                        </a:rPr>
                        <a:t>Assassination</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2" name="Shape 192"/>
        <p:cNvGrpSpPr/>
        <p:nvPr/>
      </p:nvGrpSpPr>
      <p:grpSpPr>
        <a:xfrm>
          <a:off x="0" y="0"/>
          <a:ext cx="0" cy="0"/>
          <a:chOff x="0" y="0"/>
          <a:chExt cx="0" cy="0"/>
        </a:xfrm>
      </p:grpSpPr>
      <p:sp>
        <p:nvSpPr>
          <p:cNvPr id="193" name="Google Shape;193;p25"/>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 (Exemplar)</a:t>
            </a:r>
            <a:endParaRPr sz="2500">
              <a:solidFill>
                <a:schemeClr val="dk1"/>
              </a:solidFill>
              <a:latin typeface="Plus Jakarta Sans"/>
              <a:ea typeface="Plus Jakarta Sans"/>
              <a:cs typeface="Plus Jakarta Sans"/>
              <a:sym typeface="Plus Jakarta Sans"/>
            </a:endParaRPr>
          </a:p>
        </p:txBody>
      </p:sp>
      <p:sp>
        <p:nvSpPr>
          <p:cNvPr id="194" name="Google Shape;194;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95" name="Google Shape;195;p25"/>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96" name="Google Shape;196;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97" name="Google Shape;197;p25"/>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198" name="Google Shape;198;p25"/>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Militarism, Alliances, Nationalism, Imperialism, or Assassination.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199" name="Google Shape;199;p25"/>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World War I</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200" name="Google Shape;200;p25"/>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100000"/>
              </a:lnSpc>
              <a:spcBef>
                <a:spcPts val="0"/>
              </a:spcBef>
              <a:spcAft>
                <a:spcPts val="0"/>
              </a:spcAft>
              <a:buNone/>
            </a:pPr>
            <a:r>
              <a:rPr b="1" lang="en" sz="1300">
                <a:latin typeface="Inter"/>
                <a:ea typeface="Inter"/>
                <a:cs typeface="Inter"/>
                <a:sym typeface="Inter"/>
              </a:rPr>
              <a:t>A significant cause of World War I was </a:t>
            </a:r>
            <a:endParaRPr b="1" sz="1300">
              <a:latin typeface="Inter"/>
              <a:ea typeface="Inter"/>
              <a:cs typeface="Inter"/>
              <a:sym typeface="Inter"/>
            </a:endParaRPr>
          </a:p>
          <a:p>
            <a:pPr indent="0" lvl="0" marL="0" rtl="0" algn="ctr">
              <a:lnSpc>
                <a:spcPct val="100000"/>
              </a:lnSpc>
              <a:spcBef>
                <a:spcPts val="0"/>
              </a:spcBef>
              <a:spcAft>
                <a:spcPts val="0"/>
              </a:spcAft>
              <a:buNone/>
            </a:pPr>
            <a:r>
              <a:rPr b="1" lang="en" sz="1300" u="sng">
                <a:solidFill>
                  <a:srgbClr val="E95C3D"/>
                </a:solidFill>
                <a:latin typeface="Inter"/>
                <a:ea typeface="Inter"/>
                <a:cs typeface="Inter"/>
                <a:sym typeface="Inter"/>
              </a:rPr>
              <a:t>Militarism</a:t>
            </a:r>
            <a:r>
              <a:rPr b="1" lang="en" sz="1300">
                <a:latin typeface="Inter"/>
                <a:ea typeface="Inter"/>
                <a:cs typeface="Inter"/>
                <a:sym typeface="Inter"/>
              </a:rPr>
              <a:t>.</a:t>
            </a:r>
            <a:endParaRPr b="1" sz="1300">
              <a:latin typeface="Inter"/>
              <a:ea typeface="Inter"/>
              <a:cs typeface="Inter"/>
              <a:sym typeface="Inter"/>
            </a:endParaRPr>
          </a:p>
        </p:txBody>
      </p:sp>
      <p:pic>
        <p:nvPicPr>
          <p:cNvPr id="201" name="Google Shape;201;p25"/>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202" name="Google Shape;202;p25"/>
          <p:cNvGraphicFramePr/>
          <p:nvPr/>
        </p:nvGraphicFramePr>
        <p:xfrm>
          <a:off x="469250" y="4116400"/>
          <a:ext cx="3000000" cy="3000000"/>
        </p:xfrm>
        <a:graphic>
          <a:graphicData uri="http://schemas.openxmlformats.org/drawingml/2006/table">
            <a:tbl>
              <a:tblPr>
                <a:noFill/>
                <a:tableStyleId>{29238FAE-A31B-467F-BD7E-BC0A21EF22E2}</a:tableStyleId>
              </a:tblPr>
              <a:tblGrid>
                <a:gridCol w="3417150"/>
                <a:gridCol w="3417150"/>
              </a:tblGrid>
              <a:tr h="25112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96272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"To die is nothing. We must win. And for that, we need all men's power."</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 </a:t>
                      </a:r>
                      <a:r>
                        <a:rPr b="1" lang="en" sz="900">
                          <a:solidFill>
                            <a:srgbClr val="E95C3D"/>
                          </a:solidFill>
                          <a:latin typeface="Inter"/>
                          <a:ea typeface="Inter"/>
                          <a:cs typeface="Inter"/>
                          <a:sym typeface="Inter"/>
                        </a:rPr>
                        <a:t>Georges Clemenceau</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"Germany's military and naval leaders… believed it would be better to go down fighting than to go on tolerating… the humiliating status quo."</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Source: </a:t>
                      </a:r>
                      <a:r>
                        <a:rPr b="1" lang="en" sz="900">
                          <a:solidFill>
                            <a:srgbClr val="E95C3D"/>
                          </a:solidFill>
                          <a:latin typeface="Inter"/>
                          <a:ea typeface="Inter"/>
                          <a:cs typeface="Inter"/>
                          <a:sym typeface="Inter"/>
                        </a:rPr>
                        <a:t>John Rohl</a:t>
                      </a:r>
                      <a:endParaRPr b="1" sz="900">
                        <a:solidFill>
                          <a:srgbClr val="E95C3D"/>
                        </a:solidFill>
                        <a:latin typeface="Inter"/>
                        <a:ea typeface="Inter"/>
                        <a:cs typeface="Inter"/>
                        <a:sym typeface="Inter"/>
                      </a:endParaRPr>
                    </a:p>
                  </a:txBody>
                  <a:tcPr marT="91425" marB="91425" marR="91425" marL="91425"/>
                </a:tc>
              </a:tr>
              <a:tr h="837125">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lnSpc>
                          <a:spcPct val="100000"/>
                        </a:lnSpc>
                        <a:spcBef>
                          <a:spcPts val="0"/>
                        </a:spcBef>
                        <a:spcAft>
                          <a:spcPts val="0"/>
                        </a:spcAft>
                        <a:buNone/>
                      </a:pPr>
                      <a:r>
                        <a:rPr b="1" lang="en" sz="900">
                          <a:solidFill>
                            <a:srgbClr val="E95C3D"/>
                          </a:solidFill>
                          <a:latin typeface="Inter"/>
                          <a:ea typeface="Inter"/>
                          <a:cs typeface="Inter"/>
                          <a:sym typeface="Inter"/>
                        </a:rPr>
                        <a:t>This quote highlights the glorification of military action and sacrifice as essential to national success. It reflects the militaristic mindset that valorized warfare and contributed to a culture where conflict was seen as inevitable and honorable.</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900">
                          <a:solidFill>
                            <a:srgbClr val="E95C3D"/>
                          </a:solidFill>
                          <a:latin typeface="Inter"/>
                          <a:ea typeface="Inter"/>
                          <a:cs typeface="Inter"/>
                          <a:sym typeface="Inter"/>
                        </a:rPr>
                        <a:t>This quote underscores the aggressive militaristic ideology of German leadership, which viewed war as inevitable and necessary to assert dominance. This mindset led to policies that escalated tensions and prioritized military solutions over diplomacy.</a:t>
                      </a:r>
                      <a:endParaRPr>
                        <a:latin typeface="Inter"/>
                        <a:ea typeface="Inter"/>
                        <a:cs typeface="Inter"/>
                        <a:sym typeface="Inter"/>
                      </a:endParaRPr>
                    </a:p>
                  </a:txBody>
                  <a:tcPr marT="91425" marB="91425" marR="91425" marL="91425"/>
                </a:tc>
              </a:tr>
            </a:tbl>
          </a:graphicData>
        </a:graphic>
      </p:graphicFrame>
      <p:sp>
        <p:nvSpPr>
          <p:cNvPr id="203" name="Google Shape;203;p25"/>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04" name="Google Shape;204;p25"/>
          <p:cNvSpPr txBox="1"/>
          <p:nvPr/>
        </p:nvSpPr>
        <p:spPr>
          <a:xfrm>
            <a:off x="469050" y="69356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World Armament Expenditures data shows significant increases in military spending from 1908 to 1913. Germany's expenditures rose from $286.7 million to $463.6 million, reflecting the competitive arms race among European powers.</a:t>
            </a:r>
            <a:endParaRPr b="1" sz="1300">
              <a:solidFill>
                <a:srgbClr val="E95C3D"/>
              </a:solidFill>
              <a:latin typeface="Inter"/>
              <a:ea typeface="Inter"/>
              <a:cs typeface="Inter"/>
              <a:sym typeface="Inter"/>
            </a:endParaRPr>
          </a:p>
        </p:txBody>
      </p:sp>
      <p:sp>
        <p:nvSpPr>
          <p:cNvPr id="205" name="Google Shape;205;p25"/>
          <p:cNvSpPr txBox="1"/>
          <p:nvPr/>
        </p:nvSpPr>
        <p:spPr>
          <a:xfrm>
            <a:off x="469050" y="82133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Zola's statement, "It is only warlike nations which have prospered," reflects the nationalistic belief that military strength was a measure of a nation’s success and identity.</a:t>
            </a:r>
            <a:endParaRPr b="1" sz="1200">
              <a:solidFill>
                <a:srgbClr val="E95C3D"/>
              </a:solidFill>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9" name="Shape 209"/>
        <p:cNvGrpSpPr/>
        <p:nvPr/>
      </p:nvGrpSpPr>
      <p:grpSpPr>
        <a:xfrm>
          <a:off x="0" y="0"/>
          <a:ext cx="0" cy="0"/>
          <a:chOff x="0" y="0"/>
          <a:chExt cx="0" cy="0"/>
        </a:xfrm>
      </p:grpSpPr>
      <p:sp>
        <p:nvSpPr>
          <p:cNvPr id="210" name="Google Shape;210;p26"/>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 (Exemplar)</a:t>
            </a:r>
            <a:endParaRPr sz="2500">
              <a:solidFill>
                <a:schemeClr val="dk1"/>
              </a:solidFill>
              <a:latin typeface="Plus Jakarta Sans"/>
              <a:ea typeface="Plus Jakarta Sans"/>
              <a:cs typeface="Plus Jakarta Sans"/>
              <a:sym typeface="Plus Jakarta Sans"/>
            </a:endParaRPr>
          </a:p>
        </p:txBody>
      </p:sp>
      <p:sp>
        <p:nvSpPr>
          <p:cNvPr id="211" name="Google Shape;211;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12" name="Google Shape;212;p26"/>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13" name="Google Shape;213;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14" name="Google Shape;214;p26"/>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15" name="Google Shape;215;p26"/>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Militarism, Alliances, Nationalism, Imperialism, or Assassination.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216" name="Google Shape;216;p26"/>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World War I</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217" name="Google Shape;217;p26"/>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100000"/>
              </a:lnSpc>
              <a:spcBef>
                <a:spcPts val="0"/>
              </a:spcBef>
              <a:spcAft>
                <a:spcPts val="0"/>
              </a:spcAft>
              <a:buNone/>
            </a:pPr>
            <a:r>
              <a:rPr b="1" lang="en" sz="1300">
                <a:latin typeface="Inter"/>
                <a:ea typeface="Inter"/>
                <a:cs typeface="Inter"/>
                <a:sym typeface="Inter"/>
              </a:rPr>
              <a:t>A significant cause of World War I was </a:t>
            </a:r>
            <a:endParaRPr b="1" sz="1300">
              <a:latin typeface="Inter"/>
              <a:ea typeface="Inter"/>
              <a:cs typeface="Inter"/>
              <a:sym typeface="Inter"/>
            </a:endParaRPr>
          </a:p>
          <a:p>
            <a:pPr indent="0" lvl="0" marL="0" rtl="0" algn="ctr">
              <a:lnSpc>
                <a:spcPct val="100000"/>
              </a:lnSpc>
              <a:spcBef>
                <a:spcPts val="0"/>
              </a:spcBef>
              <a:spcAft>
                <a:spcPts val="0"/>
              </a:spcAft>
              <a:buNone/>
            </a:pPr>
            <a:r>
              <a:rPr b="1" lang="en" sz="1300" u="sng">
                <a:solidFill>
                  <a:srgbClr val="E95C3D"/>
                </a:solidFill>
                <a:latin typeface="Inter"/>
                <a:ea typeface="Inter"/>
                <a:cs typeface="Inter"/>
                <a:sym typeface="Inter"/>
              </a:rPr>
              <a:t>Alliances</a:t>
            </a:r>
            <a:r>
              <a:rPr b="1" lang="en" sz="1300">
                <a:latin typeface="Inter"/>
                <a:ea typeface="Inter"/>
                <a:cs typeface="Inter"/>
                <a:sym typeface="Inter"/>
              </a:rPr>
              <a:t>.</a:t>
            </a:r>
            <a:endParaRPr b="1" sz="1300">
              <a:latin typeface="Inter"/>
              <a:ea typeface="Inter"/>
              <a:cs typeface="Inter"/>
              <a:sym typeface="Inter"/>
            </a:endParaRPr>
          </a:p>
        </p:txBody>
      </p:sp>
      <p:pic>
        <p:nvPicPr>
          <p:cNvPr id="218" name="Google Shape;218;p26"/>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219" name="Google Shape;219;p26"/>
          <p:cNvGraphicFramePr/>
          <p:nvPr/>
        </p:nvGraphicFramePr>
        <p:xfrm>
          <a:off x="469250" y="4116400"/>
          <a:ext cx="3000000" cy="3000000"/>
        </p:xfrm>
        <a:graphic>
          <a:graphicData uri="http://schemas.openxmlformats.org/drawingml/2006/table">
            <a:tbl>
              <a:tblPr>
                <a:noFill/>
                <a:tableStyleId>{29238FAE-A31B-467F-BD7E-BC0A21EF22E2}</a:tableStyleId>
              </a:tblPr>
              <a:tblGrid>
                <a:gridCol w="3417150"/>
                <a:gridCol w="3417150"/>
              </a:tblGrid>
              <a:tr h="25112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96272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"Should… one of the two Empires be attacked by Russia, the High Contracting Parties are bound to come to the assistance of the other with the whole war strength of their Empires."</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 </a:t>
                      </a:r>
                      <a:r>
                        <a:rPr b="1" lang="en" sz="900">
                          <a:solidFill>
                            <a:srgbClr val="E95C3D"/>
                          </a:solidFill>
                          <a:latin typeface="Inter"/>
                          <a:ea typeface="Inter"/>
                          <a:cs typeface="Inter"/>
                          <a:sym typeface="Inter"/>
                        </a:rPr>
                        <a:t>Dual Alliance</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"France and Russia… shall mobilize immediately and simultaneously the whole of their forces, and shall transport them as far as possible to their frontiers.</a:t>
                      </a:r>
                      <a:r>
                        <a:rPr b="1" lang="en" sz="1200">
                          <a:solidFill>
                            <a:srgbClr val="E95C3D"/>
                          </a:solidFill>
                          <a:latin typeface="Inter"/>
                          <a:ea typeface="Inter"/>
                          <a:cs typeface="Inter"/>
                          <a:sym typeface="Inter"/>
                        </a:rPr>
                        <a:t>”</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Source: </a:t>
                      </a:r>
                      <a:r>
                        <a:rPr b="1" lang="en" sz="900">
                          <a:solidFill>
                            <a:srgbClr val="E95C3D"/>
                          </a:solidFill>
                          <a:latin typeface="Inter"/>
                          <a:ea typeface="Inter"/>
                          <a:cs typeface="Inter"/>
                          <a:sym typeface="Inter"/>
                        </a:rPr>
                        <a:t>Franco-Russian Military Convention</a:t>
                      </a:r>
                      <a:endParaRPr b="1" sz="900">
                        <a:solidFill>
                          <a:srgbClr val="E95C3D"/>
                        </a:solidFill>
                        <a:latin typeface="Inter"/>
                        <a:ea typeface="Inter"/>
                        <a:cs typeface="Inter"/>
                        <a:sym typeface="Inter"/>
                      </a:endParaRPr>
                    </a:p>
                  </a:txBody>
                  <a:tcPr marT="91425" marB="91425" marR="91425" marL="91425"/>
                </a:tc>
              </a:tr>
              <a:tr h="837125">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lnSpc>
                          <a:spcPct val="100000"/>
                        </a:lnSpc>
                        <a:spcBef>
                          <a:spcPts val="0"/>
                        </a:spcBef>
                        <a:spcAft>
                          <a:spcPts val="0"/>
                        </a:spcAft>
                        <a:buNone/>
                      </a:pPr>
                      <a:r>
                        <a:rPr b="1" lang="en" sz="900">
                          <a:solidFill>
                            <a:srgbClr val="E95C3D"/>
                          </a:solidFill>
                          <a:latin typeface="Inter"/>
                          <a:ea typeface="Inter"/>
                          <a:cs typeface="Inter"/>
                          <a:sym typeface="Inter"/>
                        </a:rPr>
                        <a:t>This quote demonstrates how alliances obligated countries to intervene militarily if their partners were attacked, creating a domino effect that transformed localized conflicts into larger wars. In this case, Germany and Austria-Hungary were bound to defend each other, which expanded the scale of the conflict.</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900">
                          <a:solidFill>
                            <a:srgbClr val="E95C3D"/>
                          </a:solidFill>
                          <a:latin typeface="Inter"/>
                          <a:ea typeface="Inter"/>
                          <a:cs typeface="Inter"/>
                          <a:sym typeface="Inter"/>
                        </a:rPr>
                        <a:t>This source highlights how alliances like the Franco-Russian pact committed nations to mobilize forces quickly, escalating conflicts by ensuring a rapid response to perceived threats. It illustrates the rigid alliance structures that contributed to the outbreak of a larger war.</a:t>
                      </a:r>
                      <a:endParaRPr b="1" sz="900">
                        <a:solidFill>
                          <a:srgbClr val="E95C3D"/>
                        </a:solidFill>
                        <a:latin typeface="Inter"/>
                        <a:ea typeface="Inter"/>
                        <a:cs typeface="Inter"/>
                        <a:sym typeface="Inter"/>
                      </a:endParaRPr>
                    </a:p>
                  </a:txBody>
                  <a:tcPr marT="91425" marB="91425" marR="91425" marL="91425"/>
                </a:tc>
              </a:tr>
            </a:tbl>
          </a:graphicData>
        </a:graphic>
      </p:graphicFrame>
      <p:sp>
        <p:nvSpPr>
          <p:cNvPr id="220" name="Google Shape;220;p26"/>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1" name="Google Shape;221;p26"/>
          <p:cNvSpPr txBox="1"/>
          <p:nvPr/>
        </p:nvSpPr>
        <p:spPr>
          <a:xfrm>
            <a:off x="469050" y="7088073"/>
            <a:ext cx="6834300" cy="9513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As described by Annika Mombauer, Germany's unconditional support emboldened Austria-Hungary to act aggressively against Serbia, knowing it had a powerful ally to back it.</a:t>
            </a:r>
            <a:endParaRPr b="1" sz="1300">
              <a:solidFill>
                <a:srgbClr val="E95C3D"/>
              </a:solidFill>
              <a:latin typeface="Inter"/>
              <a:ea typeface="Inter"/>
              <a:cs typeface="Inter"/>
              <a:sym typeface="Inter"/>
            </a:endParaRPr>
          </a:p>
        </p:txBody>
      </p:sp>
      <p:sp>
        <p:nvSpPr>
          <p:cNvPr id="222" name="Google Shape;222;p26"/>
          <p:cNvSpPr txBox="1"/>
          <p:nvPr/>
        </p:nvSpPr>
        <p:spPr>
          <a:xfrm>
            <a:off x="469050" y="82133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Kaiser Wilhelm II’s telegram to Tsar Nicholas II reflects nationalist indignation: "An ignoble war has been declared to a weak country. The indignation in Russia… is enormous."</a:t>
            </a:r>
            <a:endParaRPr b="1" sz="1200">
              <a:solidFill>
                <a:srgbClr val="E95C3D"/>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6" name="Shape 226"/>
        <p:cNvGrpSpPr/>
        <p:nvPr/>
      </p:nvGrpSpPr>
      <p:grpSpPr>
        <a:xfrm>
          <a:off x="0" y="0"/>
          <a:ext cx="0" cy="0"/>
          <a:chOff x="0" y="0"/>
          <a:chExt cx="0" cy="0"/>
        </a:xfrm>
      </p:grpSpPr>
      <p:sp>
        <p:nvSpPr>
          <p:cNvPr id="227" name="Google Shape;227;p27"/>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 (Exemplar)</a:t>
            </a:r>
            <a:endParaRPr sz="2500">
              <a:solidFill>
                <a:schemeClr val="dk1"/>
              </a:solidFill>
              <a:latin typeface="Plus Jakarta Sans"/>
              <a:ea typeface="Plus Jakarta Sans"/>
              <a:cs typeface="Plus Jakarta Sans"/>
              <a:sym typeface="Plus Jakarta Sans"/>
            </a:endParaRPr>
          </a:p>
        </p:txBody>
      </p:sp>
      <p:sp>
        <p:nvSpPr>
          <p:cNvPr id="228" name="Google Shape;228;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29" name="Google Shape;229;p27"/>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30" name="Google Shape;230;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31" name="Google Shape;231;p27"/>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32" name="Google Shape;232;p27"/>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Militarism, Alliances, Nationalism, Imperialism, or Assassination.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233" name="Google Shape;233;p27"/>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World War I</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234" name="Google Shape;234;p27"/>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100000"/>
              </a:lnSpc>
              <a:spcBef>
                <a:spcPts val="0"/>
              </a:spcBef>
              <a:spcAft>
                <a:spcPts val="0"/>
              </a:spcAft>
              <a:buNone/>
            </a:pPr>
            <a:r>
              <a:rPr b="1" lang="en" sz="1300">
                <a:latin typeface="Inter"/>
                <a:ea typeface="Inter"/>
                <a:cs typeface="Inter"/>
                <a:sym typeface="Inter"/>
              </a:rPr>
              <a:t>A significant cause of World War I was </a:t>
            </a:r>
            <a:endParaRPr b="1" sz="1300">
              <a:latin typeface="Inter"/>
              <a:ea typeface="Inter"/>
              <a:cs typeface="Inter"/>
              <a:sym typeface="Inter"/>
            </a:endParaRPr>
          </a:p>
          <a:p>
            <a:pPr indent="0" lvl="0" marL="0" rtl="0" algn="ctr">
              <a:lnSpc>
                <a:spcPct val="100000"/>
              </a:lnSpc>
              <a:spcBef>
                <a:spcPts val="0"/>
              </a:spcBef>
              <a:spcAft>
                <a:spcPts val="0"/>
              </a:spcAft>
              <a:buNone/>
            </a:pPr>
            <a:r>
              <a:rPr b="1" lang="en" sz="1300" u="sng">
                <a:solidFill>
                  <a:srgbClr val="E95C3D"/>
                </a:solidFill>
                <a:latin typeface="Inter"/>
                <a:ea typeface="Inter"/>
                <a:cs typeface="Inter"/>
                <a:sym typeface="Inter"/>
              </a:rPr>
              <a:t>Nationalism</a:t>
            </a:r>
            <a:r>
              <a:rPr b="1" lang="en" sz="1300">
                <a:latin typeface="Inter"/>
                <a:ea typeface="Inter"/>
                <a:cs typeface="Inter"/>
                <a:sym typeface="Inter"/>
              </a:rPr>
              <a:t>.</a:t>
            </a:r>
            <a:endParaRPr b="1" sz="1300">
              <a:latin typeface="Inter"/>
              <a:ea typeface="Inter"/>
              <a:cs typeface="Inter"/>
              <a:sym typeface="Inter"/>
            </a:endParaRPr>
          </a:p>
        </p:txBody>
      </p:sp>
      <p:pic>
        <p:nvPicPr>
          <p:cNvPr id="235" name="Google Shape;235;p27"/>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236" name="Google Shape;236;p27"/>
          <p:cNvGraphicFramePr/>
          <p:nvPr/>
        </p:nvGraphicFramePr>
        <p:xfrm>
          <a:off x="469250" y="4116400"/>
          <a:ext cx="3000000" cy="3000000"/>
        </p:xfrm>
        <a:graphic>
          <a:graphicData uri="http://schemas.openxmlformats.org/drawingml/2006/table">
            <a:tbl>
              <a:tblPr>
                <a:noFill/>
                <a:tableStyleId>{29238FAE-A31B-467F-BD7E-BC0A21EF22E2}</a:tableStyleId>
              </a:tblPr>
              <a:tblGrid>
                <a:gridCol w="3417150"/>
                <a:gridCol w="3417150"/>
              </a:tblGrid>
              <a:tr h="25112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96272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"This war derives from the duty of our race which will not permit itself to be assimilated."</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 </a:t>
                      </a:r>
                      <a:r>
                        <a:rPr b="1" lang="en" sz="900">
                          <a:solidFill>
                            <a:srgbClr val="E95C3D"/>
                          </a:solidFill>
                          <a:latin typeface="Inter"/>
                          <a:ea typeface="Inter"/>
                          <a:cs typeface="Inter"/>
                          <a:sym typeface="Inter"/>
                        </a:rPr>
                        <a:t>Sergio Dragutin Dimitrevic</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"Rule, Britannia! Britannia, rule the waves: Britons never will be slaves."</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Source: </a:t>
                      </a:r>
                      <a:r>
                        <a:rPr b="1" lang="en" sz="900">
                          <a:solidFill>
                            <a:srgbClr val="E95C3D"/>
                          </a:solidFill>
                          <a:latin typeface="Inter"/>
                          <a:ea typeface="Inter"/>
                          <a:cs typeface="Inter"/>
                          <a:sym typeface="Inter"/>
                        </a:rPr>
                        <a:t>James Thomson</a:t>
                      </a:r>
                      <a:endParaRPr b="1" sz="900">
                        <a:solidFill>
                          <a:srgbClr val="E95C3D"/>
                        </a:solidFill>
                        <a:latin typeface="Inter"/>
                        <a:ea typeface="Inter"/>
                        <a:cs typeface="Inter"/>
                        <a:sym typeface="Inter"/>
                      </a:endParaRPr>
                    </a:p>
                  </a:txBody>
                  <a:tcPr marT="91425" marB="91425" marR="91425" marL="91425"/>
                </a:tc>
              </a:tr>
              <a:tr h="837125">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lnSpc>
                          <a:spcPct val="100000"/>
                        </a:lnSpc>
                        <a:spcBef>
                          <a:spcPts val="0"/>
                        </a:spcBef>
                        <a:spcAft>
                          <a:spcPts val="0"/>
                        </a:spcAft>
                        <a:buNone/>
                      </a:pPr>
                      <a:r>
                        <a:rPr b="1" lang="en" sz="900">
                          <a:solidFill>
                            <a:srgbClr val="E95C3D"/>
                          </a:solidFill>
                          <a:latin typeface="Inter"/>
                          <a:ea typeface="Inter"/>
                          <a:cs typeface="Inter"/>
                          <a:sym typeface="Inter"/>
                        </a:rPr>
                        <a:t>This statement reflects the intense nationalism in Serbia, where leaders viewed war as essential to preserving their national and cultural identity. Dimitrevic’s emphasis on resisting assimilation demonstrates how nationalist fervor contributed to hostilities, particularly in the Balkans.</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900">
                          <a:solidFill>
                            <a:srgbClr val="E95C3D"/>
                          </a:solidFill>
                          <a:latin typeface="Inter"/>
                          <a:ea typeface="Inter"/>
                          <a:cs typeface="Inter"/>
                          <a:sym typeface="Inter"/>
                        </a:rPr>
                        <a:t>This patriotic anthem glorifies British dominance and independence, reflecting a nationalistic mindset that fueled competition and rivalry among European powers. Such pride in national strength and superiority heightened tensions leading to World War I.</a:t>
                      </a:r>
                      <a:endParaRPr b="1" sz="9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900">
                        <a:solidFill>
                          <a:srgbClr val="E95C3D"/>
                        </a:solidFill>
                        <a:latin typeface="Inter"/>
                        <a:ea typeface="Inter"/>
                        <a:cs typeface="Inter"/>
                        <a:sym typeface="Inter"/>
                      </a:endParaRPr>
                    </a:p>
                  </a:txBody>
                  <a:tcPr marT="91425" marB="91425" marR="91425" marL="91425"/>
                </a:tc>
              </a:tr>
            </a:tbl>
          </a:graphicData>
        </a:graphic>
      </p:graphicFrame>
      <p:sp>
        <p:nvSpPr>
          <p:cNvPr id="237" name="Google Shape;237;p27"/>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8" name="Google Shape;238;p27"/>
          <p:cNvSpPr txBox="1"/>
          <p:nvPr/>
        </p:nvSpPr>
        <p:spPr>
          <a:xfrm>
            <a:off x="469050" y="6935673"/>
            <a:ext cx="6834300" cy="9513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Gerhard Hirschfeld highlights that Germany's conservative elites viewed war as a way to assert political and military prestige, driven by nationalistic ambitions.</a:t>
            </a:r>
            <a:endParaRPr b="1" sz="1200">
              <a:solidFill>
                <a:srgbClr val="E95C3D"/>
              </a:solidFill>
              <a:latin typeface="Inter"/>
              <a:ea typeface="Inter"/>
              <a:cs typeface="Inter"/>
              <a:sym typeface="Inter"/>
            </a:endParaRPr>
          </a:p>
        </p:txBody>
      </p:sp>
      <p:sp>
        <p:nvSpPr>
          <p:cNvPr id="239" name="Google Shape;239;p27"/>
          <p:cNvSpPr txBox="1"/>
          <p:nvPr/>
        </p:nvSpPr>
        <p:spPr>
          <a:xfrm>
            <a:off x="469050" y="80609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Gerhard Hirschfeld notes that Germany’s nationalistic ambitions were intertwined with its desire for military and territorial expansion, making war seem inevitable.</a:t>
            </a:r>
            <a:endParaRPr b="1" sz="1200">
              <a:solidFill>
                <a:srgbClr val="E95C3D"/>
              </a:solidFill>
              <a:latin typeface="Inter"/>
              <a:ea typeface="Inter"/>
              <a:cs typeface="Inter"/>
              <a:sym typeface="Inte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43" name="Shape 243"/>
        <p:cNvGrpSpPr/>
        <p:nvPr/>
      </p:nvGrpSpPr>
      <p:grpSpPr>
        <a:xfrm>
          <a:off x="0" y="0"/>
          <a:ext cx="0" cy="0"/>
          <a:chOff x="0" y="0"/>
          <a:chExt cx="0" cy="0"/>
        </a:xfrm>
      </p:grpSpPr>
      <p:sp>
        <p:nvSpPr>
          <p:cNvPr id="244" name="Google Shape;244;p28"/>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 (Exemplar)</a:t>
            </a:r>
            <a:endParaRPr sz="2500">
              <a:solidFill>
                <a:schemeClr val="dk1"/>
              </a:solidFill>
              <a:latin typeface="Plus Jakarta Sans"/>
              <a:ea typeface="Plus Jakarta Sans"/>
              <a:cs typeface="Plus Jakarta Sans"/>
              <a:sym typeface="Plus Jakarta Sans"/>
            </a:endParaRPr>
          </a:p>
        </p:txBody>
      </p:sp>
      <p:sp>
        <p:nvSpPr>
          <p:cNvPr id="245" name="Google Shape;245;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46" name="Google Shape;246;p28"/>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47" name="Google Shape;247;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48" name="Google Shape;248;p28"/>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49" name="Google Shape;249;p28"/>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Militarism, Alliances, Nationalism, Imperialism, or Assassination.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250" name="Google Shape;250;p28"/>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World War I</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251" name="Google Shape;251;p28"/>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100000"/>
              </a:lnSpc>
              <a:spcBef>
                <a:spcPts val="0"/>
              </a:spcBef>
              <a:spcAft>
                <a:spcPts val="0"/>
              </a:spcAft>
              <a:buNone/>
            </a:pPr>
            <a:r>
              <a:rPr b="1" lang="en" sz="1300">
                <a:latin typeface="Inter"/>
                <a:ea typeface="Inter"/>
                <a:cs typeface="Inter"/>
                <a:sym typeface="Inter"/>
              </a:rPr>
              <a:t>A significant cause of World War I was </a:t>
            </a:r>
            <a:endParaRPr b="1" sz="1300">
              <a:latin typeface="Inter"/>
              <a:ea typeface="Inter"/>
              <a:cs typeface="Inter"/>
              <a:sym typeface="Inter"/>
            </a:endParaRPr>
          </a:p>
          <a:p>
            <a:pPr indent="0" lvl="0" marL="0" rtl="0" algn="ctr">
              <a:lnSpc>
                <a:spcPct val="100000"/>
              </a:lnSpc>
              <a:spcBef>
                <a:spcPts val="0"/>
              </a:spcBef>
              <a:spcAft>
                <a:spcPts val="0"/>
              </a:spcAft>
              <a:buNone/>
            </a:pPr>
            <a:r>
              <a:rPr b="1" lang="en" sz="1300" u="sng">
                <a:solidFill>
                  <a:srgbClr val="E95C3D"/>
                </a:solidFill>
                <a:latin typeface="Inter"/>
                <a:ea typeface="Inter"/>
                <a:cs typeface="Inter"/>
                <a:sym typeface="Inter"/>
              </a:rPr>
              <a:t>Imperi</a:t>
            </a:r>
            <a:r>
              <a:rPr b="1" lang="en" sz="1300" u="sng">
                <a:solidFill>
                  <a:srgbClr val="E95C3D"/>
                </a:solidFill>
                <a:latin typeface="Inter"/>
                <a:ea typeface="Inter"/>
                <a:cs typeface="Inter"/>
                <a:sym typeface="Inter"/>
              </a:rPr>
              <a:t>alism</a:t>
            </a:r>
            <a:r>
              <a:rPr b="1" lang="en" sz="1300">
                <a:latin typeface="Inter"/>
                <a:ea typeface="Inter"/>
                <a:cs typeface="Inter"/>
                <a:sym typeface="Inter"/>
              </a:rPr>
              <a:t>.</a:t>
            </a:r>
            <a:endParaRPr b="1" sz="1300">
              <a:latin typeface="Inter"/>
              <a:ea typeface="Inter"/>
              <a:cs typeface="Inter"/>
              <a:sym typeface="Inter"/>
            </a:endParaRPr>
          </a:p>
        </p:txBody>
      </p:sp>
      <p:pic>
        <p:nvPicPr>
          <p:cNvPr id="252" name="Google Shape;252;p28"/>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253" name="Google Shape;253;p28"/>
          <p:cNvGraphicFramePr/>
          <p:nvPr/>
        </p:nvGraphicFramePr>
        <p:xfrm>
          <a:off x="469250" y="4116400"/>
          <a:ext cx="3000000" cy="3000000"/>
        </p:xfrm>
        <a:graphic>
          <a:graphicData uri="http://schemas.openxmlformats.org/drawingml/2006/table">
            <a:tbl>
              <a:tblPr>
                <a:noFill/>
                <a:tableStyleId>{29238FAE-A31B-467F-BD7E-BC0A21EF22E2}</a:tableStyleId>
              </a:tblPr>
              <a:tblGrid>
                <a:gridCol w="3417150"/>
                <a:gridCol w="3417150"/>
              </a:tblGrid>
              <a:tr h="25112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962725">
                <a:tc>
                  <a:txBody>
                    <a:bodyPr/>
                    <a:lstStyle/>
                    <a:p>
                      <a:pPr indent="0" lvl="0" marL="0" rtl="0" algn="l">
                        <a:lnSpc>
                          <a:spcPct val="100000"/>
                        </a:lnSpc>
                        <a:spcBef>
                          <a:spcPts val="1200"/>
                        </a:spcBef>
                        <a:spcAft>
                          <a:spcPts val="0"/>
                        </a:spcAft>
                        <a:buNone/>
                      </a:pPr>
                      <a:r>
                        <a:rPr b="1" lang="en" sz="1200">
                          <a:solidFill>
                            <a:srgbClr val="E95C3D"/>
                          </a:solidFill>
                          <a:latin typeface="Inter"/>
                          <a:ea typeface="Inter"/>
                          <a:cs typeface="Inter"/>
                          <a:sym typeface="Inter"/>
                        </a:rPr>
                        <a:t>"For forty years, France has pursued a grandiose policy… an immense empire for itself in the world… Germany sees its population growing… it is forced to expand somehow or other."</a:t>
                      </a:r>
                      <a:endParaRPr sz="1000">
                        <a:latin typeface="Inter"/>
                        <a:ea typeface="Inter"/>
                        <a:cs typeface="Inter"/>
                        <a:sym typeface="Inter"/>
                      </a:endParaRPr>
                    </a:p>
                    <a:p>
                      <a:pPr indent="0" lvl="0" marL="0" rtl="0" algn="l">
                        <a:spcBef>
                          <a:spcPts val="1200"/>
                        </a:spcBef>
                        <a:spcAft>
                          <a:spcPts val="0"/>
                        </a:spcAft>
                        <a:buNone/>
                      </a:pPr>
                      <a:r>
                        <a:rPr lang="en" sz="900">
                          <a:latin typeface="Inter"/>
                          <a:ea typeface="Inter"/>
                          <a:cs typeface="Inter"/>
                          <a:sym typeface="Inter"/>
                        </a:rPr>
                        <a:t>Source: </a:t>
                      </a:r>
                      <a:r>
                        <a:rPr b="1" lang="en" sz="900">
                          <a:solidFill>
                            <a:srgbClr val="E95C3D"/>
                          </a:solidFill>
                          <a:latin typeface="Inter"/>
                          <a:ea typeface="Inter"/>
                          <a:cs typeface="Inter"/>
                          <a:sym typeface="Inter"/>
                        </a:rPr>
                        <a:t>German Chancellor Bethmann Hollweg</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policy of colonial expansion… [is] justified by the need for export markets… superior races have rights over inferior races… to civilize inferior races."</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Source: </a:t>
                      </a:r>
                      <a:r>
                        <a:rPr b="1" lang="en" sz="900">
                          <a:solidFill>
                            <a:srgbClr val="E95C3D"/>
                          </a:solidFill>
                          <a:latin typeface="Inter"/>
                          <a:ea typeface="Inter"/>
                          <a:cs typeface="Inter"/>
                          <a:sym typeface="Inter"/>
                        </a:rPr>
                        <a:t>Jules François Camille Ferry</a:t>
                      </a:r>
                      <a:endParaRPr b="1" sz="900">
                        <a:solidFill>
                          <a:srgbClr val="E95C3D"/>
                        </a:solidFill>
                        <a:latin typeface="Inter"/>
                        <a:ea typeface="Inter"/>
                        <a:cs typeface="Inter"/>
                        <a:sym typeface="Inter"/>
                      </a:endParaRPr>
                    </a:p>
                  </a:txBody>
                  <a:tcPr marT="91425" marB="91425" marR="91425" marL="91425"/>
                </a:tc>
              </a:tr>
              <a:tr h="837125">
                <a:tc>
                  <a:txBody>
                    <a:bodyPr/>
                    <a:lstStyle/>
                    <a:p>
                      <a:pPr indent="0" lvl="0" marL="0" rtl="0" algn="l">
                        <a:lnSpc>
                          <a:spcPct val="100000"/>
                        </a:lnSpc>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lnSpc>
                          <a:spcPct val="100000"/>
                        </a:lnSpc>
                        <a:spcBef>
                          <a:spcPts val="0"/>
                        </a:spcBef>
                        <a:spcAft>
                          <a:spcPts val="0"/>
                        </a:spcAft>
                        <a:buNone/>
                      </a:pPr>
                      <a:r>
                        <a:rPr b="1" lang="en" sz="900">
                          <a:solidFill>
                            <a:srgbClr val="E95C3D"/>
                          </a:solidFill>
                          <a:latin typeface="Inter"/>
                          <a:ea typeface="Inter"/>
                          <a:cs typeface="Inter"/>
                          <a:sym typeface="Inter"/>
                        </a:rPr>
                        <a:t>This quote highlights the competition between European powers for global influence. Germany's desire for a "place in the sun" shows how imperial ambitions fueled rivalry, as nations like France and Britain already had vast empires, prompting Germany to seek its own.</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lnSpc>
                          <a:spcPct val="100000"/>
                        </a:lnSpc>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900">
                          <a:solidFill>
                            <a:srgbClr val="E95C3D"/>
                          </a:solidFill>
                          <a:latin typeface="Inter"/>
                          <a:ea typeface="Inter"/>
                          <a:cs typeface="Inter"/>
                          <a:sym typeface="Inter"/>
                        </a:rPr>
                        <a:t>This quote reflects the ideology behind imperialism, where colonial expansion was framed as an economic necessity and a moral duty. Such justifications led to intense global competition among European nations, contributing to tensions that fueled World War I.</a:t>
                      </a:r>
                      <a:endParaRPr b="1" sz="900">
                        <a:solidFill>
                          <a:srgbClr val="E95C3D"/>
                        </a:solidFill>
                        <a:latin typeface="Inter"/>
                        <a:ea typeface="Inter"/>
                        <a:cs typeface="Inter"/>
                        <a:sym typeface="Inter"/>
                      </a:endParaRPr>
                    </a:p>
                  </a:txBody>
                  <a:tcPr marT="91425" marB="91425" marR="91425" marL="91425"/>
                </a:tc>
              </a:tr>
            </a:tbl>
          </a:graphicData>
        </a:graphic>
      </p:graphicFrame>
      <p:sp>
        <p:nvSpPr>
          <p:cNvPr id="254" name="Google Shape;254;p28"/>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55" name="Google Shape;255;p28"/>
          <p:cNvSpPr txBox="1"/>
          <p:nvPr/>
        </p:nvSpPr>
        <p:spPr>
          <a:xfrm>
            <a:off x="469050" y="7088073"/>
            <a:ext cx="6834300" cy="9513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Sir Richard J. Evans points out that Britain’s fear of Germany’s global ambitions further strained relations and undermined efforts to mediate the Balkan crisis.</a:t>
            </a:r>
            <a:endParaRPr b="1" sz="1200">
              <a:solidFill>
                <a:srgbClr val="E95C3D"/>
              </a:solidFill>
              <a:latin typeface="Inter"/>
              <a:ea typeface="Inter"/>
              <a:cs typeface="Inter"/>
              <a:sym typeface="Inter"/>
            </a:endParaRPr>
          </a:p>
        </p:txBody>
      </p:sp>
      <p:sp>
        <p:nvSpPr>
          <p:cNvPr id="256" name="Google Shape;256;p28"/>
          <p:cNvSpPr txBox="1"/>
          <p:nvPr/>
        </p:nvSpPr>
        <p:spPr>
          <a:xfrm>
            <a:off x="469050" y="81371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naval arms race between Britain and Germany, highlighted by Evans, shows how imperial ambitions intertwined with military buildup, as nations sought to protect and expand their empires.</a:t>
            </a:r>
            <a:endParaRPr b="1" sz="1200">
              <a:solidFill>
                <a:srgbClr val="E95C3D"/>
              </a:solidFill>
              <a:latin typeface="Inter"/>
              <a:ea typeface="Inter"/>
              <a:cs typeface="Inter"/>
              <a:sym typeface="Inte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60" name="Shape 260"/>
        <p:cNvGrpSpPr/>
        <p:nvPr/>
      </p:nvGrpSpPr>
      <p:grpSpPr>
        <a:xfrm>
          <a:off x="0" y="0"/>
          <a:ext cx="0" cy="0"/>
          <a:chOff x="0" y="0"/>
          <a:chExt cx="0" cy="0"/>
        </a:xfrm>
      </p:grpSpPr>
      <p:sp>
        <p:nvSpPr>
          <p:cNvPr id="261" name="Google Shape;261;p29"/>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 (Exemplar)</a:t>
            </a:r>
            <a:endParaRPr sz="2500">
              <a:solidFill>
                <a:schemeClr val="dk1"/>
              </a:solidFill>
              <a:latin typeface="Plus Jakarta Sans"/>
              <a:ea typeface="Plus Jakarta Sans"/>
              <a:cs typeface="Plus Jakarta Sans"/>
              <a:sym typeface="Plus Jakarta Sans"/>
            </a:endParaRPr>
          </a:p>
        </p:txBody>
      </p:sp>
      <p:sp>
        <p:nvSpPr>
          <p:cNvPr id="262" name="Google Shape;262;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63" name="Google Shape;263;p29"/>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64" name="Google Shape;264;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65" name="Google Shape;265;p29"/>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66" name="Google Shape;266;p29"/>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Militarism, Alliances, Nationalism, Imperialism, or Assassination.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267" name="Google Shape;267;p29"/>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World War I</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268" name="Google Shape;268;p29"/>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100000"/>
              </a:lnSpc>
              <a:spcBef>
                <a:spcPts val="0"/>
              </a:spcBef>
              <a:spcAft>
                <a:spcPts val="0"/>
              </a:spcAft>
              <a:buNone/>
            </a:pPr>
            <a:r>
              <a:rPr b="1" lang="en" sz="1300">
                <a:latin typeface="Inter"/>
                <a:ea typeface="Inter"/>
                <a:cs typeface="Inter"/>
                <a:sym typeface="Inter"/>
              </a:rPr>
              <a:t>A significant cause of World War I was </a:t>
            </a:r>
            <a:endParaRPr b="1" sz="1300">
              <a:latin typeface="Inter"/>
              <a:ea typeface="Inter"/>
              <a:cs typeface="Inter"/>
              <a:sym typeface="Inter"/>
            </a:endParaRPr>
          </a:p>
          <a:p>
            <a:pPr indent="0" lvl="0" marL="0" rtl="0" algn="ctr">
              <a:lnSpc>
                <a:spcPct val="100000"/>
              </a:lnSpc>
              <a:spcBef>
                <a:spcPts val="0"/>
              </a:spcBef>
              <a:spcAft>
                <a:spcPts val="0"/>
              </a:spcAft>
              <a:buNone/>
            </a:pPr>
            <a:r>
              <a:rPr b="1" lang="en" sz="1300" u="sng">
                <a:solidFill>
                  <a:srgbClr val="E95C3D"/>
                </a:solidFill>
                <a:latin typeface="Inter"/>
                <a:ea typeface="Inter"/>
                <a:cs typeface="Inter"/>
                <a:sym typeface="Inter"/>
              </a:rPr>
              <a:t>Assassination</a:t>
            </a:r>
            <a:r>
              <a:rPr b="1" lang="en" sz="1300">
                <a:latin typeface="Inter"/>
                <a:ea typeface="Inter"/>
                <a:cs typeface="Inter"/>
                <a:sym typeface="Inter"/>
              </a:rPr>
              <a:t>.</a:t>
            </a:r>
            <a:endParaRPr b="1" sz="1300">
              <a:latin typeface="Inter"/>
              <a:ea typeface="Inter"/>
              <a:cs typeface="Inter"/>
              <a:sym typeface="Inter"/>
            </a:endParaRPr>
          </a:p>
        </p:txBody>
      </p:sp>
      <p:pic>
        <p:nvPicPr>
          <p:cNvPr id="269" name="Google Shape;269;p29"/>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270" name="Google Shape;270;p29"/>
          <p:cNvGraphicFramePr/>
          <p:nvPr/>
        </p:nvGraphicFramePr>
        <p:xfrm>
          <a:off x="469250" y="4116400"/>
          <a:ext cx="3000000" cy="3000000"/>
        </p:xfrm>
        <a:graphic>
          <a:graphicData uri="http://schemas.openxmlformats.org/drawingml/2006/table">
            <a:tbl>
              <a:tblPr>
                <a:noFill/>
                <a:tableStyleId>{29238FAE-A31B-467F-BD7E-BC0A21EF22E2}</a:tableStyleId>
              </a:tblPr>
              <a:tblGrid>
                <a:gridCol w="3417150"/>
                <a:gridCol w="3417150"/>
              </a:tblGrid>
              <a:tr h="25112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962725">
                <a:tc>
                  <a:txBody>
                    <a:bodyPr/>
                    <a:lstStyle/>
                    <a:p>
                      <a:pPr indent="0" lvl="0" marL="0" rtl="0" algn="l">
                        <a:lnSpc>
                          <a:spcPct val="100000"/>
                        </a:lnSpc>
                        <a:spcBef>
                          <a:spcPts val="1200"/>
                        </a:spcBef>
                        <a:spcAft>
                          <a:spcPts val="0"/>
                        </a:spcAft>
                        <a:buNone/>
                      </a:pPr>
                      <a:r>
                        <a:rPr b="1" lang="en" sz="1200">
                          <a:solidFill>
                            <a:srgbClr val="E95C3D"/>
                          </a:solidFill>
                          <a:latin typeface="Inter"/>
                          <a:ea typeface="Inter"/>
                          <a:cs typeface="Inter"/>
                          <a:sym typeface="Inter"/>
                        </a:rPr>
                        <a:t>"Yesterday’s crime seems likely to have a contrary effect to that desired by its authors… Austrian authorities are contemplating severe measures against the Serbs."</a:t>
                      </a:r>
                      <a:endParaRPr sz="1000">
                        <a:latin typeface="Inter"/>
                        <a:ea typeface="Inter"/>
                        <a:cs typeface="Inter"/>
                        <a:sym typeface="Inter"/>
                      </a:endParaRPr>
                    </a:p>
                    <a:p>
                      <a:pPr indent="0" lvl="0" marL="0" rtl="0" algn="l">
                        <a:spcBef>
                          <a:spcPts val="1200"/>
                        </a:spcBef>
                        <a:spcAft>
                          <a:spcPts val="0"/>
                        </a:spcAft>
                        <a:buNone/>
                      </a:pPr>
                      <a:r>
                        <a:rPr lang="en" sz="900">
                          <a:latin typeface="Inter"/>
                          <a:ea typeface="Inter"/>
                          <a:cs typeface="Inter"/>
                          <a:sym typeface="Inter"/>
                        </a:rPr>
                        <a:t>Source: </a:t>
                      </a:r>
                      <a:r>
                        <a:rPr b="1" lang="en" sz="900">
                          <a:solidFill>
                            <a:srgbClr val="E95C3D"/>
                          </a:solidFill>
                          <a:latin typeface="Inter"/>
                          <a:ea typeface="Inter"/>
                          <a:cs typeface="Inter"/>
                          <a:sym typeface="Inter"/>
                        </a:rPr>
                        <a:t>The Winnipeg Tribune</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"Austria-Hungary's military hawks… saw the Sarajevo assassination… as an excuse to conquer and destroy Serbia, an unstable neighbour."</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Source: </a:t>
                      </a:r>
                      <a:r>
                        <a:rPr b="1" lang="en" sz="900">
                          <a:solidFill>
                            <a:srgbClr val="E95C3D"/>
                          </a:solidFill>
                          <a:latin typeface="Inter"/>
                          <a:ea typeface="Inter"/>
                          <a:cs typeface="Inter"/>
                          <a:sym typeface="Inter"/>
                        </a:rPr>
                        <a:t>Heather Jones</a:t>
                      </a:r>
                      <a:endParaRPr b="1" sz="900">
                        <a:solidFill>
                          <a:srgbClr val="E95C3D"/>
                        </a:solidFill>
                        <a:latin typeface="Inter"/>
                        <a:ea typeface="Inter"/>
                        <a:cs typeface="Inter"/>
                        <a:sym typeface="Inter"/>
                      </a:endParaRPr>
                    </a:p>
                  </a:txBody>
                  <a:tcPr marT="91425" marB="91425" marR="91425" marL="91425"/>
                </a:tc>
              </a:tr>
              <a:tr h="837125">
                <a:tc>
                  <a:txBody>
                    <a:bodyPr/>
                    <a:lstStyle/>
                    <a:p>
                      <a:pPr indent="0" lvl="0" marL="0" rtl="0" algn="l">
                        <a:lnSpc>
                          <a:spcPct val="100000"/>
                        </a:lnSpc>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lnSpc>
                          <a:spcPct val="100000"/>
                        </a:lnSpc>
                        <a:spcBef>
                          <a:spcPts val="0"/>
                        </a:spcBef>
                        <a:spcAft>
                          <a:spcPts val="1200"/>
                        </a:spcAft>
                        <a:buNone/>
                      </a:pPr>
                      <a:r>
                        <a:rPr b="1" lang="en" sz="900">
                          <a:solidFill>
                            <a:srgbClr val="E95C3D"/>
                          </a:solidFill>
                          <a:latin typeface="Inter"/>
                          <a:ea typeface="Inter"/>
                          <a:cs typeface="Inter"/>
                          <a:sym typeface="Inter"/>
                        </a:rPr>
                        <a:t>This quote highlights how the assassination of Archduke Franz Ferdinand was a direct catalyst for Austria-Hungary’s hostile actions against Serbia. The event provided Austria-Hungary with a justification to pursue punitive measures, which escalated into war.</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lnSpc>
                          <a:spcPct val="100000"/>
                        </a:lnSpc>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900">
                          <a:solidFill>
                            <a:srgbClr val="E95C3D"/>
                          </a:solidFill>
                          <a:latin typeface="Inter"/>
                          <a:ea typeface="Inter"/>
                          <a:cs typeface="Inter"/>
                          <a:sym typeface="Inter"/>
                        </a:rPr>
                        <a:t>This quote emphasizes how the assassination was leveraged by Austria-Hungary’s leadership as a pretext for military action. It demonstrates that the event acted as a trigger for existing tensions and broader ambitions to destabilize Serbia.</a:t>
                      </a:r>
                      <a:endParaRPr b="1" sz="900">
                        <a:solidFill>
                          <a:srgbClr val="E95C3D"/>
                        </a:solidFill>
                        <a:latin typeface="Inter"/>
                        <a:ea typeface="Inter"/>
                        <a:cs typeface="Inter"/>
                        <a:sym typeface="Inter"/>
                      </a:endParaRPr>
                    </a:p>
                  </a:txBody>
                  <a:tcPr marT="91425" marB="91425" marR="91425" marL="91425"/>
                </a:tc>
              </a:tr>
            </a:tbl>
          </a:graphicData>
        </a:graphic>
      </p:graphicFrame>
      <p:sp>
        <p:nvSpPr>
          <p:cNvPr id="271" name="Google Shape;271;p29"/>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72" name="Google Shape;272;p29"/>
          <p:cNvSpPr txBox="1"/>
          <p:nvPr/>
        </p:nvSpPr>
        <p:spPr>
          <a:xfrm>
            <a:off x="469050" y="7088073"/>
            <a:ext cx="6834300" cy="9513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Franz von Harrach’s eyewitness account captures the emotional and immediate aftermath of the assassination, illustrating its personal and symbolic impact on Austria-Hungary.</a:t>
            </a:r>
            <a:endParaRPr b="1" sz="1200">
              <a:solidFill>
                <a:srgbClr val="E95C3D"/>
              </a:solidFill>
              <a:latin typeface="Inter"/>
              <a:ea typeface="Inter"/>
              <a:cs typeface="Inter"/>
              <a:sym typeface="Inter"/>
            </a:endParaRPr>
          </a:p>
        </p:txBody>
      </p:sp>
      <p:sp>
        <p:nvSpPr>
          <p:cNvPr id="273" name="Google Shape;273;p29"/>
          <p:cNvSpPr txBox="1"/>
          <p:nvPr/>
        </p:nvSpPr>
        <p:spPr>
          <a:xfrm>
            <a:off x="469050" y="81371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assassination activated alliances; Austria-Hungary’s actions against Serbia drew in Germany, while Serbia’s connection to Russia expanded the conflict.</a:t>
            </a:r>
            <a:endParaRPr b="1" sz="1200">
              <a:solidFill>
                <a:srgbClr val="E95C3D"/>
              </a:solidFill>
              <a:latin typeface="Inter"/>
              <a:ea typeface="Inter"/>
              <a:cs typeface="Inter"/>
              <a:sym typeface="Inte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77" name="Shape 277"/>
        <p:cNvGrpSpPr/>
        <p:nvPr/>
      </p:nvGrpSpPr>
      <p:grpSpPr>
        <a:xfrm>
          <a:off x="0" y="0"/>
          <a:ext cx="0" cy="0"/>
          <a:chOff x="0" y="0"/>
          <a:chExt cx="0" cy="0"/>
        </a:xfrm>
      </p:grpSpPr>
      <p:sp>
        <p:nvSpPr>
          <p:cNvPr id="278" name="Google Shape;278;p3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You Be the Judge: Causes of World War I Student Worksheet</a:t>
            </a:r>
            <a:endParaRPr sz="1900">
              <a:latin typeface="Halant"/>
              <a:ea typeface="Halant"/>
              <a:cs typeface="Halant"/>
              <a:sym typeface="Halant"/>
            </a:endParaRPr>
          </a:p>
        </p:txBody>
      </p:sp>
      <p:pic>
        <p:nvPicPr>
          <p:cNvPr id="279" name="Google Shape;279;p3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80" name="Google Shape;280;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81" name="Google Shape;281;p30"/>
          <p:cNvSpPr txBox="1"/>
          <p:nvPr/>
        </p:nvSpPr>
        <p:spPr>
          <a:xfrm>
            <a:off x="381550" y="587850"/>
            <a:ext cx="7070400" cy="83748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t>
            </a:r>
            <a:r>
              <a:rPr lang="en" sz="1200">
                <a:solidFill>
                  <a:schemeClr val="dk1"/>
                </a:solidFill>
                <a:highlight>
                  <a:schemeClr val="lt1"/>
                </a:highlight>
                <a:latin typeface="Halant"/>
                <a:ea typeface="Halant"/>
                <a:cs typeface="Halant"/>
                <a:sym typeface="Halant"/>
              </a:rPr>
              <a:t>As you listen to each group, take notes on their claim and the evidence they provide.</a:t>
            </a:r>
            <a:endParaRPr sz="1200">
              <a:solidFill>
                <a:schemeClr val="dk1"/>
              </a:solidFill>
              <a:highlight>
                <a:schemeClr val="lt1"/>
              </a:highlight>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Group Presentation Notes:</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highlight>
                  <a:schemeClr val="lt1"/>
                </a:highlight>
                <a:latin typeface="Inter"/>
                <a:ea typeface="Inter"/>
                <a:cs typeface="Inter"/>
                <a:sym typeface="Inter"/>
              </a:rPr>
              <a:t>Write three key ideas that were shared by your classmates:</a:t>
            </a:r>
            <a:endParaRPr sz="1100">
              <a:solidFill>
                <a:schemeClr val="dk1"/>
              </a:solidFill>
              <a:highlight>
                <a:schemeClr val="lt1"/>
              </a:highlight>
              <a:latin typeface="Inter"/>
              <a:ea typeface="Inter"/>
              <a:cs typeface="Inter"/>
              <a:sym typeface="Inter"/>
            </a:endParaRPr>
          </a:p>
          <a:p>
            <a:pPr indent="-298450" lvl="0" marL="914400" rtl="0" algn="l">
              <a:lnSpc>
                <a:spcPct val="100000"/>
              </a:lnSpc>
              <a:spcBef>
                <a:spcPts val="0"/>
              </a:spcBef>
              <a:spcAft>
                <a:spcPts val="0"/>
              </a:spcAft>
              <a:buClr>
                <a:schemeClr val="dk1"/>
              </a:buClr>
              <a:buSzPts val="1100"/>
              <a:buFont typeface="Inter"/>
              <a:buChar char="●"/>
            </a:pPr>
            <a:r>
              <a:rPr b="1" lang="en" sz="1100">
                <a:solidFill>
                  <a:srgbClr val="E95C3D"/>
                </a:solidFill>
                <a:highlight>
                  <a:schemeClr val="lt1"/>
                </a:highlight>
                <a:latin typeface="Inter"/>
                <a:ea typeface="Inter"/>
                <a:cs typeface="Inter"/>
                <a:sym typeface="Inter"/>
              </a:rPr>
              <a:t>Militarism created a dangerous arms race that made war seem inevitable.</a:t>
            </a:r>
            <a:endParaRPr b="1" sz="1100">
              <a:solidFill>
                <a:srgbClr val="E95C3D"/>
              </a:solidFill>
              <a:highlight>
                <a:schemeClr val="lt1"/>
              </a:highlight>
              <a:latin typeface="Inter"/>
              <a:ea typeface="Inter"/>
              <a:cs typeface="Inter"/>
              <a:sym typeface="Inter"/>
            </a:endParaRPr>
          </a:p>
          <a:p>
            <a:pPr indent="-298450" lvl="0" marL="914400" rtl="0" algn="l">
              <a:lnSpc>
                <a:spcPct val="100000"/>
              </a:lnSpc>
              <a:spcBef>
                <a:spcPts val="0"/>
              </a:spcBef>
              <a:spcAft>
                <a:spcPts val="0"/>
              </a:spcAft>
              <a:buClr>
                <a:schemeClr val="dk1"/>
              </a:buClr>
              <a:buSzPts val="1100"/>
              <a:buFont typeface="Inter"/>
              <a:buChar char="●"/>
            </a:pPr>
            <a:r>
              <a:rPr b="1" lang="en" sz="1100">
                <a:solidFill>
                  <a:srgbClr val="E95C3D"/>
                </a:solidFill>
                <a:highlight>
                  <a:schemeClr val="lt1"/>
                </a:highlight>
                <a:latin typeface="Inter"/>
                <a:ea typeface="Inter"/>
                <a:cs typeface="Inter"/>
                <a:sym typeface="Inter"/>
              </a:rPr>
              <a:t>Alliances tied nations together, meaning a conflict between two nations could quickly escalate into a global war.</a:t>
            </a:r>
            <a:endParaRPr b="1" sz="1100">
              <a:solidFill>
                <a:srgbClr val="E95C3D"/>
              </a:solidFill>
              <a:highlight>
                <a:schemeClr val="lt1"/>
              </a:highlight>
              <a:latin typeface="Inter"/>
              <a:ea typeface="Inter"/>
              <a:cs typeface="Inter"/>
              <a:sym typeface="Inter"/>
            </a:endParaRPr>
          </a:p>
          <a:p>
            <a:pPr indent="-298450" lvl="0" marL="914400" rtl="0" algn="l">
              <a:lnSpc>
                <a:spcPct val="100000"/>
              </a:lnSpc>
              <a:spcBef>
                <a:spcPts val="0"/>
              </a:spcBef>
              <a:spcAft>
                <a:spcPts val="0"/>
              </a:spcAft>
              <a:buClr>
                <a:schemeClr val="dk1"/>
              </a:buClr>
              <a:buSzPts val="1100"/>
              <a:buFont typeface="Inter"/>
              <a:buChar char="●"/>
            </a:pPr>
            <a:r>
              <a:rPr b="1" lang="en" sz="1100">
                <a:solidFill>
                  <a:srgbClr val="E95C3D"/>
                </a:solidFill>
                <a:highlight>
                  <a:schemeClr val="lt1"/>
                </a:highlight>
                <a:latin typeface="Inter"/>
                <a:ea typeface="Inter"/>
                <a:cs typeface="Inter"/>
                <a:sym typeface="Inter"/>
              </a:rPr>
              <a:t>Nationalism caused tensions in multi-ethnic empires like Austria-Hungary and fueled acts like the assassination of Franz Ferdinand.</a:t>
            </a:r>
            <a:endParaRPr b="1" sz="1100">
              <a:solidFill>
                <a:srgbClr val="E95C3D"/>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highlight>
                  <a:schemeClr val="lt1"/>
                </a:highlight>
                <a:latin typeface="Inter"/>
                <a:ea typeface="Inter"/>
                <a:cs typeface="Inter"/>
                <a:sym typeface="Inter"/>
              </a:rPr>
              <a:t>Which argument do you find most convincing? Why?</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rPr b="1" lang="en" sz="1100">
                <a:solidFill>
                  <a:srgbClr val="E95C3D"/>
                </a:solidFill>
                <a:latin typeface="Inter"/>
                <a:ea typeface="Inter"/>
                <a:cs typeface="Inter"/>
                <a:sym typeface="Inter"/>
              </a:rPr>
              <a:t>The argument for Militarism is the most convincing because the massive military build-up among European nations created a culture of war readiness and ensured that once conflict began, it would escalate rapidly and destructively.</a:t>
            </a:r>
            <a:endParaRPr b="1" sz="1100">
              <a:solidFill>
                <a:srgbClr val="E95C3D"/>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highlight>
                  <a:schemeClr val="lt1"/>
                </a:highlight>
                <a:latin typeface="Inter"/>
                <a:ea typeface="Inter"/>
                <a:cs typeface="Inter"/>
                <a:sym typeface="Inter"/>
              </a:rPr>
              <a:t>What is one counterargument you might make against another group’s claim?</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rPr b="1" lang="en" sz="1100">
                <a:solidFill>
                  <a:srgbClr val="E95C3D"/>
                </a:solidFill>
                <a:latin typeface="Inter"/>
                <a:ea typeface="Inter"/>
                <a:cs typeface="Inter"/>
                <a:sym typeface="Inter"/>
              </a:rPr>
              <a:t>For Imperialism, a counterargument could be that while competition for colonies heightened tensions, it was not as immediate a cause of World War I as militarism or alliances, which directly mobilized nations into conflict.</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highlight>
                  <a:schemeClr val="lt1"/>
                </a:highlight>
                <a:latin typeface="Inter"/>
                <a:ea typeface="Inter"/>
                <a:cs typeface="Inter"/>
                <a:sym typeface="Inter"/>
              </a:rPr>
              <a:t>Discuss with a partner: What do you think was the most </a:t>
            </a:r>
            <a:r>
              <a:rPr lang="en" sz="1100">
                <a:solidFill>
                  <a:schemeClr val="dk1"/>
                </a:solidFill>
                <a:highlight>
                  <a:schemeClr val="lt1"/>
                </a:highlight>
                <a:latin typeface="Inter"/>
                <a:ea typeface="Inter"/>
                <a:cs typeface="Inter"/>
                <a:sym typeface="Inter"/>
              </a:rPr>
              <a:t>significant</a:t>
            </a:r>
            <a:r>
              <a:rPr lang="en" sz="1100">
                <a:solidFill>
                  <a:schemeClr val="dk1"/>
                </a:solidFill>
                <a:highlight>
                  <a:schemeClr val="lt1"/>
                </a:highlight>
                <a:latin typeface="Inter"/>
                <a:ea typeface="Inter"/>
                <a:cs typeface="Inter"/>
                <a:sym typeface="Inter"/>
              </a:rPr>
              <a:t> cause of World War I? Why? (Consider Immediacy, Profundity, Scope)</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rPr b="1" lang="en" sz="1100">
                <a:solidFill>
                  <a:srgbClr val="E95C3D"/>
                </a:solidFill>
                <a:latin typeface="Inter"/>
                <a:ea typeface="Inter"/>
                <a:cs typeface="Inter"/>
                <a:sym typeface="Inter"/>
              </a:rPr>
              <a:t>The most significant cause of World War I was Alliances. While other factors like militarism and nationalism built up tensions, the alliance system immediately turned the assassination of Franz Ferdinand into a global conflict. </a:t>
            </a:r>
            <a:endParaRPr sz="1100">
              <a:solidFill>
                <a:schemeClr val="dk1"/>
              </a:solidFill>
              <a:highlight>
                <a:schemeClr val="lt1"/>
              </a:highlight>
              <a:latin typeface="Inter"/>
              <a:ea typeface="Inter"/>
              <a:cs typeface="Inter"/>
              <a:sym typeface="Inter"/>
            </a:endParaRPr>
          </a:p>
        </p:txBody>
      </p:sp>
      <p:graphicFrame>
        <p:nvGraphicFramePr>
          <p:cNvPr id="282" name="Google Shape;282;p30"/>
          <p:cNvGraphicFramePr/>
          <p:nvPr/>
        </p:nvGraphicFramePr>
        <p:xfrm>
          <a:off x="328200" y="1133275"/>
          <a:ext cx="3000000" cy="3000000"/>
        </p:xfrm>
        <a:graphic>
          <a:graphicData uri="http://schemas.openxmlformats.org/drawingml/2006/table">
            <a:tbl>
              <a:tblPr>
                <a:noFill/>
                <a:tableStyleId>{29238FAE-A31B-467F-BD7E-BC0A21EF22E2}</a:tableStyleId>
              </a:tblPr>
              <a:tblGrid>
                <a:gridCol w="1272700"/>
                <a:gridCol w="2925500"/>
                <a:gridCol w="2925500"/>
              </a:tblGrid>
              <a:tr h="381000">
                <a:tc>
                  <a:txBody>
                    <a:bodyPr/>
                    <a:lstStyle/>
                    <a:p>
                      <a:pPr indent="0" lvl="0" marL="0" rtl="0" algn="ctr">
                        <a:spcBef>
                          <a:spcPts val="0"/>
                        </a:spcBef>
                        <a:spcAft>
                          <a:spcPts val="0"/>
                        </a:spcAft>
                        <a:buNone/>
                      </a:pPr>
                      <a:r>
                        <a:rPr b="1" lang="en" sz="1100">
                          <a:latin typeface="Inter"/>
                          <a:ea typeface="Inter"/>
                          <a:cs typeface="Inter"/>
                          <a:sym typeface="Inter"/>
                        </a:rPr>
                        <a:t>Group</a:t>
                      </a:r>
                      <a:endParaRPr b="1" sz="11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100">
                          <a:latin typeface="Inter"/>
                          <a:ea typeface="Inter"/>
                          <a:cs typeface="Inter"/>
                          <a:sym typeface="Inter"/>
                        </a:rPr>
                        <a:t>Key Evidence</a:t>
                      </a:r>
                      <a:endParaRPr b="1" sz="11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100">
                          <a:latin typeface="Inter"/>
                          <a:ea typeface="Inter"/>
                          <a:cs typeface="Inter"/>
                          <a:sym typeface="Inter"/>
                        </a:rPr>
                        <a:t>Summary</a:t>
                      </a:r>
                      <a:endParaRPr b="1" sz="1100">
                        <a:latin typeface="Inter"/>
                        <a:ea typeface="Inter"/>
                        <a:cs typeface="Inter"/>
                        <a:sym typeface="Inter"/>
                      </a:endParaRPr>
                    </a:p>
                  </a:txBody>
                  <a:tcPr marT="91425" marB="91425" marR="91425" marL="91425">
                    <a:solidFill>
                      <a:srgbClr val="CCCCCC"/>
                    </a:solidFill>
                  </a:tcPr>
                </a:tc>
              </a:tr>
              <a:tr h="381000">
                <a:tc>
                  <a:txBody>
                    <a:bodyPr/>
                    <a:lstStyle/>
                    <a:p>
                      <a:pPr indent="0" lvl="0" marL="0" rtl="0" algn="ctr">
                        <a:spcBef>
                          <a:spcPts val="0"/>
                        </a:spcBef>
                        <a:spcAft>
                          <a:spcPts val="0"/>
                        </a:spcAft>
                        <a:buNone/>
                      </a:pPr>
                      <a:r>
                        <a:rPr b="1" lang="en" sz="1100">
                          <a:latin typeface="Inter"/>
                          <a:ea typeface="Inter"/>
                          <a:cs typeface="Inter"/>
                          <a:sym typeface="Inter"/>
                        </a:rPr>
                        <a:t>Militarism</a:t>
                      </a:r>
                      <a:endParaRPr b="1" sz="11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Germany's military expenditures rose from $286.7m to $463.6m between 1908–1913 (Jacobson’s World Armament Expenditures)</a:t>
                      </a:r>
                      <a:endParaRPr b="1" sz="11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Militarism drove an arms race, with nations building up military strength, creating a culture of war readiness.</a:t>
                      </a:r>
                      <a:endParaRPr b="1" sz="1100">
                        <a:solidFill>
                          <a:srgbClr val="E95C3D"/>
                        </a:solidFill>
                        <a:latin typeface="Inter"/>
                        <a:ea typeface="Inter"/>
                        <a:cs typeface="Inter"/>
                        <a:sym typeface="Inter"/>
                      </a:endParaRPr>
                    </a:p>
                  </a:txBody>
                  <a:tcPr marT="91425" marB="91425" marR="91425" marL="91425"/>
                </a:tc>
              </a:tr>
              <a:tr h="381000">
                <a:tc>
                  <a:txBody>
                    <a:bodyPr/>
                    <a:lstStyle/>
                    <a:p>
                      <a:pPr indent="0" lvl="0" marL="0" rtl="0" algn="ctr">
                        <a:spcBef>
                          <a:spcPts val="0"/>
                        </a:spcBef>
                        <a:spcAft>
                          <a:spcPts val="0"/>
                        </a:spcAft>
                        <a:buNone/>
                      </a:pPr>
                      <a:r>
                        <a:rPr b="1" lang="en" sz="1100">
                          <a:latin typeface="Inter"/>
                          <a:ea typeface="Inter"/>
                          <a:cs typeface="Inter"/>
                          <a:sym typeface="Inter"/>
                        </a:rPr>
                        <a:t>Alliances</a:t>
                      </a:r>
                      <a:endParaRPr b="1" sz="11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"The High Contracting Parties are bound to come to the assistance of the other..." (Dual Alliance, 1879).</a:t>
                      </a:r>
                      <a:endParaRPr b="1" sz="11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Alliances created a system of obligations that turned small conflicts into larger ones.</a:t>
                      </a:r>
                      <a:endParaRPr b="1" sz="1100">
                        <a:solidFill>
                          <a:srgbClr val="E95C3D"/>
                        </a:solidFill>
                        <a:latin typeface="Inter"/>
                        <a:ea typeface="Inter"/>
                        <a:cs typeface="Inter"/>
                        <a:sym typeface="Inter"/>
                      </a:endParaRPr>
                    </a:p>
                  </a:txBody>
                  <a:tcPr marT="91425" marB="91425" marR="91425" marL="91425"/>
                </a:tc>
              </a:tr>
              <a:tr h="381000">
                <a:tc>
                  <a:txBody>
                    <a:bodyPr/>
                    <a:lstStyle/>
                    <a:p>
                      <a:pPr indent="0" lvl="0" marL="0" rtl="0" algn="ctr">
                        <a:spcBef>
                          <a:spcPts val="0"/>
                        </a:spcBef>
                        <a:spcAft>
                          <a:spcPts val="0"/>
                        </a:spcAft>
                        <a:buNone/>
                      </a:pPr>
                      <a:r>
                        <a:rPr b="1" lang="en" sz="1100">
                          <a:latin typeface="Inter"/>
                          <a:ea typeface="Inter"/>
                          <a:cs typeface="Inter"/>
                          <a:sym typeface="Inter"/>
                        </a:rPr>
                        <a:t>Nationalism</a:t>
                      </a:r>
                      <a:endParaRPr b="1" sz="11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 "This war derives from the duty of our race which will not permit itself to be assimilated" (Sergio Dragutin Dimitrevic, 1912).</a:t>
                      </a:r>
                      <a:endParaRPr b="1" sz="11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Nationalism fueled tensions as nations sought to assert their cultural superiority.</a:t>
                      </a:r>
                      <a:endParaRPr b="1" sz="1100">
                        <a:solidFill>
                          <a:srgbClr val="E95C3D"/>
                        </a:solidFill>
                        <a:latin typeface="Inter"/>
                        <a:ea typeface="Inter"/>
                        <a:cs typeface="Inter"/>
                        <a:sym typeface="Inter"/>
                      </a:endParaRPr>
                    </a:p>
                  </a:txBody>
                  <a:tcPr marT="91425" marB="91425" marR="91425" marL="91425"/>
                </a:tc>
              </a:tr>
              <a:tr h="381000">
                <a:tc>
                  <a:txBody>
                    <a:bodyPr/>
                    <a:lstStyle/>
                    <a:p>
                      <a:pPr indent="0" lvl="0" marL="0" rtl="0" algn="ctr">
                        <a:spcBef>
                          <a:spcPts val="0"/>
                        </a:spcBef>
                        <a:spcAft>
                          <a:spcPts val="0"/>
                        </a:spcAft>
                        <a:buNone/>
                      </a:pPr>
                      <a:r>
                        <a:rPr b="1" lang="en" sz="1100">
                          <a:latin typeface="Inter"/>
                          <a:ea typeface="Inter"/>
                          <a:cs typeface="Inter"/>
                          <a:sym typeface="Inter"/>
                        </a:rPr>
                        <a:t>Imperialism</a:t>
                      </a:r>
                      <a:endParaRPr b="1" sz="11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"Germany… needs its place in the sun" (Bethmann Hollweg, January 1914).</a:t>
                      </a:r>
                      <a:endParaRPr b="1" sz="11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Competition for colonies and global influence created rivalries among European powers.</a:t>
                      </a:r>
                      <a:endParaRPr b="1" sz="1100">
                        <a:solidFill>
                          <a:srgbClr val="E95C3D"/>
                        </a:solidFill>
                        <a:latin typeface="Inter"/>
                        <a:ea typeface="Inter"/>
                        <a:cs typeface="Inter"/>
                        <a:sym typeface="Inter"/>
                      </a:endParaRPr>
                    </a:p>
                  </a:txBody>
                  <a:tcPr marT="91425" marB="91425" marR="91425" marL="91425"/>
                </a:tc>
              </a:tr>
              <a:tr h="381000">
                <a:tc>
                  <a:txBody>
                    <a:bodyPr/>
                    <a:lstStyle/>
                    <a:p>
                      <a:pPr indent="0" lvl="0" marL="0" rtl="0" algn="ctr">
                        <a:spcBef>
                          <a:spcPts val="0"/>
                        </a:spcBef>
                        <a:spcAft>
                          <a:spcPts val="0"/>
                        </a:spcAft>
                        <a:buNone/>
                      </a:pPr>
                      <a:r>
                        <a:rPr b="1" lang="en" sz="1100">
                          <a:latin typeface="Inter"/>
                          <a:ea typeface="Inter"/>
                          <a:cs typeface="Inter"/>
                          <a:sym typeface="Inter"/>
                        </a:rPr>
                        <a:t>Assassination</a:t>
                      </a:r>
                      <a:endParaRPr b="1" sz="11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"...saw the Sarajevo assassination… as an excuse to conquer and destroy Serbia" (Heather Jones, BBC News, February 2014).</a:t>
                      </a:r>
                      <a:endParaRPr b="1" sz="11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The assassination of Archduke Franz Ferdinand was the immediate spark that triggered a chain reaction of alliances.</a:t>
                      </a:r>
                      <a:endParaRPr b="1" sz="1100">
                        <a:solidFill>
                          <a:srgbClr val="E95C3D"/>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6" name="Shape 66"/>
        <p:cNvGrpSpPr/>
        <p:nvPr/>
      </p:nvGrpSpPr>
      <p:grpSpPr>
        <a:xfrm>
          <a:off x="0" y="0"/>
          <a:ext cx="0" cy="0"/>
          <a:chOff x="0" y="0"/>
          <a:chExt cx="0" cy="0"/>
        </a:xfrm>
      </p:grpSpPr>
      <p:sp>
        <p:nvSpPr>
          <p:cNvPr id="67" name="Google Shape;67;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Halant"/>
                <a:ea typeface="Halant"/>
                <a:cs typeface="Halant"/>
                <a:sym typeface="Halant"/>
              </a:rPr>
              <a:t>World War I: Militarism</a:t>
            </a:r>
            <a:endParaRPr sz="2000">
              <a:solidFill>
                <a:schemeClr val="dk1"/>
              </a:solidFill>
              <a:latin typeface="Halant"/>
              <a:ea typeface="Halant"/>
              <a:cs typeface="Halant"/>
              <a:sym typeface="Halant"/>
            </a:endParaRPr>
          </a:p>
        </p:txBody>
      </p:sp>
      <p:pic>
        <p:nvPicPr>
          <p:cNvPr id="68" name="Google Shape;68;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69" name="Google Shape;69;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0" name="Google Shape;70;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71" name="Google Shape;71;p14"/>
          <p:cNvPicPr preferRelativeResize="0"/>
          <p:nvPr/>
        </p:nvPicPr>
        <p:blipFill>
          <a:blip r:embed="rId4">
            <a:alphaModFix/>
          </a:blip>
          <a:stretch>
            <a:fillRect/>
          </a:stretch>
        </p:blipFill>
        <p:spPr>
          <a:xfrm>
            <a:off x="226481" y="76722"/>
            <a:ext cx="816414" cy="338543"/>
          </a:xfrm>
          <a:prstGeom prst="rect">
            <a:avLst/>
          </a:prstGeom>
          <a:noFill/>
          <a:ln>
            <a:noFill/>
          </a:ln>
        </p:spPr>
      </p:pic>
      <p:graphicFrame>
        <p:nvGraphicFramePr>
          <p:cNvPr id="72" name="Google Shape;72;p14"/>
          <p:cNvGraphicFramePr/>
          <p:nvPr/>
        </p:nvGraphicFramePr>
        <p:xfrm>
          <a:off x="469041" y="638035"/>
          <a:ext cx="3000000" cy="3000000"/>
        </p:xfrm>
        <a:graphic>
          <a:graphicData uri="http://schemas.openxmlformats.org/drawingml/2006/table">
            <a:tbl>
              <a:tblPr>
                <a:noFill/>
                <a:tableStyleId>{3D96F590-D24D-4150-8660-9894B96A0550}</a:tableStyleId>
              </a:tblPr>
              <a:tblGrid>
                <a:gridCol w="2266425"/>
                <a:gridCol w="1662050"/>
                <a:gridCol w="2905850"/>
              </a:tblGrid>
              <a:tr h="818375">
                <a:tc gridSpan="3">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John Rohl, </a:t>
                      </a:r>
                      <a:r>
                        <a:rPr lang="en" sz="1200">
                          <a:solidFill>
                            <a:schemeClr val="dk1"/>
                          </a:solidFill>
                          <a:latin typeface="Halant"/>
                          <a:ea typeface="Halant"/>
                          <a:cs typeface="Halant"/>
                          <a:sym typeface="Halant"/>
                        </a:rPr>
                        <a:t>“World War One: 10 Interpretations of Who Started WWI,” BBC News, February 12, 2014.</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Halant"/>
                        <a:ea typeface="Halant"/>
                        <a:cs typeface="Halant"/>
                        <a:sym typeface="Halant"/>
                      </a:endParaRPr>
                    </a:p>
                    <a:p>
                      <a:pPr indent="0" lvl="0" marL="0" rtl="0" algn="l">
                        <a:spcBef>
                          <a:spcPts val="0"/>
                        </a:spcBef>
                        <a:spcAft>
                          <a:spcPts val="0"/>
                        </a:spcAft>
                        <a:buNone/>
                      </a:pPr>
                      <a:r>
                        <a:rPr lang="en" sz="1000">
                          <a:solidFill>
                            <a:schemeClr val="dk1"/>
                          </a:solidFill>
                          <a:latin typeface="Inter"/>
                          <a:ea typeface="Inter"/>
                          <a:cs typeface="Inter"/>
                          <a:sym typeface="Inter"/>
                        </a:rPr>
                        <a:t>Note: John Rohl was Professor Emeritus of History at the University of Sussex.</a:t>
                      </a:r>
                      <a:endParaRPr sz="10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WW1 did not break out by accident or because diplomacy failed. It broke out as the result of a conspiracy between the governments of imperial Germany and Austria-Hungary to bring about war, albeit in the hope that Britain would stay out.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After 25 years of domination by Kaiser Wilhelm II with his angry, autocratic and militaristic personality, his belief in the clairvoyance of all crowned heads, his disdain for diplomats and his conviction that his Germanic God had predestined him to lead his country to greatness, the 20 or so men he had appointed to decide the policy of the Reich opted for war in 1914 in what they deemed to be favourable circumstances.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Germany's military and naval leaders, the predominant influence at court, shared a devil-may-care militarism that held war to be inevitable, time to be running out, and - like their Austrian counterparts - believed it would be better to go down fighting than to go on tolerating what they regarded as the humiliating status quo. In the spring of 1914, this small group of men in Berlin decided to make "the leap into the dark" which they knew their support for an Austrian attack on Serbia would almost certainly entail.</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fine-tuning of the crisis was left to the civilian chancellor Theobald von Bethmann Hollweg, whose primary aim was to subvert diplomatic intervention in order to begin the war under the most favourable conditions possible. In particular, he wanted to convince his own people that Germany was under attack and to keep Britain out of the conflict.</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6" name="Shape 76"/>
        <p:cNvGrpSpPr/>
        <p:nvPr/>
      </p:nvGrpSpPr>
      <p:grpSpPr>
        <a:xfrm>
          <a:off x="0" y="0"/>
          <a:ext cx="0" cy="0"/>
          <a:chOff x="0" y="0"/>
          <a:chExt cx="0" cy="0"/>
        </a:xfrm>
      </p:grpSpPr>
      <p:sp>
        <p:nvSpPr>
          <p:cNvPr id="77" name="Google Shape;77;p15"/>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78" name="Google Shape;78;p15"/>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Alliances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World War I</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79" name="Google Shape;79;p15"/>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80" name="Google Shape;80;p15"/>
          <p:cNvGraphicFramePr/>
          <p:nvPr/>
        </p:nvGraphicFramePr>
        <p:xfrm>
          <a:off x="469041" y="2009635"/>
          <a:ext cx="3000000" cy="3000000"/>
        </p:xfrm>
        <a:graphic>
          <a:graphicData uri="http://schemas.openxmlformats.org/drawingml/2006/table">
            <a:tbl>
              <a:tblPr>
                <a:noFill/>
                <a:tableStyleId>{3D96F590-D24D-4150-8660-9894B96A0550}</a:tableStyleId>
              </a:tblPr>
              <a:tblGrid>
                <a:gridCol w="2266425"/>
                <a:gridCol w="1662050"/>
                <a:gridCol w="2905850"/>
              </a:tblGrid>
              <a:tr h="715025">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“Dual Alliance,” October 7, 1879.</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t/>
                      </a:r>
                      <a:endParaRPr sz="10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Agreement between Germany and Austria-Hungary to protect each other from Russian aggression.</a:t>
                      </a:r>
                      <a:endParaRPr sz="10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Should, contrary to their hope, and against the loyal desire of the two High Contracting Parties, one of the two Empires be attacked by Russia the High Contracting Parties are bound to come to the assistance one of the other with the whole war strength of their Empires, and accordingly only to conclude peace together and upon mutual agreement.</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graphicFrame>
        <p:nvGraphicFramePr>
          <p:cNvPr id="81" name="Google Shape;81;p15"/>
          <p:cNvGraphicFramePr/>
          <p:nvPr/>
        </p:nvGraphicFramePr>
        <p:xfrm>
          <a:off x="469041" y="3762235"/>
          <a:ext cx="3000000" cy="3000000"/>
        </p:xfrm>
        <a:graphic>
          <a:graphicData uri="http://schemas.openxmlformats.org/drawingml/2006/table">
            <a:tbl>
              <a:tblPr>
                <a:noFill/>
                <a:tableStyleId>{3D96F590-D24D-4150-8660-9894B96A0550}</a:tableStyleId>
              </a:tblPr>
              <a:tblGrid>
                <a:gridCol w="2266425"/>
                <a:gridCol w="1662050"/>
                <a:gridCol w="2905850"/>
              </a:tblGrid>
              <a:tr h="604250">
                <a:tc gridSpan="3">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“Franco Russian Alliance Military Convention,” August 18, 1892.</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Alliance between France and Russia.</a:t>
                      </a:r>
                      <a:endParaRPr sz="10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France and Russia, being animated by a common desire to preserve peace, and having no other object than to meet the necessities of a defensive war, provoked by an attack of the forces of the Triple Alliance against either of them, have agreed upon the following provisions: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1. If France is attacked by Germany, or by Italy supported by Germany, Russia shall employ all her available forces to attack Germany.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If Russia is attacked by Germany, or by Austria supported by Germany, France shall employ all her available forces to attack Germany.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2. In case the forces of the Triple Alliance, or of any one of the Powers belonging to it, should be mobilized, France and Russia, at the first news of this event and without previous agreement being necessary, shall mobilize immediately and simultaneously the whole of their forces, and shall transport them as far as possible to their frontiers.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82" name="Google Shape;82;p15"/>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83" name="Google Shape;83;p15"/>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84" name="Google Shape;84;p15"/>
          <p:cNvGraphicFramePr/>
          <p:nvPr/>
        </p:nvGraphicFramePr>
        <p:xfrm>
          <a:off x="545241" y="7496035"/>
          <a:ext cx="3000000" cy="3000000"/>
        </p:xfrm>
        <a:graphic>
          <a:graphicData uri="http://schemas.openxmlformats.org/drawingml/2006/table">
            <a:tbl>
              <a:tblPr>
                <a:noFill/>
                <a:tableStyleId>{3D96F590-D24D-4150-8660-9894B96A0550}</a:tableStyleId>
              </a:tblPr>
              <a:tblGrid>
                <a:gridCol w="2266425"/>
                <a:gridCol w="1662050"/>
                <a:gridCol w="2905850"/>
              </a:tblGrid>
              <a:tr h="299750">
                <a:tc gridSpan="3">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“Telegram between Kaiser Wilhelm II and Tsar Nicholas II,” July 29, 1914.</a:t>
                      </a:r>
                      <a:endParaRPr sz="12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Am glad you are back. In this serious moment, I appeal to you to help me. An ignoble war has been declared to a weak country. The indignation in Russia shared fully by me is enormous. I foresee that very soon I shall be overwhelmed by the pressure forced upon me and be forced to take extreme measures which will lead to war. To try and avoid such a calamity as a European war I beg you in the name of our old friendship to do what you can to stop your allies from going too far.</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8" name="Shape 88"/>
        <p:cNvGrpSpPr/>
        <p:nvPr/>
      </p:nvGrpSpPr>
      <p:grpSpPr>
        <a:xfrm>
          <a:off x="0" y="0"/>
          <a:ext cx="0" cy="0"/>
          <a:chOff x="0" y="0"/>
          <a:chExt cx="0" cy="0"/>
        </a:xfrm>
      </p:grpSpPr>
      <p:sp>
        <p:nvSpPr>
          <p:cNvPr id="89" name="Google Shape;89;p1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Halant"/>
                <a:ea typeface="Halant"/>
                <a:cs typeface="Halant"/>
                <a:sym typeface="Halant"/>
              </a:rPr>
              <a:t>World War I: Alliances</a:t>
            </a:r>
            <a:endParaRPr sz="2000">
              <a:solidFill>
                <a:schemeClr val="dk1"/>
              </a:solidFill>
              <a:latin typeface="Halant"/>
              <a:ea typeface="Halant"/>
              <a:cs typeface="Halant"/>
              <a:sym typeface="Halant"/>
            </a:endParaRPr>
          </a:p>
        </p:txBody>
      </p:sp>
      <p:pic>
        <p:nvPicPr>
          <p:cNvPr id="90" name="Google Shape;90;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1" name="Google Shape;91;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2" name="Google Shape;92;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93" name="Google Shape;93;p16"/>
          <p:cNvPicPr preferRelativeResize="0"/>
          <p:nvPr/>
        </p:nvPicPr>
        <p:blipFill>
          <a:blip r:embed="rId4">
            <a:alphaModFix/>
          </a:blip>
          <a:stretch>
            <a:fillRect/>
          </a:stretch>
        </p:blipFill>
        <p:spPr>
          <a:xfrm>
            <a:off x="226481" y="76722"/>
            <a:ext cx="816414" cy="338543"/>
          </a:xfrm>
          <a:prstGeom prst="rect">
            <a:avLst/>
          </a:prstGeom>
          <a:noFill/>
          <a:ln>
            <a:noFill/>
          </a:ln>
        </p:spPr>
      </p:pic>
      <p:graphicFrame>
        <p:nvGraphicFramePr>
          <p:cNvPr id="94" name="Google Shape;94;p16"/>
          <p:cNvGraphicFramePr/>
          <p:nvPr/>
        </p:nvGraphicFramePr>
        <p:xfrm>
          <a:off x="469041" y="638035"/>
          <a:ext cx="3000000" cy="3000000"/>
        </p:xfrm>
        <a:graphic>
          <a:graphicData uri="http://schemas.openxmlformats.org/drawingml/2006/table">
            <a:tbl>
              <a:tblPr>
                <a:noFill/>
                <a:tableStyleId>{3D96F590-D24D-4150-8660-9894B96A0550}</a:tableStyleId>
              </a:tblPr>
              <a:tblGrid>
                <a:gridCol w="2266425"/>
                <a:gridCol w="1662050"/>
                <a:gridCol w="2905850"/>
              </a:tblGrid>
              <a:tr h="818375">
                <a:tc gridSpan="3">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Annika Mombauer, “World War One: 10 Interpretations of Who Started WWI,” BBC News, February 12, 2014.</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Halant"/>
                        <a:ea typeface="Halant"/>
                        <a:cs typeface="Halant"/>
                        <a:sym typeface="Halant"/>
                      </a:endParaRPr>
                    </a:p>
                    <a:p>
                      <a:pPr indent="0" lvl="0" marL="0" rtl="0" algn="l">
                        <a:spcBef>
                          <a:spcPts val="0"/>
                        </a:spcBef>
                        <a:spcAft>
                          <a:spcPts val="0"/>
                        </a:spcAft>
                        <a:buNone/>
                      </a:pPr>
                      <a:r>
                        <a:rPr lang="en" sz="1000">
                          <a:solidFill>
                            <a:schemeClr val="dk1"/>
                          </a:solidFill>
                          <a:latin typeface="Inter"/>
                          <a:ea typeface="Inter"/>
                          <a:cs typeface="Inter"/>
                          <a:sym typeface="Inter"/>
                        </a:rPr>
                        <a:t>Note: Annika Mombauer is a </a:t>
                      </a:r>
                      <a:r>
                        <a:rPr lang="en" sz="1000">
                          <a:solidFill>
                            <a:schemeClr val="dk1"/>
                          </a:solidFill>
                          <a:latin typeface="Inter"/>
                          <a:ea typeface="Inter"/>
                          <a:cs typeface="Inter"/>
                          <a:sym typeface="Inter"/>
                        </a:rPr>
                        <a:t>Senior Lecturer in Modern European History in the History Department at the Open University in Great Britain, and Associate Dean for the Arts Faculty.</a:t>
                      </a:r>
                      <a:endParaRPr sz="10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Whole libraries have been filled with the riddle of 1914. Was the war an accident or design, inevitable or planned, caused by sleepwalkers or arsonists? To my mind the war was no accident and it could have been avoided in July 1914. In Vienna the government and military leaders wanted a war against Serbia. The immediate reaction to the murder of Franz Ferdinand on 28 June 1914 was to seek redress from Serbia, which was thought to have been behind the assassination plot and which had been threatening Austria-Hungary's standing in the Balkans for some time. Crucially, a diplomatic victory was considered worthless and "odious". At the beginning of July, Austria's decision-makers chose war.</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But in order to implement their war against Serbia they needed support from their main ally Germany. Without Germany, their decision to fight against Serbia could not have been implemented. The Berlin government issued a "blank cheque" to its ally, promising unconditional support and putting pressure on Vienna to seize this golden opportunity. Both governments knew it was almost certain that Russia would come to Serbia's aid and this would turn a local war into a European one, but they were willing to take this risk.</a:t>
                      </a:r>
                      <a:endParaRPr sz="1200">
                        <a:solidFill>
                          <a:schemeClr val="dk1"/>
                        </a:solidFill>
                        <a:latin typeface="Inter"/>
                        <a:ea typeface="Inter"/>
                        <a:cs typeface="Inter"/>
                        <a:sym typeface="Inter"/>
                      </a:endParaRPr>
                    </a:p>
                    <a:p>
                      <a:pPr indent="0" lvl="0" marL="0" rtl="0" algn="l">
                        <a:lnSpc>
                          <a:spcPct val="100000"/>
                        </a:lnSpc>
                        <a:spcBef>
                          <a:spcPts val="1200"/>
                        </a:spcBef>
                        <a:spcAft>
                          <a:spcPts val="0"/>
                        </a:spcAft>
                        <a:buClr>
                          <a:schemeClr val="dk1"/>
                        </a:buClr>
                        <a:buSzPts val="1100"/>
                        <a:buFont typeface="Arial"/>
                        <a:buNone/>
                      </a:pPr>
                      <a:r>
                        <a:rPr lang="en" sz="1200">
                          <a:solidFill>
                            <a:schemeClr val="dk1"/>
                          </a:solidFill>
                          <a:latin typeface="Inter"/>
                          <a:ea typeface="Inter"/>
                          <a:cs typeface="Inter"/>
                          <a:sym typeface="Inter"/>
                        </a:rPr>
                        <a:t>Germany's guarantee made it possible for Vienna to proceed with its plans - a "no" from Berlin would have stopped the crisis in its tracks. With some delay Vienna presented an ultimatum to Serbia on 23 July which was deliberately unacceptable. This was because Austria-Hungary was bent on a war and Germany encouraged it because the opportunity seemed perfect. Victory still seemed possible whereas in a few years' time Russia and France would have become invincible. Out of a mixture of desperation and over-confidence the decision-makers of Austria-Hungary and Germany unleashed a war to preserve and expand their empires. The war that ensued would be their downfall.</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17"/>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100" name="Google Shape;100;p17"/>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Nationalism</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World War I</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01" name="Google Shape;101;p17"/>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02" name="Google Shape;102;p17"/>
          <p:cNvGraphicFramePr/>
          <p:nvPr/>
        </p:nvGraphicFramePr>
        <p:xfrm>
          <a:off x="469041" y="2085835"/>
          <a:ext cx="3000000" cy="3000000"/>
        </p:xfrm>
        <a:graphic>
          <a:graphicData uri="http://schemas.openxmlformats.org/drawingml/2006/table">
            <a:tbl>
              <a:tblPr>
                <a:noFill/>
                <a:tableStyleId>{3D96F590-D24D-4150-8660-9894B96A0550}</a:tableStyleId>
              </a:tblPr>
              <a:tblGrid>
                <a:gridCol w="2266425"/>
                <a:gridCol w="1662050"/>
                <a:gridCol w="2905850"/>
              </a:tblGrid>
              <a:tr h="299750">
                <a:tc gridSpan="3">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Sergio Dragutin Dimitrevic, 1912.</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Note: Dimitrevic was the h</a:t>
                      </a:r>
                      <a:r>
                        <a:rPr lang="en" sz="1000">
                          <a:solidFill>
                            <a:schemeClr val="dk1"/>
                          </a:solidFill>
                          <a:latin typeface="Inter"/>
                          <a:ea typeface="Inter"/>
                          <a:cs typeface="Inter"/>
                          <a:sym typeface="Inter"/>
                        </a:rPr>
                        <a:t>ead of Serbian military intelligence and founder of the secret society, “Union or Death” (called “The Black Hand” by its opponents”).</a:t>
                      </a:r>
                      <a:endParaRPr sz="10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war between Serbia and Austria ... is inevitable. If Serbia wants to live in honor, she can only do this by war. This war is determined by our obligation to our traditions and the world of culture. This war derives from the duty of our race which will not permit itself to be assimilated. This war must bring about the eternal freedom of Serbia, of the South Slavs, of the Balkan peoples. Our whole race must stand together to halt the onslaught of these aliens from the north.</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graphicFrame>
        <p:nvGraphicFramePr>
          <p:cNvPr id="103" name="Google Shape;103;p17"/>
          <p:cNvGraphicFramePr/>
          <p:nvPr/>
        </p:nvGraphicFramePr>
        <p:xfrm>
          <a:off x="469041" y="4219435"/>
          <a:ext cx="3000000" cy="3000000"/>
        </p:xfrm>
        <a:graphic>
          <a:graphicData uri="http://schemas.openxmlformats.org/drawingml/2006/table">
            <a:tbl>
              <a:tblPr>
                <a:noFill/>
                <a:tableStyleId>{3D96F590-D24D-4150-8660-9894B96A0550}</a:tableStyleId>
              </a:tblPr>
              <a:tblGrid>
                <a:gridCol w="2266425"/>
                <a:gridCol w="1662050"/>
                <a:gridCol w="2905850"/>
              </a:tblGrid>
              <a:tr h="299750">
                <a:tc gridSpan="3">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Russian National Anthem, 1833-1917.</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God Save The Tsar!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God save the noble Tsar!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Long may he live, in power,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happiness,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peace to reign!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Dread of his enemies,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Faith's sure defender,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God save the Tsar!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(repeat previous three lines)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104" name="Google Shape;104;p17"/>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105" name="Google Shape;105;p17"/>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106" name="Google Shape;106;p17"/>
          <p:cNvGraphicFramePr/>
          <p:nvPr/>
        </p:nvGraphicFramePr>
        <p:xfrm>
          <a:off x="469041" y="6581635"/>
          <a:ext cx="3000000" cy="3000000"/>
        </p:xfrm>
        <a:graphic>
          <a:graphicData uri="http://schemas.openxmlformats.org/drawingml/2006/table">
            <a:tbl>
              <a:tblPr>
                <a:noFill/>
                <a:tableStyleId>{3D96F590-D24D-4150-8660-9894B96A0550}</a:tableStyleId>
              </a:tblPr>
              <a:tblGrid>
                <a:gridCol w="2266425"/>
                <a:gridCol w="1662050"/>
                <a:gridCol w="2905850"/>
              </a:tblGrid>
              <a:tr h="299750">
                <a:tc gridSpan="3">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James Thomson, Poem became unofficial anthem of Great Britain, 1740.</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When Britain first at Heaven's command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Arose from out the azure main;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This was the charter of the land,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And guardian angels sang this strain;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Rule Britannia! Britannia, rule the waves: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Britons never will be slaves.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nations not so blest as thee,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Shall in their turns to tyrants fall;</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While thou shalt flourish great and free,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dread and envy of them all.</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Rule, Britannia! Britannia, rule the waves: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Britons never will be slaves.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0" name="Shape 110"/>
        <p:cNvGrpSpPr/>
        <p:nvPr/>
      </p:nvGrpSpPr>
      <p:grpSpPr>
        <a:xfrm>
          <a:off x="0" y="0"/>
          <a:ext cx="0" cy="0"/>
          <a:chOff x="0" y="0"/>
          <a:chExt cx="0" cy="0"/>
        </a:xfrm>
      </p:grpSpPr>
      <p:sp>
        <p:nvSpPr>
          <p:cNvPr id="111" name="Google Shape;111;p1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Halant"/>
                <a:ea typeface="Halant"/>
                <a:cs typeface="Halant"/>
                <a:sym typeface="Halant"/>
              </a:rPr>
              <a:t>World War I: Nationalism</a:t>
            </a:r>
            <a:endParaRPr sz="2000">
              <a:solidFill>
                <a:schemeClr val="dk1"/>
              </a:solidFill>
              <a:latin typeface="Halant"/>
              <a:ea typeface="Halant"/>
              <a:cs typeface="Halant"/>
              <a:sym typeface="Halant"/>
            </a:endParaRPr>
          </a:p>
        </p:txBody>
      </p:sp>
      <p:pic>
        <p:nvPicPr>
          <p:cNvPr id="112" name="Google Shape;112;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3" name="Google Shape;113;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4" name="Google Shape;114;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5" name="Google Shape;115;p18"/>
          <p:cNvPicPr preferRelativeResize="0"/>
          <p:nvPr/>
        </p:nvPicPr>
        <p:blipFill>
          <a:blip r:embed="rId4">
            <a:alphaModFix/>
          </a:blip>
          <a:stretch>
            <a:fillRect/>
          </a:stretch>
        </p:blipFill>
        <p:spPr>
          <a:xfrm>
            <a:off x="226481" y="76722"/>
            <a:ext cx="816414" cy="338543"/>
          </a:xfrm>
          <a:prstGeom prst="rect">
            <a:avLst/>
          </a:prstGeom>
          <a:noFill/>
          <a:ln>
            <a:noFill/>
          </a:ln>
        </p:spPr>
      </p:pic>
      <p:graphicFrame>
        <p:nvGraphicFramePr>
          <p:cNvPr id="116" name="Google Shape;116;p18"/>
          <p:cNvGraphicFramePr/>
          <p:nvPr/>
        </p:nvGraphicFramePr>
        <p:xfrm>
          <a:off x="469041" y="638035"/>
          <a:ext cx="3000000" cy="3000000"/>
        </p:xfrm>
        <a:graphic>
          <a:graphicData uri="http://schemas.openxmlformats.org/drawingml/2006/table">
            <a:tbl>
              <a:tblPr>
                <a:noFill/>
                <a:tableStyleId>{3D96F590-D24D-4150-8660-9894B96A0550}</a:tableStyleId>
              </a:tblPr>
              <a:tblGrid>
                <a:gridCol w="2266425"/>
                <a:gridCol w="1662050"/>
                <a:gridCol w="2905850"/>
              </a:tblGrid>
              <a:tr h="818375">
                <a:tc gridSpan="3">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Gerhard Hirschfeld, “World War One: 10 Interpretations of Who Started WWI,” BBC News, February 12, 2014.</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Inter"/>
                          <a:ea typeface="Inter"/>
                          <a:cs typeface="Inter"/>
                          <a:sym typeface="Inter"/>
                        </a:rPr>
                        <a:t>Note: </a:t>
                      </a:r>
                      <a:r>
                        <a:rPr lang="en" sz="1200">
                          <a:solidFill>
                            <a:schemeClr val="dk1"/>
                          </a:solidFill>
                          <a:latin typeface="Inter"/>
                          <a:ea typeface="Inter"/>
                          <a:cs typeface="Inter"/>
                          <a:sym typeface="Inter"/>
                        </a:rPr>
                        <a:t>Gerhard Hirschfeld is Professor of Modern and Contemporary History at University of Stuttgart.</a:t>
                      </a:r>
                      <a:endParaRPr sz="12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Long before the outbreak of hostilities Prussian-German conservative elites were convinced that a European war would help to fulfil Germany's ambitions for colonies and for military as well as political prestige in the world.</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actual decision to go to war over a relatively minor international crisis like the Sarajevo murder, however, resulted from a fatal mixture of political misjudgement, fear of loss of prestige and stubborn commitments on all sides of a very complicated system of military and political alliances of European states.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contrast to the historian Fritz Fischer who saw German war aims - in particular the infamous September Programme of 1914 with its far-reaching economic and territorial demands - at the core of the German government's decision to go to war, most historians nowadays dismiss this interpretation as being far too narrow. They tend to place German war aims, or incidentally all other belligerent nations' war aims, in the context of military events and political developments during the war.</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0" name="Shape 120"/>
        <p:cNvGrpSpPr/>
        <p:nvPr/>
      </p:nvGrpSpPr>
      <p:grpSpPr>
        <a:xfrm>
          <a:off x="0" y="0"/>
          <a:ext cx="0" cy="0"/>
          <a:chOff x="0" y="0"/>
          <a:chExt cx="0" cy="0"/>
        </a:xfrm>
      </p:grpSpPr>
      <p:sp>
        <p:nvSpPr>
          <p:cNvPr id="121" name="Google Shape;121;p19"/>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122" name="Google Shape;122;p19"/>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Imperialism</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World War I</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23" name="Google Shape;123;p19"/>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24" name="Google Shape;124;p19"/>
          <p:cNvGraphicFramePr/>
          <p:nvPr/>
        </p:nvGraphicFramePr>
        <p:xfrm>
          <a:off x="469041" y="2009635"/>
          <a:ext cx="3000000" cy="3000000"/>
        </p:xfrm>
        <a:graphic>
          <a:graphicData uri="http://schemas.openxmlformats.org/drawingml/2006/table">
            <a:tbl>
              <a:tblPr>
                <a:noFill/>
                <a:tableStyleId>{3D96F590-D24D-4150-8660-9894B96A0550}</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“German Chancellor Bethmann Hollweg to French Ambassador Jules Cambon at the Kaiser’s fifty-fifth birthday,” January 1914.</a:t>
                      </a:r>
                      <a:endParaRPr sz="12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For forty years, France has pursued a grandiose policy. It has secured an immense empire for itself in the world. It is everywhere. During this time, an inactive Germany did not follow this </a:t>
                      </a:r>
                      <a:r>
                        <a:rPr lang="en" sz="1200">
                          <a:solidFill>
                            <a:schemeClr val="dk1"/>
                          </a:solidFill>
                          <a:latin typeface="Inter"/>
                          <a:ea typeface="Inter"/>
                          <a:cs typeface="Inter"/>
                          <a:sym typeface="Inter"/>
                        </a:rPr>
                        <a:t>example</a:t>
                      </a:r>
                      <a:r>
                        <a:rPr lang="en" sz="1200">
                          <a:solidFill>
                            <a:schemeClr val="dk1"/>
                          </a:solidFill>
                          <a:latin typeface="Inter"/>
                          <a:ea typeface="Inter"/>
                          <a:cs typeface="Inter"/>
                          <a:sym typeface="Inter"/>
                        </a:rPr>
                        <a:t> and today it needs its place in the sun… Every day Germany sees its population growing by leaps and bounds; its navy, its trade and industry are making </a:t>
                      </a:r>
                      <a:r>
                        <a:rPr lang="en" sz="1200">
                          <a:solidFill>
                            <a:schemeClr val="dk1"/>
                          </a:solidFill>
                          <a:latin typeface="Inter"/>
                          <a:ea typeface="Inter"/>
                          <a:cs typeface="Inter"/>
                          <a:sym typeface="Inter"/>
                        </a:rPr>
                        <a:t>unparalleled developments…it is forced to expand somehow or other; it has not yet found that “place in the sun” which it is due.</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125" name="Google Shape;125;p19"/>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126" name="Google Shape;126;p19"/>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127" name="Google Shape;127;p19"/>
          <p:cNvGraphicFramePr/>
          <p:nvPr/>
        </p:nvGraphicFramePr>
        <p:xfrm>
          <a:off x="459666" y="3946985"/>
          <a:ext cx="3000000" cy="3000000"/>
        </p:xfrm>
        <a:graphic>
          <a:graphicData uri="http://schemas.openxmlformats.org/drawingml/2006/table">
            <a:tbl>
              <a:tblPr>
                <a:noFill/>
                <a:tableStyleId>{3D96F590-D24D-4150-8660-9894B96A0550}</a:tableStyleId>
              </a:tblPr>
              <a:tblGrid>
                <a:gridCol w="2266425"/>
                <a:gridCol w="1662050"/>
                <a:gridCol w="2905850"/>
              </a:tblGrid>
              <a:tr h="39910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Jules François Camille Ferry,  “Speech Before the French Chamber of Deputies, March 28, 1884.</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12875">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 a policy of colonial expansion may be justified; ... the policy of colonial expansion is a political and economic system; I wish to say that one can relate this system to three orders of ideas: economic ideas, ideas of civilization in its highest sense, and ideas of politics and patriotism.</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the area of economics, I allow myself to place before you, with the support of some figures, the considerations which justify a policy of colonial expansion from the point of view of that need, felt more and more strongly by the industrial populations of Europe and particularly those of our own rich and hardworking country: the need for export markets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Gentlemen, there is a second point, ... it is the humanitarian and civilizing side of the question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Gentlemen, I must speak from a higher and more truthful plane. It must be stated openly that, in effect, superior races have rights over inferior races ... They have the duty to civilize inferior races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At this time, as you know, a warship cannot carry more than fourteen days’ worth of coal, no matter how perfectly it is organized, and a ship which is out of coal is a derelict on the surface of the sea, abandoned to the first person who comes along. Thence the necessity of having on the oceans provision stations, shelters, ports for defence and revictualing. And it is for this that we needed Tunisia, for this that we needed Saigon and the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Mekong Delta, for this that we need Madagascar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...something else is needed for France: ... she ought to propagate this influence throughout the world and carry everywhere that she can her language, her customs, her flag, her arms, and her genius.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4656850">
                <a:tc gridSpan="3" vMerge="1"/>
                <a:tc hMerge="1" vMerge="1"/>
                <a:tc hMerge="1" vMerge="1"/>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1" name="Shape 131"/>
        <p:cNvGrpSpPr/>
        <p:nvPr/>
      </p:nvGrpSpPr>
      <p:grpSpPr>
        <a:xfrm>
          <a:off x="0" y="0"/>
          <a:ext cx="0" cy="0"/>
          <a:chOff x="0" y="0"/>
          <a:chExt cx="0" cy="0"/>
        </a:xfrm>
      </p:grpSpPr>
      <p:sp>
        <p:nvSpPr>
          <p:cNvPr id="132" name="Google Shape;132;p2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Halant"/>
                <a:ea typeface="Halant"/>
                <a:cs typeface="Halant"/>
                <a:sym typeface="Halant"/>
              </a:rPr>
              <a:t>World War I: Imperialism</a:t>
            </a:r>
            <a:endParaRPr sz="2000">
              <a:solidFill>
                <a:schemeClr val="dk1"/>
              </a:solidFill>
              <a:latin typeface="Halant"/>
              <a:ea typeface="Halant"/>
              <a:cs typeface="Halant"/>
              <a:sym typeface="Halant"/>
            </a:endParaRPr>
          </a:p>
        </p:txBody>
      </p:sp>
      <p:pic>
        <p:nvPicPr>
          <p:cNvPr id="133" name="Google Shape;133;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4" name="Google Shape;134;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5" name="Google Shape;135;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6" name="Google Shape;136;p20"/>
          <p:cNvPicPr preferRelativeResize="0"/>
          <p:nvPr/>
        </p:nvPicPr>
        <p:blipFill>
          <a:blip r:embed="rId4">
            <a:alphaModFix/>
          </a:blip>
          <a:stretch>
            <a:fillRect/>
          </a:stretch>
        </p:blipFill>
        <p:spPr>
          <a:xfrm>
            <a:off x="226481" y="76722"/>
            <a:ext cx="816414" cy="338543"/>
          </a:xfrm>
          <a:prstGeom prst="rect">
            <a:avLst/>
          </a:prstGeom>
          <a:noFill/>
          <a:ln>
            <a:noFill/>
          </a:ln>
        </p:spPr>
      </p:pic>
      <p:graphicFrame>
        <p:nvGraphicFramePr>
          <p:cNvPr id="137" name="Google Shape;137;p20"/>
          <p:cNvGraphicFramePr/>
          <p:nvPr/>
        </p:nvGraphicFramePr>
        <p:xfrm>
          <a:off x="469041" y="5133835"/>
          <a:ext cx="3000000" cy="3000000"/>
        </p:xfrm>
        <a:graphic>
          <a:graphicData uri="http://schemas.openxmlformats.org/drawingml/2006/table">
            <a:tbl>
              <a:tblPr>
                <a:noFill/>
                <a:tableStyleId>{3D96F590-D24D-4150-8660-9894B96A0550}</a:tableStyleId>
              </a:tblPr>
              <a:tblGrid>
                <a:gridCol w="2266425"/>
                <a:gridCol w="1662050"/>
                <a:gridCol w="2905850"/>
              </a:tblGrid>
              <a:tr h="818375">
                <a:tc gridSpan="3">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Sir Richard J. Evans, “World War One: 10 Interpretations of Who Started WWI,” BBC News, February 12, 2014.</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Inter"/>
                          <a:ea typeface="Inter"/>
                          <a:cs typeface="Inter"/>
                          <a:sym typeface="Inter"/>
                        </a:rPr>
                        <a:t>Note: Sir Richard J. Evans is </a:t>
                      </a:r>
                      <a:r>
                        <a:rPr lang="en" sz="1200">
                          <a:solidFill>
                            <a:schemeClr val="dk1"/>
                          </a:solidFill>
                          <a:latin typeface="Inter"/>
                          <a:ea typeface="Inter"/>
                          <a:cs typeface="Inter"/>
                          <a:sym typeface="Inter"/>
                        </a:rPr>
                        <a:t>Regius Professor of History, University of Cambridge</a:t>
                      </a:r>
                      <a:endParaRPr sz="12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Serbia bore the greatest responsibility for the outbreak of WW1. Serbian nationalism and expansionism were profoundly disruptive forces and Serbian backing for the Black Hand terrorists was extraordinarily irresponsible. Austria-Hungary bore only slightly less responsibility for its panic over-reaction to the assassination of the heir to the Habsburg throne.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France encouraged Russia's aggressiveness towards Austria-Hungary and Germany encouraged Austrian intransigence. Britain failed to mediate as it had done in the previous Balkan crisis out of fear of Germany's European and global ambitions - a fear that was not entirely rational since Britain had clearly won the naval arms race by 1910.</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generally positive attitude of European statesmen towards war, based on notions of honour, expectations of a swift victory, and ideas of social Darwinism, was perhaps the most important conditioning factor. It is very important to look at the outbreak of the war in the round and to avoid reading back later developments - the German September Programme for example (an early statement of their war aims) - into the events of July-August 1914.</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graphicFrame>
        <p:nvGraphicFramePr>
          <p:cNvPr id="138" name="Google Shape;138;p20"/>
          <p:cNvGraphicFramePr/>
          <p:nvPr/>
        </p:nvGraphicFramePr>
        <p:xfrm>
          <a:off x="528041" y="2400110"/>
          <a:ext cx="3000000" cy="3000000"/>
        </p:xfrm>
        <a:graphic>
          <a:graphicData uri="http://schemas.openxmlformats.org/drawingml/2006/table">
            <a:tbl>
              <a:tblPr>
                <a:noFill/>
                <a:tableStyleId>{3D96F590-D24D-4150-8660-9894B96A0550}</a:tableStyleId>
              </a:tblPr>
              <a:tblGrid>
                <a:gridCol w="885525"/>
                <a:gridCol w="649400"/>
                <a:gridCol w="1135375"/>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Thomas Nast, “The World’s Plunderers,” </a:t>
                      </a:r>
                      <a:r>
                        <a:rPr i="1" lang="en" sz="1200">
                          <a:solidFill>
                            <a:schemeClr val="dk1"/>
                          </a:solidFill>
                          <a:latin typeface="Halant"/>
                          <a:ea typeface="Halant"/>
                          <a:cs typeface="Halant"/>
                          <a:sym typeface="Halant"/>
                        </a:rPr>
                        <a:t>Harper’s Weekly</a:t>
                      </a:r>
                      <a:r>
                        <a:rPr lang="en" sz="1200">
                          <a:solidFill>
                            <a:schemeClr val="dk1"/>
                          </a:solidFill>
                          <a:latin typeface="Halant"/>
                          <a:ea typeface="Halant"/>
                          <a:cs typeface="Halant"/>
                          <a:sym typeface="Halant"/>
                        </a:rPr>
                        <a:t>, June 20, 1885. Public Domain</a:t>
                      </a:r>
                      <a:endParaRPr sz="12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pic>
        <p:nvPicPr>
          <p:cNvPr id="139" name="Google Shape;139;p20"/>
          <p:cNvPicPr preferRelativeResize="0"/>
          <p:nvPr/>
        </p:nvPicPr>
        <p:blipFill>
          <a:blip r:embed="rId5">
            <a:alphaModFix/>
          </a:blip>
          <a:stretch>
            <a:fillRect/>
          </a:stretch>
        </p:blipFill>
        <p:spPr>
          <a:xfrm>
            <a:off x="3286264" y="588011"/>
            <a:ext cx="3980162" cy="44827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3" name="Shape 143"/>
        <p:cNvGrpSpPr/>
        <p:nvPr/>
      </p:nvGrpSpPr>
      <p:grpSpPr>
        <a:xfrm>
          <a:off x="0" y="0"/>
          <a:ext cx="0" cy="0"/>
          <a:chOff x="0" y="0"/>
          <a:chExt cx="0" cy="0"/>
        </a:xfrm>
      </p:grpSpPr>
      <p:sp>
        <p:nvSpPr>
          <p:cNvPr id="144" name="Google Shape;144;p21"/>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145" name="Google Shape;145;p21"/>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Assassination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World War I</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46" name="Google Shape;146;p21"/>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47" name="Google Shape;147;p21"/>
          <p:cNvGraphicFramePr/>
          <p:nvPr/>
        </p:nvGraphicFramePr>
        <p:xfrm>
          <a:off x="469041" y="2085835"/>
          <a:ext cx="3000000" cy="3000000"/>
        </p:xfrm>
        <a:graphic>
          <a:graphicData uri="http://schemas.openxmlformats.org/drawingml/2006/table">
            <a:tbl>
              <a:tblPr>
                <a:noFill/>
                <a:tableStyleId>{3D96F590-D24D-4150-8660-9894B96A0550}</a:tableStyleId>
              </a:tblPr>
              <a:tblGrid>
                <a:gridCol w="2266425"/>
                <a:gridCol w="1662050"/>
                <a:gridCol w="2905850"/>
              </a:tblGrid>
              <a:tr h="299750">
                <a:tc gridSpan="3">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Memoir of Franz von Harrach.</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von Harrach was the bodyguard to Archduke Franz Ferdinand and this was his eyewitness account.</a:t>
                      </a:r>
                      <a:endParaRPr sz="10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As the car quickly reversed, a thin stream of blood spurted from His Highness's mouth onto my right check.  As I was pulling out my handkerchief to wipe the blood away from his mouth, the Duchess cried out to him, "For God's sake!  What has happened to you?"</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At that she slid off the seat and lay on the floor of the car, with her face between his knees.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 had no idea that she too was hit and thought she had simply fainted with fright.  Then I heard His Imperial Highness say, "Sophie, Sophie, don't die.  Stay alive for the children!"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At that, I seized the Archduke by the collar of his uniform, to stop his head dropping forward and asked him if he was in great pain.  He answered me quite distinctly, "It is nothing!"</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 face began to twist somewhat but he went on repeating, six or seven times, ever more faintly as he gradually lost consciousness, "It's nothing!"</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148" name="Google Shape;148;p21"/>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149" name="Google Shape;149;p21"/>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150" name="Google Shape;150;p21"/>
          <p:cNvGraphicFramePr/>
          <p:nvPr/>
        </p:nvGraphicFramePr>
        <p:xfrm>
          <a:off x="469041" y="5743435"/>
          <a:ext cx="3000000" cy="3000000"/>
        </p:xfrm>
        <a:graphic>
          <a:graphicData uri="http://schemas.openxmlformats.org/drawingml/2006/table">
            <a:tbl>
              <a:tblPr>
                <a:noFill/>
                <a:tableStyleId>{3D96F590-D24D-4150-8660-9894B96A0550}</a:tableStyleId>
              </a:tblPr>
              <a:tblGrid>
                <a:gridCol w="2266425"/>
                <a:gridCol w="1662050"/>
                <a:gridCol w="2905850"/>
              </a:tblGrid>
              <a:tr h="299750">
                <a:tc gridSpan="3">
                  <a:txBody>
                    <a:bodyPr/>
                    <a:lstStyle/>
                    <a:p>
                      <a:pPr indent="0" lvl="0" marL="0" rtl="0" algn="l">
                        <a:spcBef>
                          <a:spcPts val="0"/>
                        </a:spcBef>
                        <a:spcAft>
                          <a:spcPts val="0"/>
                        </a:spcAft>
                        <a:buNone/>
                      </a:pPr>
                      <a:r>
                        <a:rPr i="1" lang="en" sz="1200">
                          <a:solidFill>
                            <a:schemeClr val="dk1"/>
                          </a:solidFill>
                          <a:latin typeface="Halant"/>
                          <a:ea typeface="Halant"/>
                          <a:cs typeface="Halant"/>
                          <a:sym typeface="Halant"/>
                        </a:rPr>
                        <a:t>Source: The Winnipeg Tribune</a:t>
                      </a:r>
                      <a:r>
                        <a:rPr lang="en" sz="1200">
                          <a:solidFill>
                            <a:schemeClr val="dk1"/>
                          </a:solidFill>
                          <a:latin typeface="Halant"/>
                          <a:ea typeface="Halant"/>
                          <a:cs typeface="Halant"/>
                          <a:sym typeface="Halant"/>
                        </a:rPr>
                        <a:t>, “Austria Will Avenge Murder,” June 29, 1914</a:t>
                      </a:r>
                      <a:endParaRPr sz="12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Sarayevo, Bosnia, June 29-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Martial law was proclaimed today both in the city and the district of </a:t>
                      </a:r>
                      <a:r>
                        <a:rPr lang="en" sz="1200">
                          <a:solidFill>
                            <a:schemeClr val="dk1"/>
                          </a:solidFill>
                          <a:latin typeface="Inter"/>
                          <a:ea typeface="Inter"/>
                          <a:cs typeface="Inter"/>
                          <a:sym typeface="Inter"/>
                        </a:rPr>
                        <a:t>Sarayevo</a:t>
                      </a:r>
                      <a:r>
                        <a:rPr lang="en" sz="1200">
                          <a:solidFill>
                            <a:schemeClr val="dk1"/>
                          </a:solidFill>
                          <a:latin typeface="Inter"/>
                          <a:ea typeface="Inter"/>
                          <a:cs typeface="Inter"/>
                          <a:sym typeface="Inter"/>
                        </a:rPr>
                        <a:t> in consequence of the assassination yesterday of Archduke Franz Ferdinand and the Duchess of Hohenberg…</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War May Result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opinion has gained ground in authoritative circles here that the future of Austria-Hungary, now more than ever, depends upon the health of the Venerable Emperor Francis Joseph.</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Yesterday’s crime seems likely to have a contrary effect to that </a:t>
                      </a:r>
                      <a:r>
                        <a:rPr lang="en" sz="1200">
                          <a:solidFill>
                            <a:schemeClr val="dk1"/>
                          </a:solidFill>
                          <a:latin typeface="Inter"/>
                          <a:ea typeface="Inter"/>
                          <a:cs typeface="Inter"/>
                          <a:sym typeface="Inter"/>
                        </a:rPr>
                        <a:t>desired</a:t>
                      </a:r>
                      <a:r>
                        <a:rPr lang="en" sz="1200">
                          <a:solidFill>
                            <a:schemeClr val="dk1"/>
                          </a:solidFill>
                          <a:latin typeface="Inter"/>
                          <a:ea typeface="Inter"/>
                          <a:cs typeface="Inter"/>
                          <a:sym typeface="Inter"/>
                        </a:rPr>
                        <a:t> by its authors. Even before the bodies of the murdered couple have been interred, the Austrian authorities are contemplating severe measures against the Serbs among the inhabitants of Servia and Bosnia. These measures are likely further to embitter the relations between the two </a:t>
                      </a:r>
                      <a:r>
                        <a:rPr lang="en" sz="1200">
                          <a:solidFill>
                            <a:schemeClr val="dk1"/>
                          </a:solidFill>
                          <a:latin typeface="Inter"/>
                          <a:ea typeface="Inter"/>
                          <a:cs typeface="Inter"/>
                          <a:sym typeface="Inter"/>
                        </a:rPr>
                        <a:t>countries</a:t>
                      </a:r>
                      <a:r>
                        <a:rPr lang="en" sz="1200">
                          <a:solidFill>
                            <a:schemeClr val="dk1"/>
                          </a:solidFill>
                          <a:latin typeface="Inter"/>
                          <a:ea typeface="Inter"/>
                          <a:cs typeface="Inter"/>
                          <a:sym typeface="Inter"/>
                        </a:rPr>
                        <a:t> as well as those between Austria and Russia, the protector of all the Srbs.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