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5143500" cx="9144000"/>
  <p:notesSz cx="6858000" cy="9144000"/>
  <p:embeddedFontLst>
    <p:embeddedFont>
      <p:font typeface="Halant"/>
      <p:bold r:id="rId21"/>
    </p:embeddedFont>
    <p:embeddedFont>
      <p:font typeface="Inter"/>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Inter-regular.fntdata"/><Relationship Id="rId21" Type="http://schemas.openxmlformats.org/officeDocument/2006/relationships/font" Target="fonts/Halant-bold.fntdata"/><Relationship Id="rId24" Type="http://schemas.openxmlformats.org/officeDocument/2006/relationships/font" Target="fonts/Inter-italic.fntdata"/><Relationship Id="rId23" Type="http://schemas.openxmlformats.org/officeDocument/2006/relationships/font" Target="fonts/Inter-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5" Type="http://schemas.openxmlformats.org/officeDocument/2006/relationships/font" Target="fonts/Inter-bold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217631c84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g3217631c84c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276663c2ab_0_6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g3276663c2ab_0_6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3276663c2ab_0_7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g3276663c2ab_0_7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3276663c2ab_0_7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g3276663c2ab_0_7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3276663c2ab_0_7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g3276663c2ab_0_7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3276663c2ab_0_8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g3276663c2ab_0_8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217631c84c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3217631c84c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276663c2a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3276663c2ab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276663c2ab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g3276663c2ab_0_2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321a5ff594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g321a5ff594a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3276663c2ab_0_4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g3276663c2ab_0_4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276663c2ab_0_4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g3276663c2ab_0_4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276663c2ab_0_4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g3276663c2ab_0_4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3276663c2ab_0_4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g3276663c2ab_0_4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8" name="Google Shape;58;p1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9" name="Google Shape;59;p1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2" name="Google Shape;62;p15"/>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3" name="Google Shape;63;p1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69" name="Google Shape;69;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75" name="Google Shape;75;p1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1" name="Google Shape;81;p18"/>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2" name="Google Shape;82;p1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4" name="Google Shape;84;p1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7" name="Google Shape;87;p19"/>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88" name="Google Shape;88;p19"/>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89" name="Google Shape;89;p19"/>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0" name="Google Shape;90;p19"/>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1" name="Google Shape;91;p1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2" name="Google Shape;92;p1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3" name="Google Shape;93;p1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6" name="Google Shape;96;p2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7" name="Google Shape;97;p2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1" name="Google Shape;101;p21"/>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2" name="Google Shape;102;p21"/>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3" name="Google Shape;103;p2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5" name="Google Shape;105;p2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8" name="Google Shape;108;p22"/>
          <p:cNvSpPr/>
          <p:nvPr>
            <p:ph idx="2" type="pic"/>
          </p:nvPr>
        </p:nvSpPr>
        <p:spPr>
          <a:xfrm>
            <a:off x="896144" y="306388"/>
            <a:ext cx="2743200" cy="2057400"/>
          </a:xfrm>
          <a:prstGeom prst="rect">
            <a:avLst/>
          </a:prstGeom>
          <a:noFill/>
          <a:ln>
            <a:noFill/>
          </a:ln>
        </p:spPr>
      </p:sp>
      <p:sp>
        <p:nvSpPr>
          <p:cNvPr id="109" name="Google Shape;109;p22"/>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0" name="Google Shape;110;p2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2" name="Google Shape;112;p2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5" name="Google Shape;115;p23"/>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16" name="Google Shape;116;p2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1">
  <p:cSld name="SECTION_HEADER_1">
    <p:spTree>
      <p:nvGrpSpPr>
        <p:cNvPr id="125" name="Shape 125"/>
        <p:cNvGrpSpPr/>
        <p:nvPr/>
      </p:nvGrpSpPr>
      <p:grpSpPr>
        <a:xfrm>
          <a:off x="0" y="0"/>
          <a:ext cx="0" cy="0"/>
          <a:chOff x="0" y="0"/>
          <a:chExt cx="0" cy="0"/>
        </a:xfrm>
      </p:grpSpPr>
      <p:sp>
        <p:nvSpPr>
          <p:cNvPr id="126" name="Google Shape;126;p25"/>
          <p:cNvSpPr/>
          <p:nvPr/>
        </p:nvSpPr>
        <p:spPr>
          <a:xfrm flipH="1">
            <a:off x="7595938" y="460225"/>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27" name="Google Shape;127;p25"/>
          <p:cNvSpPr/>
          <p:nvPr/>
        </p:nvSpPr>
        <p:spPr>
          <a:xfrm flipH="1" rot="10800000">
            <a:off x="466425" y="3558325"/>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28" name="Google Shape;128;p25"/>
          <p:cNvSpPr txBox="1"/>
          <p:nvPr>
            <p:ph type="title"/>
          </p:nvPr>
        </p:nvSpPr>
        <p:spPr>
          <a:xfrm>
            <a:off x="773700" y="1806450"/>
            <a:ext cx="7596600" cy="1530600"/>
          </a:xfrm>
          <a:prstGeom prst="rect">
            <a:avLst/>
          </a:prstGeom>
        </p:spPr>
        <p:txBody>
          <a:bodyPr anchorCtr="0" anchor="ctr" bIns="22850" lIns="45725" spcFirstLastPara="1" rIns="45725" wrap="square" tIns="22850">
            <a:normAutofit/>
          </a:bodyPr>
          <a:lstStyle>
            <a:lvl1pPr lvl="0" algn="ctr">
              <a:spcBef>
                <a:spcPts val="0"/>
              </a:spcBef>
              <a:spcAft>
                <a:spcPts val="0"/>
              </a:spcAft>
              <a:buSzPts val="2200"/>
              <a:buNone/>
              <a:defRPr/>
            </a:lvl1pPr>
            <a:lvl2pPr lvl="1" algn="ctr">
              <a:spcBef>
                <a:spcPts val="0"/>
              </a:spcBef>
              <a:spcAft>
                <a:spcPts val="0"/>
              </a:spcAft>
              <a:buSzPts val="700"/>
              <a:buNone/>
              <a:defRPr/>
            </a:lvl2pPr>
            <a:lvl3pPr lvl="2" algn="ctr">
              <a:spcBef>
                <a:spcPts val="0"/>
              </a:spcBef>
              <a:spcAft>
                <a:spcPts val="0"/>
              </a:spcAft>
              <a:buSzPts val="700"/>
              <a:buNone/>
              <a:defRPr/>
            </a:lvl3pPr>
            <a:lvl4pPr lvl="3" algn="ctr">
              <a:spcBef>
                <a:spcPts val="0"/>
              </a:spcBef>
              <a:spcAft>
                <a:spcPts val="0"/>
              </a:spcAft>
              <a:buSzPts val="700"/>
              <a:buNone/>
              <a:defRPr/>
            </a:lvl4pPr>
            <a:lvl5pPr lvl="4" algn="ctr">
              <a:spcBef>
                <a:spcPts val="0"/>
              </a:spcBef>
              <a:spcAft>
                <a:spcPts val="0"/>
              </a:spcAft>
              <a:buSzPts val="700"/>
              <a:buNone/>
              <a:defRPr/>
            </a:lvl5pPr>
            <a:lvl6pPr lvl="5" algn="ctr">
              <a:spcBef>
                <a:spcPts val="0"/>
              </a:spcBef>
              <a:spcAft>
                <a:spcPts val="0"/>
              </a:spcAft>
              <a:buSzPts val="700"/>
              <a:buNone/>
              <a:defRPr/>
            </a:lvl6pPr>
            <a:lvl7pPr lvl="6" algn="ctr">
              <a:spcBef>
                <a:spcPts val="0"/>
              </a:spcBef>
              <a:spcAft>
                <a:spcPts val="0"/>
              </a:spcAft>
              <a:buSzPts val="700"/>
              <a:buNone/>
              <a:defRPr/>
            </a:lvl7pPr>
            <a:lvl8pPr lvl="7" algn="ctr">
              <a:spcBef>
                <a:spcPts val="0"/>
              </a:spcBef>
              <a:spcAft>
                <a:spcPts val="0"/>
              </a:spcAft>
              <a:buSzPts val="700"/>
              <a:buNone/>
              <a:defRPr/>
            </a:lvl8pPr>
            <a:lvl9pPr lvl="8" algn="ctr">
              <a:spcBef>
                <a:spcPts val="0"/>
              </a:spcBef>
              <a:spcAft>
                <a:spcPts val="0"/>
              </a:spcAft>
              <a:buSzPts val="700"/>
              <a:buNone/>
              <a:defRPr/>
            </a:lvl9pPr>
          </a:lstStyle>
          <a:p/>
        </p:txBody>
      </p:sp>
      <p:sp>
        <p:nvSpPr>
          <p:cNvPr id="129" name="Google Shape;129;p25"/>
          <p:cNvSpPr txBox="1"/>
          <p:nvPr>
            <p:ph idx="12" type="sldNum"/>
          </p:nvPr>
        </p:nvSpPr>
        <p:spPr>
          <a:xfrm>
            <a:off x="8472458" y="4663217"/>
            <a:ext cx="548700" cy="393600"/>
          </a:xfrm>
          <a:prstGeom prst="rect">
            <a:avLst/>
          </a:prstGeom>
        </p:spPr>
        <p:txBody>
          <a:bodyPr anchorCtr="0" anchor="ctr" bIns="22850" lIns="45725" spcFirstLastPara="1" rIns="45725" wrap="square" tIns="2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2" name="Google Shape;52;p13"/>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6.jpg"/><Relationship Id="rId4" Type="http://schemas.openxmlformats.org/officeDocument/2006/relationships/image" Target="../media/image6.png"/><Relationship Id="rId5"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9.png"/><Relationship Id="rId4" Type="http://schemas.openxmlformats.org/officeDocument/2006/relationships/image" Target="../media/image9.png"/><Relationship Id="rId5" Type="http://schemas.openxmlformats.org/officeDocument/2006/relationships/image" Target="../media/image23.png"/><Relationship Id="rId6" Type="http://schemas.openxmlformats.org/officeDocument/2006/relationships/image" Target="../media/image6.png"/><Relationship Id="rId7" Type="http://schemas.openxmlformats.org/officeDocument/2006/relationships/image" Target="../media/image20.png"/><Relationship Id="rId8"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9.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grpSp>
        <p:nvGrpSpPr>
          <p:cNvPr id="134" name="Google Shape;134;p26"/>
          <p:cNvGrpSpPr/>
          <p:nvPr/>
        </p:nvGrpSpPr>
        <p:grpSpPr>
          <a:xfrm>
            <a:off x="-15535" y="-90413"/>
            <a:ext cx="2119669" cy="5233992"/>
            <a:chOff x="0" y="-241102"/>
            <a:chExt cx="5652450" cy="13957313"/>
          </a:xfrm>
        </p:grpSpPr>
        <p:grpSp>
          <p:nvGrpSpPr>
            <p:cNvPr id="135" name="Google Shape;135;p26"/>
            <p:cNvGrpSpPr/>
            <p:nvPr/>
          </p:nvGrpSpPr>
          <p:grpSpPr>
            <a:xfrm>
              <a:off x="2826056" y="-241102"/>
              <a:ext cx="2826394" cy="13957313"/>
              <a:chOff x="0" y="-47625"/>
              <a:chExt cx="558300" cy="2757000"/>
            </a:xfrm>
          </p:grpSpPr>
          <p:sp>
            <p:nvSpPr>
              <p:cNvPr id="136" name="Google Shape;136;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37" name="Google Shape;137;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8" name="Google Shape;138;p26"/>
            <p:cNvGrpSpPr/>
            <p:nvPr/>
          </p:nvGrpSpPr>
          <p:grpSpPr>
            <a:xfrm>
              <a:off x="1413028" y="-241102"/>
              <a:ext cx="2826394" cy="13957313"/>
              <a:chOff x="0" y="-47625"/>
              <a:chExt cx="558300" cy="2757000"/>
            </a:xfrm>
          </p:grpSpPr>
          <p:sp>
            <p:nvSpPr>
              <p:cNvPr id="139" name="Google Shape;139;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40" name="Google Shape;140;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41" name="Google Shape;141;p26"/>
            <p:cNvGrpSpPr/>
            <p:nvPr/>
          </p:nvGrpSpPr>
          <p:grpSpPr>
            <a:xfrm>
              <a:off x="0" y="-241102"/>
              <a:ext cx="2826394" cy="13957313"/>
              <a:chOff x="0" y="-47625"/>
              <a:chExt cx="558300" cy="2757000"/>
            </a:xfrm>
          </p:grpSpPr>
          <p:sp>
            <p:nvSpPr>
              <p:cNvPr id="142" name="Google Shape;142;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43" name="Google Shape;143;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144" name="Google Shape;144;p26"/>
          <p:cNvSpPr txBox="1"/>
          <p:nvPr/>
        </p:nvSpPr>
        <p:spPr>
          <a:xfrm>
            <a:off x="2104007" y="1371164"/>
            <a:ext cx="7040100" cy="21501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 sz="7200">
                <a:solidFill>
                  <a:srgbClr val="231F20"/>
                </a:solidFill>
                <a:latin typeface="Halant"/>
                <a:ea typeface="Halant"/>
                <a:cs typeface="Halant"/>
                <a:sym typeface="Halant"/>
              </a:rPr>
              <a:t>CAUSES OF WORLD WAR I</a:t>
            </a:r>
            <a:endParaRPr sz="700"/>
          </a:p>
        </p:txBody>
      </p:sp>
      <p:sp>
        <p:nvSpPr>
          <p:cNvPr id="145" name="Google Shape;145;p26"/>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46" name="Google Shape;146;p26"/>
          <p:cNvSpPr txBox="1"/>
          <p:nvPr/>
        </p:nvSpPr>
        <p:spPr>
          <a:xfrm>
            <a:off x="2316976" y="3458604"/>
            <a:ext cx="6312600" cy="446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 sz="2900" u="none" cap="none" strike="noStrike">
                <a:solidFill>
                  <a:srgbClr val="231F20"/>
                </a:solidFill>
                <a:latin typeface="Inter"/>
                <a:ea typeface="Inter"/>
                <a:cs typeface="Inter"/>
                <a:sym typeface="Inter"/>
              </a:rPr>
              <a:t>Unit </a:t>
            </a:r>
            <a:r>
              <a:rPr lang="en" sz="2900">
                <a:solidFill>
                  <a:srgbClr val="231F20"/>
                </a:solidFill>
                <a:latin typeface="Inter"/>
                <a:ea typeface="Inter"/>
                <a:cs typeface="Inter"/>
                <a:sym typeface="Inter"/>
              </a:rPr>
              <a:t>8</a:t>
            </a:r>
            <a:r>
              <a:rPr lang="en" sz="2900">
                <a:solidFill>
                  <a:srgbClr val="231F20"/>
                </a:solidFill>
                <a:latin typeface="Inter"/>
                <a:ea typeface="Inter"/>
                <a:cs typeface="Inter"/>
                <a:sym typeface="Inter"/>
              </a:rPr>
              <a:t>:</a:t>
            </a:r>
            <a:r>
              <a:rPr b="0" i="0" lang="en" sz="2900" u="none" cap="none" strike="noStrike">
                <a:solidFill>
                  <a:srgbClr val="231F20"/>
                </a:solidFill>
                <a:latin typeface="Inter"/>
                <a:ea typeface="Inter"/>
                <a:cs typeface="Inter"/>
                <a:sym typeface="Inter"/>
              </a:rPr>
              <a:t> </a:t>
            </a:r>
            <a:r>
              <a:rPr lang="en" sz="2900">
                <a:solidFill>
                  <a:srgbClr val="231F20"/>
                </a:solidFill>
                <a:latin typeface="Inter"/>
                <a:ea typeface="Inter"/>
                <a:cs typeface="Inter"/>
                <a:sym typeface="Inter"/>
              </a:rPr>
              <a:t>World at War</a:t>
            </a:r>
            <a:endParaRPr sz="700"/>
          </a:p>
        </p:txBody>
      </p:sp>
      <p:sp>
        <p:nvSpPr>
          <p:cNvPr id="147" name="Google Shape;147;p26"/>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8" name="Google Shape;148;p26"/>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49" name="Google Shape;149;p26"/>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150" name="Google Shape;150;p26"/>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3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40" name="Google Shape;340;p35"/>
          <p:cNvGrpSpPr/>
          <p:nvPr/>
        </p:nvGrpSpPr>
        <p:grpSpPr>
          <a:xfrm>
            <a:off x="-127008" y="4615004"/>
            <a:ext cx="9398022" cy="468724"/>
            <a:chOff x="204" y="0"/>
            <a:chExt cx="25061391" cy="1249931"/>
          </a:xfrm>
        </p:grpSpPr>
        <p:grpSp>
          <p:nvGrpSpPr>
            <p:cNvPr id="341" name="Google Shape;341;p35"/>
            <p:cNvGrpSpPr/>
            <p:nvPr/>
          </p:nvGrpSpPr>
          <p:grpSpPr>
            <a:xfrm rot="5400000">
              <a:off x="12002369" y="-11663474"/>
              <a:ext cx="1249931" cy="24576878"/>
              <a:chOff x="0" y="-38100"/>
              <a:chExt cx="246900" cy="4854692"/>
            </a:xfrm>
          </p:grpSpPr>
          <p:sp>
            <p:nvSpPr>
              <p:cNvPr id="342" name="Google Shape;342;p3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43" name="Google Shape;343;p3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44" name="Google Shape;344;p3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45" name="Google Shape;345;p3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46" name="Google Shape;346;p3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47" name="Google Shape;347;p35"/>
          <p:cNvGrpSpPr/>
          <p:nvPr/>
        </p:nvGrpSpPr>
        <p:grpSpPr>
          <a:xfrm>
            <a:off x="7929578" y="-49020"/>
            <a:ext cx="781313" cy="885635"/>
            <a:chOff x="0" y="-130721"/>
            <a:chExt cx="2083500" cy="2361695"/>
          </a:xfrm>
        </p:grpSpPr>
        <p:grpSp>
          <p:nvGrpSpPr>
            <p:cNvPr id="348" name="Google Shape;348;p35"/>
            <p:cNvGrpSpPr/>
            <p:nvPr/>
          </p:nvGrpSpPr>
          <p:grpSpPr>
            <a:xfrm>
              <a:off x="75599" y="-130721"/>
              <a:ext cx="1932614" cy="2361695"/>
              <a:chOff x="0" y="-47625"/>
              <a:chExt cx="704100" cy="860425"/>
            </a:xfrm>
          </p:grpSpPr>
          <p:sp>
            <p:nvSpPr>
              <p:cNvPr id="349" name="Google Shape;349;p3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50" name="Google Shape;350;p3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51" name="Google Shape;351;p3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9</a:t>
              </a:r>
              <a:endParaRPr sz="700">
                <a:solidFill>
                  <a:schemeClr val="lt1"/>
                </a:solidFill>
              </a:endParaRPr>
            </a:p>
          </p:txBody>
        </p:sp>
      </p:grpSp>
      <p:sp>
        <p:nvSpPr>
          <p:cNvPr id="352" name="Google Shape;352;p3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53" name="Google Shape;353;p35"/>
          <p:cNvSpPr txBox="1"/>
          <p:nvPr/>
        </p:nvSpPr>
        <p:spPr>
          <a:xfrm>
            <a:off x="292613" y="1608125"/>
            <a:ext cx="3277500" cy="1475700"/>
          </a:xfrm>
          <a:prstGeom prst="rect">
            <a:avLst/>
          </a:prstGeom>
          <a:noFill/>
          <a:ln>
            <a:noFill/>
          </a:ln>
        </p:spPr>
        <p:txBody>
          <a:bodyPr anchorCtr="0" anchor="t" bIns="58025" lIns="58025" spcFirstLastPara="1" rIns="58025" wrap="square" tIns="58025">
            <a:noAutofit/>
          </a:bodyPr>
          <a:lstStyle/>
          <a:p>
            <a:pPr indent="0" lvl="0" marL="0" rtl="0" algn="ctr">
              <a:spcBef>
                <a:spcPts val="0"/>
              </a:spcBef>
              <a:spcAft>
                <a:spcPts val="0"/>
              </a:spcAft>
              <a:buNone/>
            </a:pPr>
            <a:r>
              <a:rPr b="1" lang="en" sz="1500">
                <a:latin typeface="Inter"/>
                <a:ea typeface="Inter"/>
                <a:cs typeface="Inter"/>
                <a:sym typeface="Inter"/>
              </a:rPr>
              <a:t>Causation</a:t>
            </a:r>
            <a:endParaRPr b="1" sz="1500">
              <a:solidFill>
                <a:srgbClr val="000000"/>
              </a:solidFill>
              <a:latin typeface="Inter"/>
              <a:ea typeface="Inter"/>
              <a:cs typeface="Inter"/>
              <a:sym typeface="Inter"/>
            </a:endParaRPr>
          </a:p>
          <a:p>
            <a:pPr indent="0" lvl="0" marL="0" rtl="0" algn="ctr">
              <a:spcBef>
                <a:spcPts val="0"/>
              </a:spcBef>
              <a:spcAft>
                <a:spcPts val="0"/>
              </a:spcAft>
              <a:buNone/>
            </a:pPr>
            <a:r>
              <a:t/>
            </a:r>
            <a:endParaRPr b="1" sz="1000">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5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1000">
              <a:solidFill>
                <a:schemeClr val="dk1"/>
              </a:solidFill>
              <a:latin typeface="Inter"/>
              <a:ea typeface="Inter"/>
              <a:cs typeface="Inter"/>
              <a:sym typeface="Inter"/>
            </a:endParaRPr>
          </a:p>
        </p:txBody>
      </p:sp>
      <p:sp>
        <p:nvSpPr>
          <p:cNvPr id="354" name="Google Shape;354;p35"/>
          <p:cNvSpPr txBox="1"/>
          <p:nvPr/>
        </p:nvSpPr>
        <p:spPr>
          <a:xfrm>
            <a:off x="1689175" y="766396"/>
            <a:ext cx="5765700" cy="615600"/>
          </a:xfrm>
          <a:prstGeom prst="rect">
            <a:avLst/>
          </a:prstGeom>
          <a:noFill/>
          <a:ln>
            <a:noFill/>
          </a:ln>
        </p:spPr>
        <p:txBody>
          <a:bodyPr anchorCtr="0" anchor="t" bIns="45725" lIns="45725" spcFirstLastPara="1" rIns="45725" wrap="square" tIns="45725">
            <a:noAutofit/>
          </a:bodyPr>
          <a:lstStyle/>
          <a:p>
            <a:pPr indent="0" lvl="0" marL="0" rtl="0" algn="ctr">
              <a:spcBef>
                <a:spcPts val="0"/>
              </a:spcBef>
              <a:spcAft>
                <a:spcPts val="0"/>
              </a:spcAft>
              <a:buNone/>
            </a:pPr>
            <a:r>
              <a:rPr lang="en" sz="1400">
                <a:solidFill>
                  <a:schemeClr val="dk1"/>
                </a:solidFill>
                <a:latin typeface="Inter"/>
                <a:ea typeface="Inter"/>
                <a:cs typeface="Inter"/>
                <a:sym typeface="Inter"/>
              </a:rPr>
              <a:t>In this lesson, you will be investigating sources to help you determine </a:t>
            </a:r>
            <a:r>
              <a:rPr lang="en">
                <a:solidFill>
                  <a:schemeClr val="dk1"/>
                </a:solidFill>
                <a:latin typeface="Inter"/>
                <a:ea typeface="Inter"/>
                <a:cs typeface="Inter"/>
                <a:sym typeface="Inter"/>
              </a:rPr>
              <a:t>the most significant cause of World War I. You will look at sources related to one of the following causes:</a:t>
            </a:r>
            <a:endParaRPr sz="1400">
              <a:solidFill>
                <a:schemeClr val="dk1"/>
              </a:solidFill>
              <a:latin typeface="Inter"/>
              <a:ea typeface="Inter"/>
              <a:cs typeface="Inter"/>
              <a:sym typeface="Inter"/>
            </a:endParaRPr>
          </a:p>
        </p:txBody>
      </p:sp>
      <p:pic>
        <p:nvPicPr>
          <p:cNvPr id="355" name="Google Shape;355;p35"/>
          <p:cNvPicPr preferRelativeResize="0"/>
          <p:nvPr/>
        </p:nvPicPr>
        <p:blipFill>
          <a:blip r:embed="rId4">
            <a:alphaModFix/>
          </a:blip>
          <a:stretch>
            <a:fillRect/>
          </a:stretch>
        </p:blipFill>
        <p:spPr>
          <a:xfrm>
            <a:off x="3995051" y="1846249"/>
            <a:ext cx="1845725" cy="1845725"/>
          </a:xfrm>
          <a:prstGeom prst="rect">
            <a:avLst/>
          </a:prstGeom>
          <a:noFill/>
          <a:ln>
            <a:noFill/>
          </a:ln>
        </p:spPr>
      </p:pic>
      <p:sp>
        <p:nvSpPr>
          <p:cNvPr id="356" name="Google Shape;356;p35"/>
          <p:cNvSpPr txBox="1"/>
          <p:nvPr/>
        </p:nvSpPr>
        <p:spPr>
          <a:xfrm>
            <a:off x="1610563" y="150800"/>
            <a:ext cx="5922900" cy="615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000">
                <a:solidFill>
                  <a:srgbClr val="231F20"/>
                </a:solidFill>
                <a:latin typeface="Halant"/>
                <a:ea typeface="Halant"/>
                <a:cs typeface="Halant"/>
                <a:sym typeface="Halant"/>
              </a:rPr>
              <a:t>“YOU BE THE JUDGE”</a:t>
            </a:r>
            <a:endParaRPr sz="500"/>
          </a:p>
        </p:txBody>
      </p:sp>
      <p:sp>
        <p:nvSpPr>
          <p:cNvPr id="357" name="Google Shape;357;p35"/>
          <p:cNvSpPr txBox="1"/>
          <p:nvPr/>
        </p:nvSpPr>
        <p:spPr>
          <a:xfrm>
            <a:off x="6051550" y="1530350"/>
            <a:ext cx="2705100" cy="273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500">
                <a:solidFill>
                  <a:schemeClr val="dk1"/>
                </a:solidFill>
                <a:latin typeface="Inter"/>
                <a:ea typeface="Inter"/>
                <a:cs typeface="Inter"/>
                <a:sym typeface="Inter"/>
              </a:rPr>
              <a:t>MANIA</a:t>
            </a:r>
            <a:endParaRPr b="1" sz="2500">
              <a:solidFill>
                <a:schemeClr val="dk1"/>
              </a:solidFill>
              <a:latin typeface="Inter"/>
              <a:ea typeface="Inter"/>
              <a:cs typeface="Inter"/>
              <a:sym typeface="Inter"/>
            </a:endParaRPr>
          </a:p>
          <a:p>
            <a:pPr indent="0" lvl="0" marL="0" rtl="0" algn="l">
              <a:spcBef>
                <a:spcPts val="0"/>
              </a:spcBef>
              <a:spcAft>
                <a:spcPts val="0"/>
              </a:spcAft>
              <a:buNone/>
            </a:pPr>
            <a:r>
              <a:rPr b="1" lang="en" sz="2500">
                <a:solidFill>
                  <a:schemeClr val="dk1"/>
                </a:solidFill>
                <a:latin typeface="Inter"/>
                <a:ea typeface="Inter"/>
                <a:cs typeface="Inter"/>
                <a:sym typeface="Inter"/>
              </a:rPr>
              <a:t>M:</a:t>
            </a:r>
            <a:r>
              <a:rPr lang="en" sz="2500">
                <a:solidFill>
                  <a:schemeClr val="dk1"/>
                </a:solidFill>
                <a:latin typeface="Inter"/>
                <a:ea typeface="Inter"/>
                <a:cs typeface="Inter"/>
                <a:sym typeface="Inter"/>
              </a:rPr>
              <a:t> </a:t>
            </a:r>
            <a:r>
              <a:rPr lang="en" sz="2500">
                <a:solidFill>
                  <a:schemeClr val="dk1"/>
                </a:solidFill>
                <a:latin typeface="Inter"/>
                <a:ea typeface="Inter"/>
                <a:cs typeface="Inter"/>
                <a:sym typeface="Inter"/>
              </a:rPr>
              <a:t>Militarism</a:t>
            </a:r>
            <a:endParaRPr sz="2500">
              <a:solidFill>
                <a:schemeClr val="dk1"/>
              </a:solidFill>
              <a:latin typeface="Inter"/>
              <a:ea typeface="Inter"/>
              <a:cs typeface="Inter"/>
              <a:sym typeface="Inter"/>
            </a:endParaRPr>
          </a:p>
          <a:p>
            <a:pPr indent="0" lvl="0" marL="0" rtl="0" algn="l">
              <a:spcBef>
                <a:spcPts val="0"/>
              </a:spcBef>
              <a:spcAft>
                <a:spcPts val="0"/>
              </a:spcAft>
              <a:buNone/>
            </a:pPr>
            <a:r>
              <a:rPr b="1" lang="en" sz="2500">
                <a:solidFill>
                  <a:schemeClr val="dk1"/>
                </a:solidFill>
                <a:latin typeface="Inter"/>
                <a:ea typeface="Inter"/>
                <a:cs typeface="Inter"/>
                <a:sym typeface="Inter"/>
              </a:rPr>
              <a:t>A:</a:t>
            </a:r>
            <a:r>
              <a:rPr lang="en" sz="2500">
                <a:solidFill>
                  <a:schemeClr val="dk1"/>
                </a:solidFill>
                <a:latin typeface="Inter"/>
                <a:ea typeface="Inter"/>
                <a:cs typeface="Inter"/>
                <a:sym typeface="Inter"/>
              </a:rPr>
              <a:t> Alliances</a:t>
            </a:r>
            <a:endParaRPr sz="2500">
              <a:solidFill>
                <a:schemeClr val="dk1"/>
              </a:solidFill>
              <a:latin typeface="Inter"/>
              <a:ea typeface="Inter"/>
              <a:cs typeface="Inter"/>
              <a:sym typeface="Inter"/>
            </a:endParaRPr>
          </a:p>
          <a:p>
            <a:pPr indent="0" lvl="0" marL="0" rtl="0" algn="l">
              <a:spcBef>
                <a:spcPts val="0"/>
              </a:spcBef>
              <a:spcAft>
                <a:spcPts val="0"/>
              </a:spcAft>
              <a:buNone/>
            </a:pPr>
            <a:r>
              <a:rPr b="1" lang="en" sz="2500">
                <a:solidFill>
                  <a:schemeClr val="dk1"/>
                </a:solidFill>
                <a:latin typeface="Inter"/>
                <a:ea typeface="Inter"/>
                <a:cs typeface="Inter"/>
                <a:sym typeface="Inter"/>
              </a:rPr>
              <a:t>N:</a:t>
            </a:r>
            <a:r>
              <a:rPr lang="en" sz="2500">
                <a:solidFill>
                  <a:schemeClr val="dk1"/>
                </a:solidFill>
                <a:latin typeface="Inter"/>
                <a:ea typeface="Inter"/>
                <a:cs typeface="Inter"/>
                <a:sym typeface="Inter"/>
              </a:rPr>
              <a:t> Nationalism</a:t>
            </a:r>
            <a:endParaRPr sz="2500">
              <a:solidFill>
                <a:schemeClr val="dk1"/>
              </a:solidFill>
              <a:latin typeface="Inter"/>
              <a:ea typeface="Inter"/>
              <a:cs typeface="Inter"/>
              <a:sym typeface="Inter"/>
            </a:endParaRPr>
          </a:p>
          <a:p>
            <a:pPr indent="0" lvl="0" marL="0" rtl="0" algn="l">
              <a:spcBef>
                <a:spcPts val="0"/>
              </a:spcBef>
              <a:spcAft>
                <a:spcPts val="0"/>
              </a:spcAft>
              <a:buNone/>
            </a:pPr>
            <a:r>
              <a:rPr b="1" lang="en" sz="2500">
                <a:solidFill>
                  <a:schemeClr val="dk1"/>
                </a:solidFill>
                <a:latin typeface="Inter"/>
                <a:ea typeface="Inter"/>
                <a:cs typeface="Inter"/>
                <a:sym typeface="Inter"/>
              </a:rPr>
              <a:t>I:</a:t>
            </a:r>
            <a:r>
              <a:rPr lang="en" sz="2500">
                <a:solidFill>
                  <a:schemeClr val="dk1"/>
                </a:solidFill>
                <a:latin typeface="Inter"/>
                <a:ea typeface="Inter"/>
                <a:cs typeface="Inter"/>
                <a:sym typeface="Inter"/>
              </a:rPr>
              <a:t> Imperialism</a:t>
            </a:r>
            <a:endParaRPr sz="2500">
              <a:solidFill>
                <a:schemeClr val="dk1"/>
              </a:solidFill>
              <a:latin typeface="Inter"/>
              <a:ea typeface="Inter"/>
              <a:cs typeface="Inter"/>
              <a:sym typeface="Inter"/>
            </a:endParaRPr>
          </a:p>
          <a:p>
            <a:pPr indent="0" lvl="0" marL="0" rtl="0" algn="l">
              <a:spcBef>
                <a:spcPts val="0"/>
              </a:spcBef>
              <a:spcAft>
                <a:spcPts val="0"/>
              </a:spcAft>
              <a:buNone/>
            </a:pPr>
            <a:r>
              <a:rPr b="1" lang="en" sz="2500">
                <a:solidFill>
                  <a:schemeClr val="dk1"/>
                </a:solidFill>
                <a:latin typeface="Inter"/>
                <a:ea typeface="Inter"/>
                <a:cs typeface="Inter"/>
                <a:sym typeface="Inter"/>
              </a:rPr>
              <a:t>A:</a:t>
            </a:r>
            <a:r>
              <a:rPr lang="en" sz="2500">
                <a:solidFill>
                  <a:schemeClr val="dk1"/>
                </a:solidFill>
                <a:latin typeface="Inter"/>
                <a:ea typeface="Inter"/>
                <a:cs typeface="Inter"/>
                <a:sym typeface="Inter"/>
              </a:rPr>
              <a:t> Assassination</a:t>
            </a:r>
            <a:endParaRPr sz="2500">
              <a:solidFill>
                <a:schemeClr val="dk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36"/>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63" name="Google Shape;363;p36"/>
          <p:cNvGrpSpPr/>
          <p:nvPr/>
        </p:nvGrpSpPr>
        <p:grpSpPr>
          <a:xfrm>
            <a:off x="7929578" y="-49020"/>
            <a:ext cx="781313" cy="885635"/>
            <a:chOff x="0" y="-130721"/>
            <a:chExt cx="2083500" cy="2361695"/>
          </a:xfrm>
        </p:grpSpPr>
        <p:grpSp>
          <p:nvGrpSpPr>
            <p:cNvPr id="364" name="Google Shape;364;p36"/>
            <p:cNvGrpSpPr/>
            <p:nvPr/>
          </p:nvGrpSpPr>
          <p:grpSpPr>
            <a:xfrm>
              <a:off x="75599" y="-130721"/>
              <a:ext cx="1932614" cy="2361695"/>
              <a:chOff x="0" y="-47625"/>
              <a:chExt cx="704100" cy="860425"/>
            </a:xfrm>
          </p:grpSpPr>
          <p:sp>
            <p:nvSpPr>
              <p:cNvPr id="365" name="Google Shape;365;p3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66" name="Google Shape;366;p3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67" name="Google Shape;367;p3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10</a:t>
              </a:r>
              <a:endParaRPr sz="700">
                <a:solidFill>
                  <a:schemeClr val="dk1"/>
                </a:solidFill>
              </a:endParaRPr>
            </a:p>
          </p:txBody>
        </p:sp>
      </p:grpSp>
      <p:sp>
        <p:nvSpPr>
          <p:cNvPr id="368" name="Google Shape;368;p36"/>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69" name="Google Shape;369;p36"/>
          <p:cNvGrpSpPr/>
          <p:nvPr/>
        </p:nvGrpSpPr>
        <p:grpSpPr>
          <a:xfrm>
            <a:off x="-127008" y="4615004"/>
            <a:ext cx="9398022" cy="468724"/>
            <a:chOff x="204" y="0"/>
            <a:chExt cx="25061391" cy="1249931"/>
          </a:xfrm>
        </p:grpSpPr>
        <p:grpSp>
          <p:nvGrpSpPr>
            <p:cNvPr id="370" name="Google Shape;370;p36"/>
            <p:cNvGrpSpPr/>
            <p:nvPr/>
          </p:nvGrpSpPr>
          <p:grpSpPr>
            <a:xfrm rot="5400000">
              <a:off x="12002369" y="-11663474"/>
              <a:ext cx="1249931" cy="24576878"/>
              <a:chOff x="0" y="-38100"/>
              <a:chExt cx="246900" cy="4854692"/>
            </a:xfrm>
          </p:grpSpPr>
          <p:sp>
            <p:nvSpPr>
              <p:cNvPr id="371" name="Google Shape;371;p3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72" name="Google Shape;372;p3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73" name="Google Shape;373;p3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74" name="Google Shape;374;p3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75" name="Google Shape;375;p3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76" name="Google Shape;376;p36"/>
          <p:cNvSpPr txBox="1"/>
          <p:nvPr/>
        </p:nvSpPr>
        <p:spPr>
          <a:xfrm>
            <a:off x="1428313" y="354150"/>
            <a:ext cx="62874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CAUSATION</a:t>
            </a:r>
            <a:endParaRPr b="1" sz="3000" u="sng">
              <a:solidFill>
                <a:srgbClr val="231F20"/>
              </a:solidFill>
              <a:latin typeface="Halant"/>
              <a:ea typeface="Halant"/>
              <a:cs typeface="Halant"/>
              <a:sym typeface="Halant"/>
            </a:endParaRPr>
          </a:p>
        </p:txBody>
      </p:sp>
      <p:sp>
        <p:nvSpPr>
          <p:cNvPr id="377" name="Google Shape;377;p36"/>
          <p:cNvSpPr txBox="1"/>
          <p:nvPr/>
        </p:nvSpPr>
        <p:spPr>
          <a:xfrm>
            <a:off x="5433388" y="2312975"/>
            <a:ext cx="3277500" cy="1475700"/>
          </a:xfrm>
          <a:prstGeom prst="rect">
            <a:avLst/>
          </a:prstGeom>
          <a:noFill/>
          <a:ln>
            <a:noFill/>
          </a:ln>
        </p:spPr>
        <p:txBody>
          <a:bodyPr anchorCtr="0" anchor="t" bIns="58025" lIns="58025" spcFirstLastPara="1" rIns="58025" wrap="square" tIns="58025">
            <a:noAutofit/>
          </a:bodyPr>
          <a:lstStyle/>
          <a:p>
            <a:pPr indent="0" lvl="0" marL="0" rtl="0" algn="ctr">
              <a:spcBef>
                <a:spcPts val="0"/>
              </a:spcBef>
              <a:spcAft>
                <a:spcPts val="0"/>
              </a:spcAft>
              <a:buNone/>
            </a:pPr>
            <a:r>
              <a:rPr b="1" lang="en" sz="1300">
                <a:latin typeface="Inter"/>
                <a:ea typeface="Inter"/>
                <a:cs typeface="Inter"/>
                <a:sym typeface="Inter"/>
              </a:rPr>
              <a:t>Causation</a:t>
            </a:r>
            <a:endParaRPr b="1" sz="1300">
              <a:solidFill>
                <a:srgbClr val="000000"/>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3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1300">
              <a:solidFill>
                <a:schemeClr val="dk1"/>
              </a:solidFill>
              <a:latin typeface="Inter"/>
              <a:ea typeface="Inter"/>
              <a:cs typeface="Inter"/>
              <a:sym typeface="Inter"/>
            </a:endParaRPr>
          </a:p>
        </p:txBody>
      </p:sp>
      <p:pic>
        <p:nvPicPr>
          <p:cNvPr id="378" name="Google Shape;378;p36"/>
          <p:cNvPicPr preferRelativeResize="0"/>
          <p:nvPr/>
        </p:nvPicPr>
        <p:blipFill>
          <a:blip r:embed="rId4">
            <a:alphaModFix/>
          </a:blip>
          <a:stretch>
            <a:fillRect/>
          </a:stretch>
        </p:blipFill>
        <p:spPr>
          <a:xfrm>
            <a:off x="6357250" y="1000650"/>
            <a:ext cx="1238900" cy="1238900"/>
          </a:xfrm>
          <a:prstGeom prst="rect">
            <a:avLst/>
          </a:prstGeom>
          <a:noFill/>
          <a:ln>
            <a:noFill/>
          </a:ln>
        </p:spPr>
      </p:pic>
      <p:sp>
        <p:nvSpPr>
          <p:cNvPr id="379" name="Google Shape;379;p36"/>
          <p:cNvSpPr/>
          <p:nvPr/>
        </p:nvSpPr>
        <p:spPr>
          <a:xfrm>
            <a:off x="654050" y="1000650"/>
            <a:ext cx="4721100" cy="3364500"/>
          </a:xfrm>
          <a:prstGeom prst="rect">
            <a:avLst/>
          </a:prstGeom>
          <a:solidFill>
            <a:srgbClr val="38E0A4"/>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When evaluating SIGNIFICANCE of causes it is important to consider: </a:t>
            </a:r>
            <a:endParaRPr b="1">
              <a:solidFill>
                <a:schemeClr val="dk1"/>
              </a:solidFill>
              <a:latin typeface="Inter"/>
              <a:ea typeface="Inter"/>
              <a:cs typeface="Inter"/>
              <a:sym typeface="Inter"/>
            </a:endParaRPr>
          </a:p>
          <a:p>
            <a:pPr indent="0" lvl="0" marL="0" rtl="0" algn="ctr">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b="1" lang="en">
                <a:solidFill>
                  <a:schemeClr val="dk1"/>
                </a:solidFill>
                <a:latin typeface="Inter"/>
                <a:ea typeface="Inter"/>
                <a:cs typeface="Inter"/>
                <a:sym typeface="Inter"/>
              </a:rPr>
              <a:t>Immediacy: </a:t>
            </a:r>
            <a:r>
              <a:rPr lang="en">
                <a:solidFill>
                  <a:schemeClr val="dk1"/>
                </a:solidFill>
                <a:latin typeface="Inter"/>
                <a:ea typeface="Inter"/>
                <a:cs typeface="Inter"/>
                <a:sym typeface="Inter"/>
              </a:rPr>
              <a:t>Causes that provoke immediate responses often trigger rapid escalation into broader conflicts.</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b="1" lang="en">
                <a:solidFill>
                  <a:schemeClr val="dk1"/>
                </a:solidFill>
                <a:latin typeface="Inter"/>
                <a:ea typeface="Inter"/>
                <a:cs typeface="Inter"/>
                <a:sym typeface="Inter"/>
              </a:rPr>
              <a:t>Profundity: </a:t>
            </a:r>
            <a:r>
              <a:rPr lang="en">
                <a:solidFill>
                  <a:schemeClr val="dk1"/>
                </a:solidFill>
                <a:latin typeface="Inter"/>
                <a:ea typeface="Inter"/>
                <a:cs typeface="Inter"/>
                <a:sym typeface="Inter"/>
              </a:rPr>
              <a:t>Causes that are deeply rooted in historical grievances, cultural differences, or systemic inequalities are more likely to lead to prolonged conflicts and require significant efforts to resolve.</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b="1" lang="en">
                <a:solidFill>
                  <a:schemeClr val="dk1"/>
                </a:solidFill>
                <a:latin typeface="Inter"/>
                <a:ea typeface="Inter"/>
                <a:cs typeface="Inter"/>
                <a:sym typeface="Inter"/>
              </a:rPr>
              <a:t>Scope:  </a:t>
            </a:r>
            <a:r>
              <a:rPr lang="en">
                <a:solidFill>
                  <a:schemeClr val="dk1"/>
                </a:solidFill>
                <a:latin typeface="Inter"/>
                <a:ea typeface="Inter"/>
                <a:cs typeface="Inter"/>
                <a:sym typeface="Inter"/>
              </a:rPr>
              <a:t>Causes with a large geographical and social reach affect how widespread a conflict may become.</a:t>
            </a:r>
            <a:endParaRPr b="1">
              <a:solidFill>
                <a:schemeClr val="dk1"/>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37"/>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85" name="Google Shape;385;p37"/>
          <p:cNvGrpSpPr/>
          <p:nvPr/>
        </p:nvGrpSpPr>
        <p:grpSpPr>
          <a:xfrm>
            <a:off x="7929578" y="-49020"/>
            <a:ext cx="781313" cy="885635"/>
            <a:chOff x="0" y="-130721"/>
            <a:chExt cx="2083500" cy="2361695"/>
          </a:xfrm>
        </p:grpSpPr>
        <p:grpSp>
          <p:nvGrpSpPr>
            <p:cNvPr id="386" name="Google Shape;386;p37"/>
            <p:cNvGrpSpPr/>
            <p:nvPr/>
          </p:nvGrpSpPr>
          <p:grpSpPr>
            <a:xfrm>
              <a:off x="75599" y="-130721"/>
              <a:ext cx="1932614" cy="2361695"/>
              <a:chOff x="0" y="-47625"/>
              <a:chExt cx="704100" cy="860425"/>
            </a:xfrm>
          </p:grpSpPr>
          <p:sp>
            <p:nvSpPr>
              <p:cNvPr id="387" name="Google Shape;387;p3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88" name="Google Shape;388;p3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89" name="Google Shape;389;p3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11</a:t>
              </a:r>
              <a:endParaRPr sz="700">
                <a:solidFill>
                  <a:schemeClr val="dk1"/>
                </a:solidFill>
              </a:endParaRPr>
            </a:p>
          </p:txBody>
        </p:sp>
      </p:grpSp>
      <p:sp>
        <p:nvSpPr>
          <p:cNvPr id="390" name="Google Shape;390;p37"/>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91" name="Google Shape;391;p37"/>
          <p:cNvGrpSpPr/>
          <p:nvPr/>
        </p:nvGrpSpPr>
        <p:grpSpPr>
          <a:xfrm>
            <a:off x="-127008" y="4615004"/>
            <a:ext cx="9398022" cy="468724"/>
            <a:chOff x="204" y="0"/>
            <a:chExt cx="25061391" cy="1249931"/>
          </a:xfrm>
        </p:grpSpPr>
        <p:grpSp>
          <p:nvGrpSpPr>
            <p:cNvPr id="392" name="Google Shape;392;p37"/>
            <p:cNvGrpSpPr/>
            <p:nvPr/>
          </p:nvGrpSpPr>
          <p:grpSpPr>
            <a:xfrm rot="5400000">
              <a:off x="12002369" y="-11663474"/>
              <a:ext cx="1249931" cy="24576878"/>
              <a:chOff x="0" y="-38100"/>
              <a:chExt cx="246900" cy="4854692"/>
            </a:xfrm>
          </p:grpSpPr>
          <p:sp>
            <p:nvSpPr>
              <p:cNvPr id="393" name="Google Shape;393;p3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94" name="Google Shape;394;p3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95" name="Google Shape;395;p3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96" name="Google Shape;396;p3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97" name="Google Shape;397;p3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98" name="Google Shape;398;p37"/>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EVALUATING EVIDENCE</a:t>
            </a:r>
            <a:endParaRPr sz="700"/>
          </a:p>
        </p:txBody>
      </p:sp>
      <p:sp>
        <p:nvSpPr>
          <p:cNvPr id="399" name="Google Shape;399;p37"/>
          <p:cNvSpPr txBox="1"/>
          <p:nvPr/>
        </p:nvSpPr>
        <p:spPr>
          <a:xfrm>
            <a:off x="315250" y="1087700"/>
            <a:ext cx="4902900" cy="32271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None/>
            </a:pPr>
            <a:r>
              <a:rPr b="1" lang="en" sz="1500">
                <a:solidFill>
                  <a:schemeClr val="dk1"/>
                </a:solidFill>
                <a:latin typeface="Halant"/>
                <a:ea typeface="Halant"/>
                <a:cs typeface="Halant"/>
                <a:sym typeface="Halant"/>
              </a:rPr>
              <a:t>Directions: </a:t>
            </a:r>
            <a:r>
              <a:rPr lang="en" sz="1500">
                <a:solidFill>
                  <a:schemeClr val="dk1"/>
                </a:solidFill>
                <a:latin typeface="Halant"/>
                <a:ea typeface="Halant"/>
                <a:cs typeface="Halant"/>
                <a:sym typeface="Halant"/>
              </a:rPr>
              <a:t>With the people in your group, complete the Graphic Organizer:</a:t>
            </a:r>
            <a:endParaRPr sz="1500">
              <a:solidFill>
                <a:schemeClr val="dk1"/>
              </a:solidFill>
              <a:latin typeface="Halant"/>
              <a:ea typeface="Halant"/>
              <a:cs typeface="Halant"/>
              <a:sym typeface="Halant"/>
            </a:endParaRPr>
          </a:p>
          <a:p>
            <a:pPr indent="0" lvl="0" marL="0" rtl="0" algn="l">
              <a:spcBef>
                <a:spcPts val="0"/>
              </a:spcBef>
              <a:spcAft>
                <a:spcPts val="0"/>
              </a:spcAft>
              <a:buNone/>
            </a:pPr>
            <a:r>
              <a:t/>
            </a:r>
            <a:endParaRPr sz="1500">
              <a:solidFill>
                <a:schemeClr val="dk1"/>
              </a:solidFill>
              <a:latin typeface="Halant"/>
              <a:ea typeface="Halant"/>
              <a:cs typeface="Halant"/>
              <a:sym typeface="Halant"/>
            </a:endParaRPr>
          </a:p>
          <a:p>
            <a:pPr indent="-209550" lvl="0" marL="228600" rtl="0" algn="l">
              <a:spcBef>
                <a:spcPts val="0"/>
              </a:spcBef>
              <a:spcAft>
                <a:spcPts val="0"/>
              </a:spcAft>
              <a:buClr>
                <a:schemeClr val="dk1"/>
              </a:buClr>
              <a:buSzPts val="1500"/>
              <a:buFont typeface="Inter"/>
              <a:buAutoNum type="arabicPeriod"/>
            </a:pPr>
            <a:r>
              <a:rPr lang="en" sz="1500">
                <a:solidFill>
                  <a:schemeClr val="dk1"/>
                </a:solidFill>
                <a:highlight>
                  <a:schemeClr val="lt1"/>
                </a:highlight>
                <a:latin typeface="Inter"/>
                <a:ea typeface="Inter"/>
                <a:cs typeface="Inter"/>
                <a:sym typeface="Inter"/>
              </a:rPr>
              <a:t>In the claim box, fill in the cause you looked at.</a:t>
            </a:r>
            <a:endParaRPr sz="1500">
              <a:solidFill>
                <a:schemeClr val="dk1"/>
              </a:solidFill>
              <a:latin typeface="Inter"/>
              <a:ea typeface="Inter"/>
              <a:cs typeface="Inter"/>
              <a:sym typeface="Inter"/>
            </a:endParaRPr>
          </a:p>
          <a:p>
            <a:pPr indent="0" lvl="0" marL="228600" rtl="0" algn="l">
              <a:spcBef>
                <a:spcPts val="0"/>
              </a:spcBef>
              <a:spcAft>
                <a:spcPts val="0"/>
              </a:spcAft>
              <a:buNone/>
            </a:pPr>
            <a:r>
              <a:t/>
            </a:r>
            <a:endParaRPr sz="1500">
              <a:solidFill>
                <a:schemeClr val="dk1"/>
              </a:solidFill>
              <a:latin typeface="Inter"/>
              <a:ea typeface="Inter"/>
              <a:cs typeface="Inter"/>
              <a:sym typeface="Inter"/>
            </a:endParaRPr>
          </a:p>
          <a:p>
            <a:pPr indent="-209550" lvl="0" marL="228600" rtl="0" algn="l">
              <a:spcBef>
                <a:spcPts val="0"/>
              </a:spcBef>
              <a:spcAft>
                <a:spcPts val="0"/>
              </a:spcAft>
              <a:buClr>
                <a:schemeClr val="dk1"/>
              </a:buClr>
              <a:buSzPts val="1500"/>
              <a:buFont typeface="Inter"/>
              <a:buAutoNum type="arabicPeriod"/>
            </a:pPr>
            <a:r>
              <a:rPr lang="en" sz="1500">
                <a:solidFill>
                  <a:schemeClr val="dk1"/>
                </a:solidFill>
                <a:highlight>
                  <a:schemeClr val="lt1"/>
                </a:highlight>
                <a:latin typeface="Inter"/>
                <a:ea typeface="Inter"/>
                <a:cs typeface="Inter"/>
                <a:sym typeface="Inter"/>
              </a:rPr>
              <a:t>Provide two quotes and/or images from the primary or secondary sources that illustrates the claim. Explain how the quote supports the claim.</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209550" lvl="0" marL="228600" rtl="0" algn="l">
              <a:spcBef>
                <a:spcPts val="0"/>
              </a:spcBef>
              <a:spcAft>
                <a:spcPts val="0"/>
              </a:spcAft>
              <a:buClr>
                <a:schemeClr val="dk1"/>
              </a:buClr>
              <a:buSzPts val="1500"/>
              <a:buFont typeface="Inter"/>
              <a:buAutoNum type="arabicPeriod"/>
            </a:pPr>
            <a:r>
              <a:rPr lang="en" sz="1500">
                <a:solidFill>
                  <a:schemeClr val="dk1"/>
                </a:solidFill>
                <a:highlight>
                  <a:schemeClr val="lt1"/>
                </a:highlight>
                <a:latin typeface="Inter"/>
                <a:ea typeface="Inter"/>
                <a:cs typeface="Inter"/>
                <a:sym typeface="Inter"/>
              </a:rPr>
              <a:t>Then write summaries of any other information that supports the claim.</a:t>
            </a:r>
            <a:endParaRPr sz="1500">
              <a:solidFill>
                <a:schemeClr val="dk1"/>
              </a:solidFill>
              <a:highlight>
                <a:schemeClr val="lt1"/>
              </a:highlight>
              <a:latin typeface="Inter"/>
              <a:ea typeface="Inter"/>
              <a:cs typeface="Inter"/>
              <a:sym typeface="Inter"/>
            </a:endParaRPr>
          </a:p>
          <a:p>
            <a:pPr indent="0" lvl="0" marL="228600" rtl="0" algn="l">
              <a:spcBef>
                <a:spcPts val="0"/>
              </a:spcBef>
              <a:spcAft>
                <a:spcPts val="0"/>
              </a:spcAft>
              <a:buNone/>
            </a:pPr>
            <a:r>
              <a:t/>
            </a:r>
            <a:endParaRPr sz="1500">
              <a:solidFill>
                <a:schemeClr val="dk1"/>
              </a:solidFill>
              <a:highlight>
                <a:schemeClr val="lt1"/>
              </a:highlight>
              <a:latin typeface="Inter"/>
              <a:ea typeface="Inter"/>
              <a:cs typeface="Inter"/>
              <a:sym typeface="Inter"/>
            </a:endParaRPr>
          </a:p>
          <a:p>
            <a:pPr indent="-209550" lvl="0" marL="228600" rtl="0" algn="l">
              <a:spcBef>
                <a:spcPts val="0"/>
              </a:spcBef>
              <a:spcAft>
                <a:spcPts val="0"/>
              </a:spcAft>
              <a:buClr>
                <a:schemeClr val="dk1"/>
              </a:buClr>
              <a:buSzPts val="1500"/>
              <a:buFont typeface="Inter"/>
              <a:buAutoNum type="arabicPeriod"/>
            </a:pPr>
            <a:r>
              <a:rPr lang="en" sz="1500">
                <a:solidFill>
                  <a:schemeClr val="dk1"/>
                </a:solidFill>
                <a:highlight>
                  <a:schemeClr val="lt1"/>
                </a:highlight>
                <a:latin typeface="Inter"/>
                <a:ea typeface="Inter"/>
                <a:cs typeface="Inter"/>
                <a:sym typeface="Inter"/>
              </a:rPr>
              <a:t>Consider the other causes of World War I. In the final box, explain if any of the other causes were addressed in your sources.</a:t>
            </a:r>
            <a:endParaRPr sz="1500">
              <a:solidFill>
                <a:schemeClr val="dk1"/>
              </a:solidFill>
              <a:highlight>
                <a:schemeClr val="lt1"/>
              </a:highlight>
              <a:latin typeface="Inter"/>
              <a:ea typeface="Inter"/>
              <a:cs typeface="Inter"/>
              <a:sym typeface="Inter"/>
            </a:endParaRPr>
          </a:p>
        </p:txBody>
      </p:sp>
      <p:pic>
        <p:nvPicPr>
          <p:cNvPr id="400" name="Google Shape;400;p37"/>
          <p:cNvPicPr preferRelativeResize="0"/>
          <p:nvPr/>
        </p:nvPicPr>
        <p:blipFill rotWithShape="1">
          <a:blip r:embed="rId4">
            <a:alphaModFix/>
          </a:blip>
          <a:srcRect b="0" l="24615" r="24473" t="0"/>
          <a:stretch/>
        </p:blipFill>
        <p:spPr>
          <a:xfrm>
            <a:off x="5821632" y="1236275"/>
            <a:ext cx="2465116" cy="3227099"/>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pic>
        <p:nvPicPr>
          <p:cNvPr id="405" name="Google Shape;405;p38"/>
          <p:cNvPicPr preferRelativeResize="0"/>
          <p:nvPr/>
        </p:nvPicPr>
        <p:blipFill>
          <a:blip r:embed="rId3">
            <a:alphaModFix/>
          </a:blip>
          <a:stretch>
            <a:fillRect/>
          </a:stretch>
        </p:blipFill>
        <p:spPr>
          <a:xfrm>
            <a:off x="2025534" y="1741650"/>
            <a:ext cx="5092930" cy="2864776"/>
          </a:xfrm>
          <a:prstGeom prst="rect">
            <a:avLst/>
          </a:prstGeom>
          <a:noFill/>
          <a:ln>
            <a:noFill/>
          </a:ln>
        </p:spPr>
      </p:pic>
      <p:sp>
        <p:nvSpPr>
          <p:cNvPr id="406" name="Google Shape;406;p38"/>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407" name="Google Shape;407;p38"/>
          <p:cNvGrpSpPr/>
          <p:nvPr/>
        </p:nvGrpSpPr>
        <p:grpSpPr>
          <a:xfrm>
            <a:off x="7929578" y="-49020"/>
            <a:ext cx="781313" cy="885635"/>
            <a:chOff x="0" y="-130721"/>
            <a:chExt cx="2083500" cy="2361695"/>
          </a:xfrm>
        </p:grpSpPr>
        <p:grpSp>
          <p:nvGrpSpPr>
            <p:cNvPr id="408" name="Google Shape;408;p38"/>
            <p:cNvGrpSpPr/>
            <p:nvPr/>
          </p:nvGrpSpPr>
          <p:grpSpPr>
            <a:xfrm>
              <a:off x="75599" y="-130721"/>
              <a:ext cx="1932614" cy="2361695"/>
              <a:chOff x="0" y="-47625"/>
              <a:chExt cx="704100" cy="860425"/>
            </a:xfrm>
          </p:grpSpPr>
          <p:sp>
            <p:nvSpPr>
              <p:cNvPr id="409" name="Google Shape;409;p3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0" name="Google Shape;410;p3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11" name="Google Shape;411;p3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12</a:t>
              </a:r>
              <a:endParaRPr sz="700">
                <a:solidFill>
                  <a:schemeClr val="dk1"/>
                </a:solidFill>
              </a:endParaRPr>
            </a:p>
          </p:txBody>
        </p:sp>
      </p:grpSp>
      <p:sp>
        <p:nvSpPr>
          <p:cNvPr id="412" name="Google Shape;412;p38"/>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4">
              <a:alphaModFix/>
            </a:blip>
            <a:stretch>
              <a:fillRect b="0" l="0" r="0" t="0"/>
            </a:stretch>
          </a:blipFill>
          <a:ln>
            <a:noFill/>
          </a:ln>
        </p:spPr>
      </p:sp>
      <p:grpSp>
        <p:nvGrpSpPr>
          <p:cNvPr id="413" name="Google Shape;413;p38"/>
          <p:cNvGrpSpPr/>
          <p:nvPr/>
        </p:nvGrpSpPr>
        <p:grpSpPr>
          <a:xfrm>
            <a:off x="-127008" y="4615004"/>
            <a:ext cx="9398022" cy="468724"/>
            <a:chOff x="204" y="0"/>
            <a:chExt cx="25061391" cy="1249931"/>
          </a:xfrm>
        </p:grpSpPr>
        <p:grpSp>
          <p:nvGrpSpPr>
            <p:cNvPr id="414" name="Google Shape;414;p38"/>
            <p:cNvGrpSpPr/>
            <p:nvPr/>
          </p:nvGrpSpPr>
          <p:grpSpPr>
            <a:xfrm rot="5400000">
              <a:off x="12002369" y="-11663474"/>
              <a:ext cx="1249931" cy="24576878"/>
              <a:chOff x="0" y="-38100"/>
              <a:chExt cx="246900" cy="4854692"/>
            </a:xfrm>
          </p:grpSpPr>
          <p:sp>
            <p:nvSpPr>
              <p:cNvPr id="415" name="Google Shape;415;p3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16" name="Google Shape;416;p3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17" name="Google Shape;417;p3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18" name="Google Shape;418;p3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19" name="Google Shape;419;p3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20" name="Google Shape;420;p38"/>
          <p:cNvSpPr txBox="1"/>
          <p:nvPr/>
        </p:nvSpPr>
        <p:spPr>
          <a:xfrm>
            <a:off x="1276990" y="209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FOUR CORNERS(ISH)</a:t>
            </a:r>
            <a:endParaRPr sz="700"/>
          </a:p>
        </p:txBody>
      </p:sp>
      <p:grpSp>
        <p:nvGrpSpPr>
          <p:cNvPr id="421" name="Google Shape;421;p38"/>
          <p:cNvGrpSpPr/>
          <p:nvPr/>
        </p:nvGrpSpPr>
        <p:grpSpPr>
          <a:xfrm>
            <a:off x="6927873" y="856036"/>
            <a:ext cx="1252283" cy="885609"/>
            <a:chOff x="5376825" y="1512437"/>
            <a:chExt cx="3094350" cy="2481394"/>
          </a:xfrm>
        </p:grpSpPr>
        <p:sp>
          <p:nvSpPr>
            <p:cNvPr id="422" name="Google Shape;422;p38"/>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3" name="Google Shape;423;p38"/>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4" name="Google Shape;424;p38"/>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5" name="Google Shape;425;p38"/>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6" name="Google Shape;426;p38"/>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7" name="Google Shape;427;p38"/>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8" name="Google Shape;428;p38"/>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429" name="Google Shape;429;p38"/>
            <p:cNvPicPr preferRelativeResize="0"/>
            <p:nvPr/>
          </p:nvPicPr>
          <p:blipFill>
            <a:blip r:embed="rId5">
              <a:alphaModFix/>
            </a:blip>
            <a:stretch>
              <a:fillRect/>
            </a:stretch>
          </p:blipFill>
          <p:spPr>
            <a:xfrm>
              <a:off x="6221237" y="1512437"/>
              <a:ext cx="1310975" cy="1310975"/>
            </a:xfrm>
            <a:prstGeom prst="rect">
              <a:avLst/>
            </a:prstGeom>
            <a:noFill/>
            <a:ln>
              <a:noFill/>
            </a:ln>
          </p:spPr>
        </p:pic>
        <p:sp>
          <p:nvSpPr>
            <p:cNvPr id="430" name="Google Shape;430;p38"/>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431" name="Google Shape;431;p38"/>
          <p:cNvSpPr txBox="1"/>
          <p:nvPr/>
        </p:nvSpPr>
        <p:spPr>
          <a:xfrm>
            <a:off x="605600" y="1158675"/>
            <a:ext cx="6105900" cy="2904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None/>
            </a:pPr>
            <a:r>
              <a:rPr b="1" lang="en" sz="1600">
                <a:solidFill>
                  <a:schemeClr val="dk1"/>
                </a:solidFill>
                <a:latin typeface="Halant"/>
                <a:ea typeface="Halant"/>
                <a:cs typeface="Halant"/>
                <a:sym typeface="Halant"/>
              </a:rPr>
              <a:t>Directions: </a:t>
            </a:r>
            <a:r>
              <a:rPr lang="en" sz="1600">
                <a:solidFill>
                  <a:schemeClr val="dk1"/>
                </a:solidFill>
                <a:latin typeface="Halant"/>
                <a:ea typeface="Halant"/>
                <a:cs typeface="Halant"/>
                <a:sym typeface="Halant"/>
              </a:rPr>
              <a:t>Go to the correct corner based on the cause of World War I that you analyzed in your documents.</a:t>
            </a:r>
            <a:endParaRPr sz="1600">
              <a:solidFill>
                <a:schemeClr val="dk1"/>
              </a:solidFill>
              <a:latin typeface="Halant"/>
              <a:ea typeface="Halant"/>
              <a:cs typeface="Halant"/>
              <a:sym typeface="Halan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3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37" name="Google Shape;437;p39"/>
          <p:cNvGrpSpPr/>
          <p:nvPr/>
        </p:nvGrpSpPr>
        <p:grpSpPr>
          <a:xfrm>
            <a:off x="-127008" y="4615004"/>
            <a:ext cx="9398022" cy="468724"/>
            <a:chOff x="204" y="0"/>
            <a:chExt cx="25061391" cy="1249931"/>
          </a:xfrm>
        </p:grpSpPr>
        <p:grpSp>
          <p:nvGrpSpPr>
            <p:cNvPr id="438" name="Google Shape;438;p39"/>
            <p:cNvGrpSpPr/>
            <p:nvPr/>
          </p:nvGrpSpPr>
          <p:grpSpPr>
            <a:xfrm rot="5400000">
              <a:off x="12002369" y="-11663474"/>
              <a:ext cx="1249931" cy="24576878"/>
              <a:chOff x="0" y="-38100"/>
              <a:chExt cx="246900" cy="4854692"/>
            </a:xfrm>
          </p:grpSpPr>
          <p:sp>
            <p:nvSpPr>
              <p:cNvPr id="439" name="Google Shape;439;p3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40" name="Google Shape;440;p3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41" name="Google Shape;441;p3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42" name="Google Shape;442;p3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43" name="Google Shape;443;p3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44" name="Google Shape;444;p39"/>
          <p:cNvGrpSpPr/>
          <p:nvPr/>
        </p:nvGrpSpPr>
        <p:grpSpPr>
          <a:xfrm>
            <a:off x="7929578" y="-49020"/>
            <a:ext cx="781313" cy="885635"/>
            <a:chOff x="0" y="-130721"/>
            <a:chExt cx="2083500" cy="2361695"/>
          </a:xfrm>
        </p:grpSpPr>
        <p:grpSp>
          <p:nvGrpSpPr>
            <p:cNvPr id="445" name="Google Shape;445;p39"/>
            <p:cNvGrpSpPr/>
            <p:nvPr/>
          </p:nvGrpSpPr>
          <p:grpSpPr>
            <a:xfrm>
              <a:off x="75599" y="-130721"/>
              <a:ext cx="1932614" cy="2361695"/>
              <a:chOff x="0" y="-47625"/>
              <a:chExt cx="704100" cy="860425"/>
            </a:xfrm>
          </p:grpSpPr>
          <p:sp>
            <p:nvSpPr>
              <p:cNvPr id="446" name="Google Shape;446;p3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47" name="Google Shape;447;p3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48" name="Google Shape;448;p3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13</a:t>
              </a:r>
              <a:endParaRPr sz="700">
                <a:solidFill>
                  <a:schemeClr val="lt1"/>
                </a:solidFill>
              </a:endParaRPr>
            </a:p>
          </p:txBody>
        </p:sp>
      </p:grpSp>
      <p:sp>
        <p:nvSpPr>
          <p:cNvPr id="449" name="Google Shape;449;p3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50" name="Google Shape;450;p39"/>
          <p:cNvSpPr txBox="1"/>
          <p:nvPr/>
        </p:nvSpPr>
        <p:spPr>
          <a:xfrm>
            <a:off x="370125" y="1299625"/>
            <a:ext cx="4872000" cy="27771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None/>
            </a:pPr>
            <a:r>
              <a:rPr i="1" lang="en" sz="1500" u="sng">
                <a:solidFill>
                  <a:schemeClr val="dk1"/>
                </a:solidFill>
                <a:latin typeface="Inter"/>
                <a:ea typeface="Inter"/>
                <a:cs typeface="Inter"/>
                <a:sym typeface="Inter"/>
              </a:rPr>
              <a:t>Group Presentations</a:t>
            </a:r>
            <a:endParaRPr i="1" sz="1500" u="sng">
              <a:solidFill>
                <a:schemeClr val="dk1"/>
              </a:solidFill>
              <a:latin typeface="Inter"/>
              <a:ea typeface="Inter"/>
              <a:cs typeface="Inter"/>
              <a:sym typeface="Inter"/>
            </a:endParaRPr>
          </a:p>
          <a:p>
            <a:pPr indent="0" lvl="0" marL="0" rtl="0" algn="l">
              <a:spcBef>
                <a:spcPts val="0"/>
              </a:spcBef>
              <a:spcAft>
                <a:spcPts val="0"/>
              </a:spcAft>
              <a:buClr>
                <a:schemeClr val="dk1"/>
              </a:buClr>
              <a:buSzPts val="600"/>
              <a:buFont typeface="Arial"/>
              <a:buNone/>
            </a:pPr>
            <a:r>
              <a:rPr lang="en" sz="1500">
                <a:solidFill>
                  <a:schemeClr val="dk1"/>
                </a:solidFill>
                <a:latin typeface="Inter"/>
                <a:ea typeface="Inter"/>
                <a:cs typeface="Inter"/>
                <a:sym typeface="Inter"/>
              </a:rPr>
              <a:t>Each small group (Cause: MANIA) will present their claim and supporting evidence.</a:t>
            </a:r>
            <a:endParaRPr sz="1500">
              <a:solidFill>
                <a:schemeClr val="dk1"/>
              </a:solidFill>
              <a:latin typeface="Inter"/>
              <a:ea typeface="Inter"/>
              <a:cs typeface="Inter"/>
              <a:sym typeface="Inter"/>
            </a:endParaRPr>
          </a:p>
          <a:p>
            <a:pPr indent="-209550" lvl="0" marL="228600" rtl="0" algn="l">
              <a:lnSpc>
                <a:spcPct val="115000"/>
              </a:lnSpc>
              <a:spcBef>
                <a:spcPts val="600"/>
              </a:spcBef>
              <a:spcAft>
                <a:spcPts val="0"/>
              </a:spcAft>
              <a:buClr>
                <a:schemeClr val="dk1"/>
              </a:buClr>
              <a:buSzPts val="1500"/>
              <a:buAutoNum type="arabicPeriod"/>
            </a:pPr>
            <a:r>
              <a:rPr b="1" lang="en" sz="1500">
                <a:solidFill>
                  <a:schemeClr val="dk1"/>
                </a:solidFill>
                <a:latin typeface="Inter"/>
                <a:ea typeface="Inter"/>
                <a:cs typeface="Inter"/>
                <a:sym typeface="Inter"/>
              </a:rPr>
              <a:t>State Your Claim:</a:t>
            </a:r>
            <a:r>
              <a:rPr lang="en" sz="1500">
                <a:solidFill>
                  <a:schemeClr val="dk1"/>
                </a:solidFill>
                <a:latin typeface="Inter"/>
                <a:ea typeface="Inter"/>
                <a:cs typeface="Inter"/>
                <a:sym typeface="Inter"/>
              </a:rPr>
              <a:t> "We believe ________ is a significant </a:t>
            </a:r>
            <a:r>
              <a:rPr lang="en" sz="1500">
                <a:solidFill>
                  <a:schemeClr val="dk1"/>
                </a:solidFill>
                <a:latin typeface="Inter"/>
                <a:ea typeface="Inter"/>
                <a:cs typeface="Inter"/>
                <a:sym typeface="Inter"/>
              </a:rPr>
              <a:t>cause</a:t>
            </a:r>
            <a:r>
              <a:rPr lang="en" sz="1500">
                <a:solidFill>
                  <a:schemeClr val="dk1"/>
                </a:solidFill>
                <a:latin typeface="Inter"/>
                <a:ea typeface="Inter"/>
                <a:cs typeface="Inter"/>
                <a:sym typeface="Inter"/>
              </a:rPr>
              <a:t> of World War I."</a:t>
            </a:r>
            <a:endParaRPr sz="1500">
              <a:solidFill>
                <a:schemeClr val="dk1"/>
              </a:solidFill>
              <a:latin typeface="Inter"/>
              <a:ea typeface="Inter"/>
              <a:cs typeface="Inter"/>
              <a:sym typeface="Inter"/>
            </a:endParaRPr>
          </a:p>
          <a:p>
            <a:pPr indent="-209550" lvl="0" marL="228600" rtl="0" algn="l">
              <a:lnSpc>
                <a:spcPct val="115000"/>
              </a:lnSpc>
              <a:spcBef>
                <a:spcPts val="0"/>
              </a:spcBef>
              <a:spcAft>
                <a:spcPts val="0"/>
              </a:spcAft>
              <a:buClr>
                <a:schemeClr val="dk1"/>
              </a:buClr>
              <a:buSzPts val="1500"/>
              <a:buAutoNum type="arabicPeriod"/>
            </a:pPr>
            <a:r>
              <a:rPr b="1" lang="en" sz="1500">
                <a:solidFill>
                  <a:schemeClr val="dk1"/>
                </a:solidFill>
                <a:latin typeface="Inter"/>
                <a:ea typeface="Inter"/>
                <a:cs typeface="Inter"/>
                <a:sym typeface="Inter"/>
              </a:rPr>
              <a:t>Provide Two Key Pieces of Evidence:</a:t>
            </a:r>
            <a:r>
              <a:rPr lang="en" sz="1500">
                <a:solidFill>
                  <a:schemeClr val="dk1"/>
                </a:solidFill>
                <a:latin typeface="Inter"/>
                <a:ea typeface="Inter"/>
                <a:cs typeface="Inter"/>
                <a:sym typeface="Inter"/>
              </a:rPr>
              <a:t> Explain how each source supports the claim.</a:t>
            </a:r>
            <a:endParaRPr sz="1500">
              <a:solidFill>
                <a:schemeClr val="dk1"/>
              </a:solidFill>
              <a:latin typeface="Inter"/>
              <a:ea typeface="Inter"/>
              <a:cs typeface="Inter"/>
              <a:sym typeface="Inter"/>
            </a:endParaRPr>
          </a:p>
          <a:p>
            <a:pPr indent="-209550" lvl="0" marL="228600" rtl="0" algn="l">
              <a:lnSpc>
                <a:spcPct val="115000"/>
              </a:lnSpc>
              <a:spcBef>
                <a:spcPts val="0"/>
              </a:spcBef>
              <a:spcAft>
                <a:spcPts val="0"/>
              </a:spcAft>
              <a:buClr>
                <a:schemeClr val="dk1"/>
              </a:buClr>
              <a:buSzPts val="1500"/>
              <a:buAutoNum type="arabicPeriod"/>
            </a:pPr>
            <a:r>
              <a:rPr b="1" lang="en" sz="1500">
                <a:solidFill>
                  <a:schemeClr val="dk1"/>
                </a:solidFill>
                <a:latin typeface="Inter"/>
                <a:ea typeface="Inter"/>
                <a:cs typeface="Inter"/>
                <a:sym typeface="Inter"/>
              </a:rPr>
              <a:t>Anticipate Counterarguments:</a:t>
            </a:r>
            <a:r>
              <a:rPr lang="en" sz="1500">
                <a:solidFill>
                  <a:schemeClr val="dk1"/>
                </a:solidFill>
                <a:latin typeface="Inter"/>
                <a:ea typeface="Inter"/>
                <a:cs typeface="Inter"/>
                <a:sym typeface="Inter"/>
              </a:rPr>
              <a:t> Address why the other perspectives are less accurate.</a:t>
            </a:r>
            <a:endParaRPr sz="1500">
              <a:solidFill>
                <a:schemeClr val="dk1"/>
              </a:solidFill>
              <a:latin typeface="Inter"/>
              <a:ea typeface="Inter"/>
              <a:cs typeface="Inter"/>
              <a:sym typeface="Inter"/>
            </a:endParaRPr>
          </a:p>
          <a:p>
            <a:pPr indent="0" lvl="0" marL="0" rtl="0" algn="l">
              <a:spcBef>
                <a:spcPts val="600"/>
              </a:spcBef>
              <a:spcAft>
                <a:spcPts val="0"/>
              </a:spcAft>
              <a:buNone/>
            </a:pPr>
            <a:r>
              <a:t/>
            </a:r>
            <a:endParaRPr i="1" sz="1500">
              <a:solidFill>
                <a:schemeClr val="dk1"/>
              </a:solidFill>
              <a:latin typeface="Inter"/>
              <a:ea typeface="Inter"/>
              <a:cs typeface="Inter"/>
              <a:sym typeface="Inter"/>
            </a:endParaRPr>
          </a:p>
        </p:txBody>
      </p:sp>
      <p:sp>
        <p:nvSpPr>
          <p:cNvPr id="451" name="Google Shape;451;p39"/>
          <p:cNvSpPr txBox="1"/>
          <p:nvPr/>
        </p:nvSpPr>
        <p:spPr>
          <a:xfrm>
            <a:off x="1807200" y="195363"/>
            <a:ext cx="5529600" cy="615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000">
                <a:solidFill>
                  <a:srgbClr val="231F20"/>
                </a:solidFill>
                <a:latin typeface="Halant"/>
                <a:ea typeface="Halant"/>
                <a:cs typeface="Halant"/>
                <a:sym typeface="Halant"/>
              </a:rPr>
              <a:t>“YOU BE THE JUDGE”</a:t>
            </a:r>
            <a:endParaRPr sz="500"/>
          </a:p>
        </p:txBody>
      </p:sp>
      <p:pic>
        <p:nvPicPr>
          <p:cNvPr id="452" name="Google Shape;452;p39"/>
          <p:cNvPicPr preferRelativeResize="0"/>
          <p:nvPr/>
        </p:nvPicPr>
        <p:blipFill rotWithShape="1">
          <a:blip r:embed="rId4">
            <a:alphaModFix/>
          </a:blip>
          <a:srcRect b="0" l="24319" r="25108" t="0"/>
          <a:stretch/>
        </p:blipFill>
        <p:spPr>
          <a:xfrm>
            <a:off x="5659698" y="948300"/>
            <a:ext cx="2651126" cy="3493987"/>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7"/>
          <p:cNvSpPr txBox="1"/>
          <p:nvPr/>
        </p:nvSpPr>
        <p:spPr>
          <a:xfrm>
            <a:off x="895670" y="1981390"/>
            <a:ext cx="73527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600"/>
              <a:buNone/>
            </a:pPr>
            <a:r>
              <a:rPr i="1" lang="en" sz="2500">
                <a:solidFill>
                  <a:schemeClr val="dk1"/>
                </a:solidFill>
                <a:latin typeface="Inter"/>
                <a:ea typeface="Inter"/>
                <a:cs typeface="Inter"/>
                <a:sym typeface="Inter"/>
              </a:rPr>
              <a:t>What was the most significant cause of World War I?</a:t>
            </a:r>
            <a:endParaRPr sz="2500">
              <a:solidFill>
                <a:srgbClr val="231F20"/>
              </a:solidFill>
              <a:latin typeface="Inter"/>
              <a:ea typeface="Inter"/>
              <a:cs typeface="Inter"/>
              <a:sym typeface="Inter"/>
            </a:endParaRPr>
          </a:p>
        </p:txBody>
      </p:sp>
      <p:sp>
        <p:nvSpPr>
          <p:cNvPr id="156" name="Google Shape;156;p2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7" name="Google Shape;157;p27"/>
          <p:cNvGrpSpPr/>
          <p:nvPr/>
        </p:nvGrpSpPr>
        <p:grpSpPr>
          <a:xfrm>
            <a:off x="-127008" y="4615004"/>
            <a:ext cx="9398022" cy="468724"/>
            <a:chOff x="204" y="0"/>
            <a:chExt cx="25061391" cy="1249931"/>
          </a:xfrm>
        </p:grpSpPr>
        <p:grpSp>
          <p:nvGrpSpPr>
            <p:cNvPr id="158" name="Google Shape;158;p27"/>
            <p:cNvGrpSpPr/>
            <p:nvPr/>
          </p:nvGrpSpPr>
          <p:grpSpPr>
            <a:xfrm rot="5400000">
              <a:off x="12002369" y="-11663474"/>
              <a:ext cx="1249931" cy="24576878"/>
              <a:chOff x="0" y="-38100"/>
              <a:chExt cx="246900" cy="4854692"/>
            </a:xfrm>
          </p:grpSpPr>
          <p:sp>
            <p:nvSpPr>
              <p:cNvPr id="159" name="Google Shape;159;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0" name="Google Shape;160;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1" name="Google Shape;161;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62" name="Google Shape;162;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3" name="Google Shape;163;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4" name="Google Shape;164;p27"/>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65" name="Google Shape;165;p27"/>
          <p:cNvGrpSpPr/>
          <p:nvPr/>
        </p:nvGrpSpPr>
        <p:grpSpPr>
          <a:xfrm>
            <a:off x="7929578" y="-49020"/>
            <a:ext cx="781313" cy="885635"/>
            <a:chOff x="0" y="-130721"/>
            <a:chExt cx="2083500" cy="2361695"/>
          </a:xfrm>
        </p:grpSpPr>
        <p:grpSp>
          <p:nvGrpSpPr>
            <p:cNvPr id="166" name="Google Shape;166;p27"/>
            <p:cNvGrpSpPr/>
            <p:nvPr/>
          </p:nvGrpSpPr>
          <p:grpSpPr>
            <a:xfrm>
              <a:off x="75599" y="-130721"/>
              <a:ext cx="1932614" cy="2361695"/>
              <a:chOff x="0" y="-47625"/>
              <a:chExt cx="704100" cy="860425"/>
            </a:xfrm>
          </p:grpSpPr>
          <p:sp>
            <p:nvSpPr>
              <p:cNvPr id="167" name="Google Shape;167;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8" name="Google Shape;168;p2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9" name="Google Shape;169;p2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170" name="Google Shape;170;p2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8"/>
          <p:cNvSpPr txBox="1"/>
          <p:nvPr/>
        </p:nvSpPr>
        <p:spPr>
          <a:xfrm>
            <a:off x="514350" y="156088"/>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CAUSES OF WAR</a:t>
            </a:r>
            <a:endParaRPr b="1" sz="4200">
              <a:solidFill>
                <a:srgbClr val="231F20"/>
              </a:solidFill>
              <a:latin typeface="Halant"/>
              <a:ea typeface="Halant"/>
              <a:cs typeface="Halant"/>
              <a:sym typeface="Halant"/>
            </a:endParaRPr>
          </a:p>
        </p:txBody>
      </p:sp>
      <p:sp>
        <p:nvSpPr>
          <p:cNvPr id="176" name="Google Shape;176;p28"/>
          <p:cNvSpPr/>
          <p:nvPr/>
        </p:nvSpPr>
        <p:spPr>
          <a:xfrm>
            <a:off x="6708744" y="332248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7" name="Google Shape;177;p28"/>
          <p:cNvGrpSpPr/>
          <p:nvPr/>
        </p:nvGrpSpPr>
        <p:grpSpPr>
          <a:xfrm>
            <a:off x="7929578" y="-49020"/>
            <a:ext cx="781313" cy="885635"/>
            <a:chOff x="0" y="-130721"/>
            <a:chExt cx="2083500" cy="2361695"/>
          </a:xfrm>
        </p:grpSpPr>
        <p:grpSp>
          <p:nvGrpSpPr>
            <p:cNvPr id="178" name="Google Shape;178;p28"/>
            <p:cNvGrpSpPr/>
            <p:nvPr/>
          </p:nvGrpSpPr>
          <p:grpSpPr>
            <a:xfrm>
              <a:off x="75599" y="-130721"/>
              <a:ext cx="1932614" cy="2361695"/>
              <a:chOff x="0" y="-47625"/>
              <a:chExt cx="704100" cy="860425"/>
            </a:xfrm>
          </p:grpSpPr>
          <p:sp>
            <p:nvSpPr>
              <p:cNvPr id="179" name="Google Shape;179;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0" name="Google Shape;180;p2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1" name="Google Shape;181;p2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182" name="Google Shape;182;p28"/>
          <p:cNvSpPr/>
          <p:nvPr/>
        </p:nvSpPr>
        <p:spPr>
          <a:xfrm>
            <a:off x="-1652506" y="-19902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3" name="Google Shape;183;p28"/>
          <p:cNvGrpSpPr/>
          <p:nvPr/>
        </p:nvGrpSpPr>
        <p:grpSpPr>
          <a:xfrm>
            <a:off x="-127008" y="4615004"/>
            <a:ext cx="9398022" cy="468724"/>
            <a:chOff x="204" y="0"/>
            <a:chExt cx="25061391" cy="1249931"/>
          </a:xfrm>
        </p:grpSpPr>
        <p:grpSp>
          <p:nvGrpSpPr>
            <p:cNvPr id="184" name="Google Shape;184;p28"/>
            <p:cNvGrpSpPr/>
            <p:nvPr/>
          </p:nvGrpSpPr>
          <p:grpSpPr>
            <a:xfrm rot="5400000">
              <a:off x="12002369" y="-11663474"/>
              <a:ext cx="1249931" cy="24576878"/>
              <a:chOff x="0" y="-38100"/>
              <a:chExt cx="246900" cy="4854692"/>
            </a:xfrm>
          </p:grpSpPr>
          <p:sp>
            <p:nvSpPr>
              <p:cNvPr id="185" name="Google Shape;185;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6" name="Google Shape;186;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7" name="Google Shape;187;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88" name="Google Shape;188;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9" name="Google Shape;189;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90" name="Google Shape;190;p28"/>
          <p:cNvSpPr txBox="1"/>
          <p:nvPr/>
        </p:nvSpPr>
        <p:spPr>
          <a:xfrm>
            <a:off x="99550" y="985500"/>
            <a:ext cx="8901600" cy="36480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i="1" lang="en" sz="1700">
                <a:solidFill>
                  <a:schemeClr val="dk1"/>
                </a:solidFill>
                <a:latin typeface="Inter"/>
                <a:ea typeface="Inter"/>
                <a:cs typeface="Inter"/>
                <a:sym typeface="Inter"/>
              </a:rPr>
              <a:t>“We… remember the Great War because it is such a puzzle. How could Europe have done this to itself and to the world? There are many possible explanations; indeed, so many that it is difficult to choose among them. For a start the arms race, rigid military plans, economic rivalry, trade wars, imperialism with its scramble for colonies, or the alliance systems dividing Europe into unfriendly </a:t>
            </a:r>
            <a:r>
              <a:rPr i="1" lang="en" sz="1700">
                <a:solidFill>
                  <a:schemeClr val="dk1"/>
                </a:solidFill>
                <a:latin typeface="Inter"/>
                <a:ea typeface="Inter"/>
                <a:cs typeface="Inter"/>
                <a:sym typeface="Inter"/>
              </a:rPr>
              <a:t>camps</a:t>
            </a:r>
            <a:r>
              <a:rPr i="1" lang="en" sz="1700">
                <a:solidFill>
                  <a:schemeClr val="dk1"/>
                </a:solidFill>
                <a:latin typeface="Inter"/>
                <a:ea typeface="Inter"/>
                <a:cs typeface="Inter"/>
                <a:sym typeface="Inter"/>
              </a:rPr>
              <a:t>. Ideas and emotions often crossed national boundaries: nationalism with its unsavory riders of hatred and contempt for others; fears, of loss or revolution of </a:t>
            </a:r>
            <a:r>
              <a:rPr i="1" lang="en" sz="1700">
                <a:solidFill>
                  <a:schemeClr val="dk1"/>
                </a:solidFill>
                <a:latin typeface="Inter"/>
                <a:ea typeface="Inter"/>
                <a:cs typeface="Inter"/>
                <a:sym typeface="Inter"/>
              </a:rPr>
              <a:t>terrorists</a:t>
            </a:r>
            <a:r>
              <a:rPr i="1" lang="en" sz="1700">
                <a:solidFill>
                  <a:schemeClr val="dk1"/>
                </a:solidFill>
                <a:latin typeface="Inter"/>
                <a:ea typeface="Inter"/>
                <a:cs typeface="Inter"/>
                <a:sym typeface="Inter"/>
              </a:rPr>
              <a:t> and anarchists; hopes, for change or a better world; the demands of honor and manliness which meant not backing down or appearing weak; or Social Darwinism which ranked human societies as if they were species and which promoted a faith not merely in evolution and progress but in the inevitability of struggle…How did these all play their part in keeping Europe’s long peace or moving it towards war?</a:t>
            </a:r>
            <a:endParaRPr i="1" sz="17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Source: Margaret MacMillan, </a:t>
            </a:r>
            <a:r>
              <a:rPr i="1" lang="en" sz="1200">
                <a:solidFill>
                  <a:schemeClr val="dk1"/>
                </a:solidFill>
                <a:latin typeface="Inter"/>
                <a:ea typeface="Inter"/>
                <a:cs typeface="Inter"/>
                <a:sym typeface="Inter"/>
              </a:rPr>
              <a:t>The War That Ended Peace: The Road to 1914,</a:t>
            </a:r>
            <a:r>
              <a:rPr lang="en" sz="1200">
                <a:solidFill>
                  <a:schemeClr val="dk1"/>
                </a:solidFill>
                <a:latin typeface="Inter"/>
                <a:ea typeface="Inter"/>
                <a:cs typeface="Inter"/>
                <a:sym typeface="Inter"/>
              </a:rPr>
              <a:t> 2013.</a:t>
            </a:r>
            <a:endParaRPr sz="12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pic>
        <p:nvPicPr>
          <p:cNvPr id="195" name="Google Shape;195;p29"/>
          <p:cNvPicPr preferRelativeResize="0"/>
          <p:nvPr/>
        </p:nvPicPr>
        <p:blipFill rotWithShape="1">
          <a:blip r:embed="rId3">
            <a:alphaModFix/>
          </a:blip>
          <a:srcRect b="0" l="29269" r="24693" t="0"/>
          <a:stretch/>
        </p:blipFill>
        <p:spPr>
          <a:xfrm>
            <a:off x="3939126" y="1522188"/>
            <a:ext cx="1657000" cy="2298825"/>
          </a:xfrm>
          <a:prstGeom prst="rect">
            <a:avLst/>
          </a:prstGeom>
          <a:noFill/>
          <a:ln>
            <a:noFill/>
          </a:ln>
        </p:spPr>
      </p:pic>
      <p:pic>
        <p:nvPicPr>
          <p:cNvPr id="196" name="Google Shape;196;p29"/>
          <p:cNvPicPr preferRelativeResize="0"/>
          <p:nvPr/>
        </p:nvPicPr>
        <p:blipFill rotWithShape="1">
          <a:blip r:embed="rId4">
            <a:alphaModFix/>
          </a:blip>
          <a:srcRect b="0" l="21584" r="35299" t="0"/>
          <a:stretch/>
        </p:blipFill>
        <p:spPr>
          <a:xfrm>
            <a:off x="2125475" y="1542425"/>
            <a:ext cx="1657052" cy="2274376"/>
          </a:xfrm>
          <a:prstGeom prst="rect">
            <a:avLst/>
          </a:prstGeom>
          <a:noFill/>
          <a:ln>
            <a:noFill/>
          </a:ln>
        </p:spPr>
      </p:pic>
      <p:pic>
        <p:nvPicPr>
          <p:cNvPr id="197" name="Google Shape;197;p29"/>
          <p:cNvPicPr preferRelativeResize="0"/>
          <p:nvPr/>
        </p:nvPicPr>
        <p:blipFill rotWithShape="1">
          <a:blip r:embed="rId5">
            <a:alphaModFix/>
          </a:blip>
          <a:srcRect b="0" l="56362" r="0" t="0"/>
          <a:stretch/>
        </p:blipFill>
        <p:spPr>
          <a:xfrm>
            <a:off x="245224" y="1544225"/>
            <a:ext cx="1723650" cy="2254749"/>
          </a:xfrm>
          <a:prstGeom prst="rect">
            <a:avLst/>
          </a:prstGeom>
          <a:noFill/>
          <a:ln>
            <a:noFill/>
          </a:ln>
        </p:spPr>
      </p:pic>
      <p:sp>
        <p:nvSpPr>
          <p:cNvPr id="198" name="Google Shape;198;p29"/>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6">
              <a:alphaModFix/>
            </a:blip>
            <a:stretch>
              <a:fillRect b="0" l="0" r="0" t="0"/>
            </a:stretch>
          </a:blipFill>
          <a:ln>
            <a:noFill/>
          </a:ln>
        </p:spPr>
      </p:sp>
      <p:grpSp>
        <p:nvGrpSpPr>
          <p:cNvPr id="199" name="Google Shape;199;p29"/>
          <p:cNvGrpSpPr/>
          <p:nvPr/>
        </p:nvGrpSpPr>
        <p:grpSpPr>
          <a:xfrm>
            <a:off x="7929578" y="-49020"/>
            <a:ext cx="781313" cy="885635"/>
            <a:chOff x="0" y="-130721"/>
            <a:chExt cx="2083500" cy="2361695"/>
          </a:xfrm>
        </p:grpSpPr>
        <p:grpSp>
          <p:nvGrpSpPr>
            <p:cNvPr id="200" name="Google Shape;200;p29"/>
            <p:cNvGrpSpPr/>
            <p:nvPr/>
          </p:nvGrpSpPr>
          <p:grpSpPr>
            <a:xfrm>
              <a:off x="75599" y="-130721"/>
              <a:ext cx="1932614" cy="2361695"/>
              <a:chOff x="0" y="-47625"/>
              <a:chExt cx="704100" cy="860425"/>
            </a:xfrm>
          </p:grpSpPr>
          <p:sp>
            <p:nvSpPr>
              <p:cNvPr id="201" name="Google Shape;201;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2" name="Google Shape;202;p2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3" name="Google Shape;203;p2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3</a:t>
              </a:r>
              <a:endParaRPr sz="700">
                <a:solidFill>
                  <a:schemeClr val="dk1"/>
                </a:solidFill>
              </a:endParaRPr>
            </a:p>
          </p:txBody>
        </p:sp>
      </p:grpSp>
      <p:sp>
        <p:nvSpPr>
          <p:cNvPr id="204" name="Google Shape;204;p29"/>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6">
              <a:alphaModFix/>
            </a:blip>
            <a:stretch>
              <a:fillRect b="0" l="0" r="0" t="0"/>
            </a:stretch>
          </a:blipFill>
          <a:ln>
            <a:noFill/>
          </a:ln>
        </p:spPr>
      </p:sp>
      <p:grpSp>
        <p:nvGrpSpPr>
          <p:cNvPr id="205" name="Google Shape;205;p29"/>
          <p:cNvGrpSpPr/>
          <p:nvPr/>
        </p:nvGrpSpPr>
        <p:grpSpPr>
          <a:xfrm>
            <a:off x="-127008" y="4615004"/>
            <a:ext cx="9398022" cy="468724"/>
            <a:chOff x="204" y="0"/>
            <a:chExt cx="25061391" cy="1249931"/>
          </a:xfrm>
        </p:grpSpPr>
        <p:grpSp>
          <p:nvGrpSpPr>
            <p:cNvPr id="206" name="Google Shape;206;p29"/>
            <p:cNvGrpSpPr/>
            <p:nvPr/>
          </p:nvGrpSpPr>
          <p:grpSpPr>
            <a:xfrm rot="5400000">
              <a:off x="12002369" y="-11663474"/>
              <a:ext cx="1249931" cy="24576878"/>
              <a:chOff x="0" y="-38100"/>
              <a:chExt cx="246900" cy="4854692"/>
            </a:xfrm>
          </p:grpSpPr>
          <p:sp>
            <p:nvSpPr>
              <p:cNvPr id="207" name="Google Shape;207;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8" name="Google Shape;208;p2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9" name="Google Shape;209;p2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10" name="Google Shape;210;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1" name="Google Shape;211;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12" name="Google Shape;212;p29"/>
          <p:cNvSpPr txBox="1"/>
          <p:nvPr/>
        </p:nvSpPr>
        <p:spPr>
          <a:xfrm>
            <a:off x="1428300" y="20775"/>
            <a:ext cx="62874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CAUSES OF WAR</a:t>
            </a:r>
            <a:endParaRPr b="1" sz="42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3000" u="sng">
                <a:solidFill>
                  <a:srgbClr val="231F20"/>
                </a:solidFill>
                <a:latin typeface="Halant"/>
                <a:ea typeface="Halant"/>
                <a:cs typeface="Halant"/>
                <a:sym typeface="Halant"/>
              </a:rPr>
              <a:t>MANIA</a:t>
            </a:r>
            <a:endParaRPr b="1" sz="3000" u="sng">
              <a:solidFill>
                <a:srgbClr val="231F20"/>
              </a:solidFill>
              <a:latin typeface="Halant"/>
              <a:ea typeface="Halant"/>
              <a:cs typeface="Halant"/>
              <a:sym typeface="Halant"/>
            </a:endParaRPr>
          </a:p>
        </p:txBody>
      </p:sp>
      <p:sp>
        <p:nvSpPr>
          <p:cNvPr id="213" name="Google Shape;213;p29"/>
          <p:cNvSpPr txBox="1"/>
          <p:nvPr/>
        </p:nvSpPr>
        <p:spPr>
          <a:xfrm>
            <a:off x="2081929" y="1221319"/>
            <a:ext cx="1775400" cy="223800"/>
          </a:xfrm>
          <a:prstGeom prst="rect">
            <a:avLst/>
          </a:prstGeom>
          <a:no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Alliances</a:t>
            </a:r>
            <a:endParaRPr b="1" sz="1600">
              <a:solidFill>
                <a:schemeClr val="dk1"/>
              </a:solidFill>
              <a:latin typeface="Inter"/>
              <a:ea typeface="Inter"/>
              <a:cs typeface="Inter"/>
              <a:sym typeface="Inter"/>
            </a:endParaRPr>
          </a:p>
        </p:txBody>
      </p:sp>
      <p:sp>
        <p:nvSpPr>
          <p:cNvPr id="214" name="Google Shape;214;p29"/>
          <p:cNvSpPr txBox="1"/>
          <p:nvPr/>
        </p:nvSpPr>
        <p:spPr>
          <a:xfrm>
            <a:off x="2081929" y="3840734"/>
            <a:ext cx="1775400" cy="2238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None/>
            </a:pPr>
            <a:r>
              <a:rPr lang="en" sz="900">
                <a:solidFill>
                  <a:schemeClr val="dk1"/>
                </a:solidFill>
                <a:latin typeface="Inter"/>
                <a:ea typeface="Inter"/>
                <a:cs typeface="Inter"/>
                <a:sym typeface="Inter"/>
              </a:rPr>
              <a:t>Source: Historicair, “Map of military alliances of Europe in 1914,” 2009. CC BY-SA 2.5, 2.0, &amp; 1.0.</a:t>
            </a:r>
            <a:endParaRPr sz="900">
              <a:solidFill>
                <a:schemeClr val="dk1"/>
              </a:solidFill>
              <a:latin typeface="Inter"/>
              <a:ea typeface="Inter"/>
              <a:cs typeface="Inter"/>
              <a:sym typeface="Inter"/>
            </a:endParaRPr>
          </a:p>
        </p:txBody>
      </p:sp>
      <p:sp>
        <p:nvSpPr>
          <p:cNvPr id="215" name="Google Shape;215;p29"/>
          <p:cNvSpPr txBox="1"/>
          <p:nvPr/>
        </p:nvSpPr>
        <p:spPr>
          <a:xfrm>
            <a:off x="3997178" y="1164019"/>
            <a:ext cx="1500000" cy="338700"/>
          </a:xfrm>
          <a:prstGeom prst="rect">
            <a:avLst/>
          </a:prstGeom>
          <a:no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Nationalism</a:t>
            </a:r>
            <a:endParaRPr sz="1600">
              <a:latin typeface="Inter"/>
              <a:ea typeface="Inter"/>
              <a:cs typeface="Inter"/>
              <a:sym typeface="Inter"/>
            </a:endParaRPr>
          </a:p>
        </p:txBody>
      </p:sp>
      <p:sp>
        <p:nvSpPr>
          <p:cNvPr id="216" name="Google Shape;216;p29"/>
          <p:cNvSpPr txBox="1"/>
          <p:nvPr/>
        </p:nvSpPr>
        <p:spPr>
          <a:xfrm>
            <a:off x="3918653" y="3840734"/>
            <a:ext cx="1657200" cy="2238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 Unknown artist, “European Equilibrium at 1914,” 1914. Public Domain</a:t>
            </a:r>
            <a:endParaRPr sz="900">
              <a:solidFill>
                <a:schemeClr val="dk1"/>
              </a:solidFill>
              <a:latin typeface="Inter"/>
              <a:ea typeface="Inter"/>
              <a:cs typeface="Inter"/>
              <a:sym typeface="Inter"/>
            </a:endParaRPr>
          </a:p>
        </p:txBody>
      </p:sp>
      <p:sp>
        <p:nvSpPr>
          <p:cNvPr id="217" name="Google Shape;217;p29"/>
          <p:cNvSpPr txBox="1"/>
          <p:nvPr/>
        </p:nvSpPr>
        <p:spPr>
          <a:xfrm>
            <a:off x="5715551" y="1164019"/>
            <a:ext cx="1500000" cy="338700"/>
          </a:xfrm>
          <a:prstGeom prst="rect">
            <a:avLst/>
          </a:prstGeom>
          <a:no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Imperialism</a:t>
            </a:r>
            <a:endParaRPr sz="1600">
              <a:latin typeface="Inter"/>
              <a:ea typeface="Inter"/>
              <a:cs typeface="Inter"/>
              <a:sym typeface="Inter"/>
            </a:endParaRPr>
          </a:p>
        </p:txBody>
      </p:sp>
      <p:sp>
        <p:nvSpPr>
          <p:cNvPr id="218" name="Google Shape;218;p29"/>
          <p:cNvSpPr txBox="1"/>
          <p:nvPr/>
        </p:nvSpPr>
        <p:spPr>
          <a:xfrm>
            <a:off x="5637026" y="3840734"/>
            <a:ext cx="1657200" cy="2238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 Le Frondeur, “Cartoon depicting Leopold II and other imperial powers at Berlin Conference,” 1884. Public Domain</a:t>
            </a:r>
            <a:endParaRPr sz="900">
              <a:solidFill>
                <a:schemeClr val="dk1"/>
              </a:solidFill>
              <a:latin typeface="Inter"/>
              <a:ea typeface="Inter"/>
              <a:cs typeface="Inter"/>
              <a:sym typeface="Inter"/>
            </a:endParaRPr>
          </a:p>
        </p:txBody>
      </p:sp>
      <p:sp>
        <p:nvSpPr>
          <p:cNvPr id="219" name="Google Shape;219;p29"/>
          <p:cNvSpPr txBox="1"/>
          <p:nvPr/>
        </p:nvSpPr>
        <p:spPr>
          <a:xfrm>
            <a:off x="7433924" y="1164019"/>
            <a:ext cx="1500000" cy="338700"/>
          </a:xfrm>
          <a:prstGeom prst="rect">
            <a:avLst/>
          </a:prstGeom>
          <a:no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Assassination</a:t>
            </a:r>
            <a:endParaRPr sz="1600">
              <a:latin typeface="Inter"/>
              <a:ea typeface="Inter"/>
              <a:cs typeface="Inter"/>
              <a:sym typeface="Inter"/>
            </a:endParaRPr>
          </a:p>
        </p:txBody>
      </p:sp>
      <p:sp>
        <p:nvSpPr>
          <p:cNvPr id="220" name="Google Shape;220;p29"/>
          <p:cNvSpPr txBox="1"/>
          <p:nvPr/>
        </p:nvSpPr>
        <p:spPr>
          <a:xfrm>
            <a:off x="7355399" y="3840734"/>
            <a:ext cx="1657200" cy="2238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 Achille Beltrame, “Gavrilo Princip killing Archduke Franz Ferdinand of Austria in Sarajevo,” July 12, 1914. Public Domain</a:t>
            </a:r>
            <a:endParaRPr sz="900">
              <a:solidFill>
                <a:schemeClr val="dk1"/>
              </a:solidFill>
              <a:latin typeface="Inter"/>
              <a:ea typeface="Inter"/>
              <a:cs typeface="Inter"/>
              <a:sym typeface="Inter"/>
            </a:endParaRPr>
          </a:p>
        </p:txBody>
      </p:sp>
      <p:sp>
        <p:nvSpPr>
          <p:cNvPr id="221" name="Google Shape;221;p29"/>
          <p:cNvSpPr txBox="1"/>
          <p:nvPr/>
        </p:nvSpPr>
        <p:spPr>
          <a:xfrm>
            <a:off x="245206" y="1221319"/>
            <a:ext cx="1775400" cy="223800"/>
          </a:xfrm>
          <a:prstGeom prst="rect">
            <a:avLst/>
          </a:prstGeom>
          <a:noFill/>
          <a:ln>
            <a:noFill/>
          </a:ln>
        </p:spPr>
        <p:txBody>
          <a:bodyPr anchorCtr="0" anchor="ctr" bIns="45725" lIns="45725" spcFirstLastPara="1" rIns="45725" wrap="square" tIns="45725">
            <a:noAutofit/>
          </a:bodyPr>
          <a:lstStyle/>
          <a:p>
            <a:pPr indent="0" lvl="0" marL="0" rtl="0" algn="ctr">
              <a:spcBef>
                <a:spcPts val="0"/>
              </a:spcBef>
              <a:spcAft>
                <a:spcPts val="0"/>
              </a:spcAft>
              <a:buNone/>
            </a:pPr>
            <a:r>
              <a:rPr b="1" lang="en" sz="1600">
                <a:solidFill>
                  <a:schemeClr val="dk1"/>
                </a:solidFill>
                <a:latin typeface="Inter"/>
                <a:ea typeface="Inter"/>
                <a:cs typeface="Inter"/>
                <a:sym typeface="Inter"/>
              </a:rPr>
              <a:t>Militarism</a:t>
            </a:r>
            <a:endParaRPr b="1" sz="1600">
              <a:solidFill>
                <a:schemeClr val="dk1"/>
              </a:solidFill>
              <a:latin typeface="Inter"/>
              <a:ea typeface="Inter"/>
              <a:cs typeface="Inter"/>
              <a:sym typeface="Inter"/>
            </a:endParaRPr>
          </a:p>
        </p:txBody>
      </p:sp>
      <p:sp>
        <p:nvSpPr>
          <p:cNvPr id="222" name="Google Shape;222;p29"/>
          <p:cNvSpPr txBox="1"/>
          <p:nvPr/>
        </p:nvSpPr>
        <p:spPr>
          <a:xfrm>
            <a:off x="245206" y="3840734"/>
            <a:ext cx="1775400" cy="2238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Clr>
                <a:schemeClr val="dk1"/>
              </a:buClr>
              <a:buSzPts val="1100"/>
              <a:buFont typeface="Arial"/>
              <a:buNone/>
            </a:pPr>
            <a:r>
              <a:rPr lang="en" sz="800">
                <a:solidFill>
                  <a:schemeClr val="dk1"/>
                </a:solidFill>
                <a:latin typeface="Inter"/>
                <a:ea typeface="Inter"/>
                <a:cs typeface="Inter"/>
                <a:sym typeface="Inter"/>
              </a:rPr>
              <a:t>Source: Unknown photographer, “Ships of the 2nd Battle Squadron of the Royal Navy's Grand Fleet in World War I,” 1914, Public Domain.</a:t>
            </a:r>
            <a:endParaRPr sz="800">
              <a:solidFill>
                <a:schemeClr val="dk1"/>
              </a:solidFill>
              <a:latin typeface="Inter"/>
              <a:ea typeface="Inter"/>
              <a:cs typeface="Inter"/>
              <a:sym typeface="Inter"/>
            </a:endParaRPr>
          </a:p>
        </p:txBody>
      </p:sp>
      <p:pic>
        <p:nvPicPr>
          <p:cNvPr id="223" name="Google Shape;223;p29"/>
          <p:cNvPicPr preferRelativeResize="0"/>
          <p:nvPr/>
        </p:nvPicPr>
        <p:blipFill rotWithShape="1">
          <a:blip r:embed="rId7">
            <a:alphaModFix/>
          </a:blip>
          <a:srcRect b="0" l="9415" r="9415" t="0"/>
          <a:stretch/>
        </p:blipFill>
        <p:spPr>
          <a:xfrm>
            <a:off x="5647275" y="1537775"/>
            <a:ext cx="1657002" cy="2274374"/>
          </a:xfrm>
          <a:prstGeom prst="rect">
            <a:avLst/>
          </a:prstGeom>
          <a:noFill/>
          <a:ln>
            <a:noFill/>
          </a:ln>
        </p:spPr>
      </p:pic>
      <p:pic>
        <p:nvPicPr>
          <p:cNvPr id="224" name="Google Shape;224;p29"/>
          <p:cNvPicPr preferRelativeResize="0"/>
          <p:nvPr/>
        </p:nvPicPr>
        <p:blipFill rotWithShape="1">
          <a:blip r:embed="rId8">
            <a:alphaModFix/>
          </a:blip>
          <a:srcRect b="0" l="0" r="8231" t="0"/>
          <a:stretch/>
        </p:blipFill>
        <p:spPr>
          <a:xfrm>
            <a:off x="7355425" y="1534538"/>
            <a:ext cx="1723651" cy="22743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0"/>
          <p:cNvSpPr txBox="1"/>
          <p:nvPr/>
        </p:nvSpPr>
        <p:spPr>
          <a:xfrm>
            <a:off x="522350" y="1863750"/>
            <a:ext cx="3869100" cy="1416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Font typeface="Arial"/>
              <a:buNone/>
            </a:pPr>
            <a:r>
              <a:rPr lang="en" sz="2300">
                <a:solidFill>
                  <a:schemeClr val="dk1"/>
                </a:solidFill>
                <a:latin typeface="Inter"/>
                <a:ea typeface="Inter"/>
                <a:cs typeface="Inter"/>
                <a:sym typeface="Inter"/>
              </a:rPr>
              <a:t>Aggressive build up of armed forces to intimidate and threaten other nations led to increased tensions.</a:t>
            </a:r>
            <a:endParaRPr sz="2100">
              <a:solidFill>
                <a:srgbClr val="231F20"/>
              </a:solidFill>
              <a:latin typeface="Inter"/>
              <a:ea typeface="Inter"/>
              <a:cs typeface="Inter"/>
              <a:sym typeface="Inter"/>
            </a:endParaRPr>
          </a:p>
        </p:txBody>
      </p:sp>
      <p:sp>
        <p:nvSpPr>
          <p:cNvPr id="230" name="Google Shape;230;p3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1" name="Google Shape;231;p30"/>
          <p:cNvGrpSpPr/>
          <p:nvPr/>
        </p:nvGrpSpPr>
        <p:grpSpPr>
          <a:xfrm>
            <a:off x="-127008" y="4615004"/>
            <a:ext cx="9398022" cy="468724"/>
            <a:chOff x="204" y="0"/>
            <a:chExt cx="25061391" cy="1249931"/>
          </a:xfrm>
        </p:grpSpPr>
        <p:grpSp>
          <p:nvGrpSpPr>
            <p:cNvPr id="232" name="Google Shape;232;p30"/>
            <p:cNvGrpSpPr/>
            <p:nvPr/>
          </p:nvGrpSpPr>
          <p:grpSpPr>
            <a:xfrm rot="5400000">
              <a:off x="12002369" y="-11663474"/>
              <a:ext cx="1249931" cy="24576878"/>
              <a:chOff x="0" y="-38100"/>
              <a:chExt cx="246900" cy="4854692"/>
            </a:xfrm>
          </p:grpSpPr>
          <p:sp>
            <p:nvSpPr>
              <p:cNvPr id="233" name="Google Shape;233;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4" name="Google Shape;234;p3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5" name="Google Shape;235;p3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36" name="Google Shape;236;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7" name="Google Shape;237;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8" name="Google Shape;238;p30"/>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MILITARISM</a:t>
            </a:r>
            <a:endParaRPr sz="700"/>
          </a:p>
        </p:txBody>
      </p:sp>
      <p:grpSp>
        <p:nvGrpSpPr>
          <p:cNvPr id="239" name="Google Shape;239;p30"/>
          <p:cNvGrpSpPr/>
          <p:nvPr/>
        </p:nvGrpSpPr>
        <p:grpSpPr>
          <a:xfrm>
            <a:off x="7929578" y="-49020"/>
            <a:ext cx="781313" cy="885635"/>
            <a:chOff x="0" y="-130721"/>
            <a:chExt cx="2083500" cy="2361695"/>
          </a:xfrm>
        </p:grpSpPr>
        <p:grpSp>
          <p:nvGrpSpPr>
            <p:cNvPr id="240" name="Google Shape;240;p30"/>
            <p:cNvGrpSpPr/>
            <p:nvPr/>
          </p:nvGrpSpPr>
          <p:grpSpPr>
            <a:xfrm>
              <a:off x="75599" y="-130721"/>
              <a:ext cx="1932614" cy="2361695"/>
              <a:chOff x="0" y="-47625"/>
              <a:chExt cx="704100" cy="860425"/>
            </a:xfrm>
          </p:grpSpPr>
          <p:sp>
            <p:nvSpPr>
              <p:cNvPr id="241" name="Google Shape;241;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2" name="Google Shape;242;p3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3" name="Google Shape;243;p3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244" name="Google Shape;244;p3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45" name="Google Shape;245;p30"/>
          <p:cNvPicPr preferRelativeResize="0"/>
          <p:nvPr/>
        </p:nvPicPr>
        <p:blipFill>
          <a:blip r:embed="rId4">
            <a:alphaModFix/>
          </a:blip>
          <a:stretch>
            <a:fillRect/>
          </a:stretch>
        </p:blipFill>
        <p:spPr>
          <a:xfrm>
            <a:off x="4792698" y="1319693"/>
            <a:ext cx="3581901" cy="2044668"/>
          </a:xfrm>
          <a:prstGeom prst="rect">
            <a:avLst/>
          </a:prstGeom>
          <a:noFill/>
          <a:ln>
            <a:noFill/>
          </a:ln>
        </p:spPr>
      </p:pic>
      <p:sp>
        <p:nvSpPr>
          <p:cNvPr id="246" name="Google Shape;246;p30"/>
          <p:cNvSpPr txBox="1"/>
          <p:nvPr/>
        </p:nvSpPr>
        <p:spPr>
          <a:xfrm>
            <a:off x="4806125" y="3448350"/>
            <a:ext cx="3583800" cy="51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Unknown photographer, “Ships of the 2nd Battle Squadron of the Royal Navy's Grand Fleet in World War I,” 1914, Public Domain.</a:t>
            </a:r>
            <a:endParaRPr sz="1200">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pic>
        <p:nvPicPr>
          <p:cNvPr id="251" name="Google Shape;251;p31"/>
          <p:cNvPicPr preferRelativeResize="0"/>
          <p:nvPr/>
        </p:nvPicPr>
        <p:blipFill>
          <a:blip r:embed="rId3">
            <a:alphaModFix/>
          </a:blip>
          <a:stretch>
            <a:fillRect/>
          </a:stretch>
        </p:blipFill>
        <p:spPr>
          <a:xfrm>
            <a:off x="4827882" y="1355700"/>
            <a:ext cx="3511542" cy="2078101"/>
          </a:xfrm>
          <a:prstGeom prst="rect">
            <a:avLst/>
          </a:prstGeom>
          <a:noFill/>
          <a:ln>
            <a:noFill/>
          </a:ln>
        </p:spPr>
      </p:pic>
      <p:sp>
        <p:nvSpPr>
          <p:cNvPr id="252" name="Google Shape;252;p31"/>
          <p:cNvSpPr txBox="1"/>
          <p:nvPr/>
        </p:nvSpPr>
        <p:spPr>
          <a:xfrm>
            <a:off x="522350" y="1863750"/>
            <a:ext cx="3869100" cy="1416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300">
                <a:solidFill>
                  <a:schemeClr val="dk1"/>
                </a:solidFill>
                <a:latin typeface="Inter"/>
                <a:ea typeface="Inter"/>
                <a:cs typeface="Inter"/>
                <a:sym typeface="Inter"/>
              </a:rPr>
              <a:t>Formal alliances drew more European nations into war than if alliances did not exist.</a:t>
            </a:r>
            <a:endParaRPr sz="2100">
              <a:solidFill>
                <a:srgbClr val="231F20"/>
              </a:solidFill>
              <a:latin typeface="Inter"/>
              <a:ea typeface="Inter"/>
              <a:cs typeface="Inter"/>
              <a:sym typeface="Inter"/>
            </a:endParaRPr>
          </a:p>
        </p:txBody>
      </p:sp>
      <p:sp>
        <p:nvSpPr>
          <p:cNvPr id="253" name="Google Shape;253;p3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254" name="Google Shape;254;p31"/>
          <p:cNvGrpSpPr/>
          <p:nvPr/>
        </p:nvGrpSpPr>
        <p:grpSpPr>
          <a:xfrm>
            <a:off x="-127008" y="4615004"/>
            <a:ext cx="9398022" cy="468724"/>
            <a:chOff x="204" y="0"/>
            <a:chExt cx="25061391" cy="1249931"/>
          </a:xfrm>
        </p:grpSpPr>
        <p:grpSp>
          <p:nvGrpSpPr>
            <p:cNvPr id="255" name="Google Shape;255;p31"/>
            <p:cNvGrpSpPr/>
            <p:nvPr/>
          </p:nvGrpSpPr>
          <p:grpSpPr>
            <a:xfrm rot="5400000">
              <a:off x="12002369" y="-11663474"/>
              <a:ext cx="1249931" cy="24576878"/>
              <a:chOff x="0" y="-38100"/>
              <a:chExt cx="246900" cy="4854692"/>
            </a:xfrm>
          </p:grpSpPr>
          <p:sp>
            <p:nvSpPr>
              <p:cNvPr id="256" name="Google Shape;256;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7" name="Google Shape;257;p3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58" name="Google Shape;258;p3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59" name="Google Shape;259;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0" name="Google Shape;260;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61" name="Google Shape;261;p31"/>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ALLIANCES</a:t>
            </a:r>
            <a:endParaRPr sz="700"/>
          </a:p>
        </p:txBody>
      </p:sp>
      <p:grpSp>
        <p:nvGrpSpPr>
          <p:cNvPr id="262" name="Google Shape;262;p31"/>
          <p:cNvGrpSpPr/>
          <p:nvPr/>
        </p:nvGrpSpPr>
        <p:grpSpPr>
          <a:xfrm>
            <a:off x="7929578" y="-49020"/>
            <a:ext cx="781313" cy="885635"/>
            <a:chOff x="0" y="-130721"/>
            <a:chExt cx="2083500" cy="2361695"/>
          </a:xfrm>
        </p:grpSpPr>
        <p:grpSp>
          <p:nvGrpSpPr>
            <p:cNvPr id="263" name="Google Shape;263;p31"/>
            <p:cNvGrpSpPr/>
            <p:nvPr/>
          </p:nvGrpSpPr>
          <p:grpSpPr>
            <a:xfrm>
              <a:off x="75599" y="-130721"/>
              <a:ext cx="1932614" cy="2361695"/>
              <a:chOff x="0" y="-47625"/>
              <a:chExt cx="704100" cy="860425"/>
            </a:xfrm>
          </p:grpSpPr>
          <p:sp>
            <p:nvSpPr>
              <p:cNvPr id="264" name="Google Shape;264;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5" name="Google Shape;265;p3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6" name="Google Shape;266;p3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267" name="Google Shape;267;p3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
        <p:nvSpPr>
          <p:cNvPr id="268" name="Google Shape;268;p31"/>
          <p:cNvSpPr txBox="1"/>
          <p:nvPr/>
        </p:nvSpPr>
        <p:spPr>
          <a:xfrm>
            <a:off x="4806125" y="3448350"/>
            <a:ext cx="3583800" cy="51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Historicair, “</a:t>
            </a:r>
            <a:r>
              <a:rPr lang="en" sz="1200">
                <a:solidFill>
                  <a:schemeClr val="dk1"/>
                </a:solidFill>
                <a:latin typeface="Inter"/>
                <a:ea typeface="Inter"/>
                <a:cs typeface="Inter"/>
                <a:sym typeface="Inter"/>
              </a:rPr>
              <a:t>Map of military alliances of Europe in 1914,” 2009. CC BY-SA 2.5, 2.0, &amp; 1.0.</a:t>
            </a:r>
            <a:endParaRPr sz="12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pic>
        <p:nvPicPr>
          <p:cNvPr id="273" name="Google Shape;273;p32"/>
          <p:cNvPicPr preferRelativeResize="0"/>
          <p:nvPr/>
        </p:nvPicPr>
        <p:blipFill>
          <a:blip r:embed="rId3">
            <a:alphaModFix/>
          </a:blip>
          <a:stretch>
            <a:fillRect/>
          </a:stretch>
        </p:blipFill>
        <p:spPr>
          <a:xfrm>
            <a:off x="4904075" y="1329277"/>
            <a:ext cx="3328550" cy="2125850"/>
          </a:xfrm>
          <a:prstGeom prst="rect">
            <a:avLst/>
          </a:prstGeom>
          <a:noFill/>
          <a:ln>
            <a:noFill/>
          </a:ln>
        </p:spPr>
      </p:pic>
      <p:sp>
        <p:nvSpPr>
          <p:cNvPr id="274" name="Google Shape;274;p32"/>
          <p:cNvSpPr txBox="1"/>
          <p:nvPr/>
        </p:nvSpPr>
        <p:spPr>
          <a:xfrm>
            <a:off x="522350" y="1863750"/>
            <a:ext cx="3869100" cy="1770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300">
                <a:solidFill>
                  <a:schemeClr val="dk1"/>
                </a:solidFill>
                <a:latin typeface="Inter"/>
                <a:ea typeface="Inter"/>
                <a:cs typeface="Inter"/>
                <a:sym typeface="Inter"/>
              </a:rPr>
              <a:t>Feelings of intense pride in one's nation caused nations to feel enraged when someone insulted their nation.</a:t>
            </a:r>
            <a:endParaRPr sz="2100">
              <a:solidFill>
                <a:srgbClr val="231F20"/>
              </a:solidFill>
              <a:latin typeface="Inter"/>
              <a:ea typeface="Inter"/>
              <a:cs typeface="Inter"/>
              <a:sym typeface="Inter"/>
            </a:endParaRPr>
          </a:p>
        </p:txBody>
      </p:sp>
      <p:sp>
        <p:nvSpPr>
          <p:cNvPr id="275" name="Google Shape;275;p3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276" name="Google Shape;276;p32"/>
          <p:cNvGrpSpPr/>
          <p:nvPr/>
        </p:nvGrpSpPr>
        <p:grpSpPr>
          <a:xfrm>
            <a:off x="-127008" y="4615004"/>
            <a:ext cx="9398022" cy="468724"/>
            <a:chOff x="204" y="0"/>
            <a:chExt cx="25061391" cy="1249931"/>
          </a:xfrm>
        </p:grpSpPr>
        <p:grpSp>
          <p:nvGrpSpPr>
            <p:cNvPr id="277" name="Google Shape;277;p32"/>
            <p:cNvGrpSpPr/>
            <p:nvPr/>
          </p:nvGrpSpPr>
          <p:grpSpPr>
            <a:xfrm rot="5400000">
              <a:off x="12002369" y="-11663474"/>
              <a:ext cx="1249931" cy="24576878"/>
              <a:chOff x="0" y="-38100"/>
              <a:chExt cx="246900" cy="4854692"/>
            </a:xfrm>
          </p:grpSpPr>
          <p:sp>
            <p:nvSpPr>
              <p:cNvPr id="278" name="Google Shape;278;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9" name="Google Shape;279;p3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80" name="Google Shape;280;p3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81" name="Google Shape;281;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2" name="Google Shape;282;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83" name="Google Shape;283;p32"/>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NATIONALISM</a:t>
            </a:r>
            <a:endParaRPr sz="700"/>
          </a:p>
        </p:txBody>
      </p:sp>
      <p:grpSp>
        <p:nvGrpSpPr>
          <p:cNvPr id="284" name="Google Shape;284;p32"/>
          <p:cNvGrpSpPr/>
          <p:nvPr/>
        </p:nvGrpSpPr>
        <p:grpSpPr>
          <a:xfrm>
            <a:off x="7929578" y="-49020"/>
            <a:ext cx="781313" cy="885635"/>
            <a:chOff x="0" y="-130721"/>
            <a:chExt cx="2083500" cy="2361695"/>
          </a:xfrm>
        </p:grpSpPr>
        <p:grpSp>
          <p:nvGrpSpPr>
            <p:cNvPr id="285" name="Google Shape;285;p32"/>
            <p:cNvGrpSpPr/>
            <p:nvPr/>
          </p:nvGrpSpPr>
          <p:grpSpPr>
            <a:xfrm>
              <a:off x="75599" y="-130721"/>
              <a:ext cx="1932614" cy="2361695"/>
              <a:chOff x="0" y="-47625"/>
              <a:chExt cx="704100" cy="860425"/>
            </a:xfrm>
          </p:grpSpPr>
          <p:sp>
            <p:nvSpPr>
              <p:cNvPr id="286" name="Google Shape;286;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7" name="Google Shape;287;p3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88" name="Google Shape;288;p3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289" name="Google Shape;289;p3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
        <p:nvSpPr>
          <p:cNvPr id="290" name="Google Shape;290;p32"/>
          <p:cNvSpPr txBox="1"/>
          <p:nvPr/>
        </p:nvSpPr>
        <p:spPr>
          <a:xfrm>
            <a:off x="4806125" y="3448350"/>
            <a:ext cx="3583800" cy="51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Unknown artist, “European Equilibrium at 1914,” 1914. Public Domain</a:t>
            </a:r>
            <a:endParaRPr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33"/>
          <p:cNvSpPr txBox="1"/>
          <p:nvPr/>
        </p:nvSpPr>
        <p:spPr>
          <a:xfrm>
            <a:off x="522350" y="1863750"/>
            <a:ext cx="3869100" cy="1770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300">
                <a:solidFill>
                  <a:schemeClr val="dk1"/>
                </a:solidFill>
                <a:latin typeface="Inter"/>
                <a:ea typeface="Inter"/>
                <a:cs typeface="Inter"/>
                <a:sym typeface="Inter"/>
              </a:rPr>
              <a:t>Feelings of intense pride in one's nation caused nations to feel enraged when someone insulted their nation.</a:t>
            </a:r>
            <a:endParaRPr sz="2100">
              <a:solidFill>
                <a:srgbClr val="231F20"/>
              </a:solidFill>
              <a:latin typeface="Inter"/>
              <a:ea typeface="Inter"/>
              <a:cs typeface="Inter"/>
              <a:sym typeface="Inter"/>
            </a:endParaRPr>
          </a:p>
        </p:txBody>
      </p:sp>
      <p:sp>
        <p:nvSpPr>
          <p:cNvPr id="296" name="Google Shape;296;p3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7" name="Google Shape;297;p33"/>
          <p:cNvGrpSpPr/>
          <p:nvPr/>
        </p:nvGrpSpPr>
        <p:grpSpPr>
          <a:xfrm>
            <a:off x="-127008" y="4615004"/>
            <a:ext cx="9398022" cy="468724"/>
            <a:chOff x="204" y="0"/>
            <a:chExt cx="25061391" cy="1249931"/>
          </a:xfrm>
        </p:grpSpPr>
        <p:grpSp>
          <p:nvGrpSpPr>
            <p:cNvPr id="298" name="Google Shape;298;p33"/>
            <p:cNvGrpSpPr/>
            <p:nvPr/>
          </p:nvGrpSpPr>
          <p:grpSpPr>
            <a:xfrm rot="5400000">
              <a:off x="12002369" y="-11663474"/>
              <a:ext cx="1249931" cy="24576878"/>
              <a:chOff x="0" y="-38100"/>
              <a:chExt cx="246900" cy="4854692"/>
            </a:xfrm>
          </p:grpSpPr>
          <p:sp>
            <p:nvSpPr>
              <p:cNvPr id="299" name="Google Shape;299;p3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0" name="Google Shape;300;p3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01" name="Google Shape;301;p3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02" name="Google Shape;302;p3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3" name="Google Shape;303;p3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04" name="Google Shape;304;p33"/>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IMPERIALISM</a:t>
            </a:r>
            <a:endParaRPr sz="700"/>
          </a:p>
        </p:txBody>
      </p:sp>
      <p:grpSp>
        <p:nvGrpSpPr>
          <p:cNvPr id="305" name="Google Shape;305;p33"/>
          <p:cNvGrpSpPr/>
          <p:nvPr/>
        </p:nvGrpSpPr>
        <p:grpSpPr>
          <a:xfrm>
            <a:off x="7929578" y="-49020"/>
            <a:ext cx="781313" cy="885635"/>
            <a:chOff x="0" y="-130721"/>
            <a:chExt cx="2083500" cy="2361695"/>
          </a:xfrm>
        </p:grpSpPr>
        <p:grpSp>
          <p:nvGrpSpPr>
            <p:cNvPr id="306" name="Google Shape;306;p33"/>
            <p:cNvGrpSpPr/>
            <p:nvPr/>
          </p:nvGrpSpPr>
          <p:grpSpPr>
            <a:xfrm>
              <a:off x="75599" y="-130721"/>
              <a:ext cx="1932614" cy="2361695"/>
              <a:chOff x="0" y="-47625"/>
              <a:chExt cx="704100" cy="860425"/>
            </a:xfrm>
          </p:grpSpPr>
          <p:sp>
            <p:nvSpPr>
              <p:cNvPr id="307" name="Google Shape;307;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08" name="Google Shape;308;p3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09" name="Google Shape;309;p3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7</a:t>
              </a:r>
              <a:endParaRPr sz="700">
                <a:solidFill>
                  <a:schemeClr val="lt1"/>
                </a:solidFill>
              </a:endParaRPr>
            </a:p>
          </p:txBody>
        </p:sp>
      </p:grpSp>
      <p:sp>
        <p:nvSpPr>
          <p:cNvPr id="310" name="Google Shape;310;p3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11" name="Google Shape;311;p33"/>
          <p:cNvSpPr txBox="1"/>
          <p:nvPr/>
        </p:nvSpPr>
        <p:spPr>
          <a:xfrm>
            <a:off x="4815650" y="3896025"/>
            <a:ext cx="3583800" cy="51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Le Frondeur, “</a:t>
            </a:r>
            <a:r>
              <a:rPr lang="en" sz="1200">
                <a:solidFill>
                  <a:schemeClr val="dk1"/>
                </a:solidFill>
                <a:latin typeface="Inter"/>
                <a:ea typeface="Inter"/>
                <a:cs typeface="Inter"/>
                <a:sym typeface="Inter"/>
              </a:rPr>
              <a:t>Cartoon depicting Leopold II and other imperial powers at Berlin Conference,” 1884. Public Domain</a:t>
            </a:r>
            <a:endParaRPr sz="1200">
              <a:solidFill>
                <a:schemeClr val="dk1"/>
              </a:solidFill>
              <a:latin typeface="Inter"/>
              <a:ea typeface="Inter"/>
              <a:cs typeface="Inter"/>
              <a:sym typeface="Inter"/>
            </a:endParaRPr>
          </a:p>
        </p:txBody>
      </p:sp>
      <p:pic>
        <p:nvPicPr>
          <p:cNvPr id="312" name="Google Shape;312;p33"/>
          <p:cNvPicPr preferRelativeResize="0"/>
          <p:nvPr/>
        </p:nvPicPr>
        <p:blipFill>
          <a:blip r:embed="rId4">
            <a:alphaModFix/>
          </a:blip>
          <a:stretch>
            <a:fillRect/>
          </a:stretch>
        </p:blipFill>
        <p:spPr>
          <a:xfrm>
            <a:off x="5490474" y="1051175"/>
            <a:ext cx="2589901" cy="28853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34"/>
          <p:cNvSpPr txBox="1"/>
          <p:nvPr/>
        </p:nvSpPr>
        <p:spPr>
          <a:xfrm>
            <a:off x="522350" y="1863750"/>
            <a:ext cx="3869100" cy="1770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300">
                <a:solidFill>
                  <a:schemeClr val="dk1"/>
                </a:solidFill>
                <a:latin typeface="Inter"/>
                <a:ea typeface="Inter"/>
                <a:cs typeface="Inter"/>
                <a:sym typeface="Inter"/>
              </a:rPr>
              <a:t>Assassination of the Austro-Hungarian heir was blamed on Serbians which triggered the alliances to join into the conflict.</a:t>
            </a:r>
            <a:endParaRPr sz="2100">
              <a:solidFill>
                <a:srgbClr val="231F20"/>
              </a:solidFill>
              <a:latin typeface="Inter"/>
              <a:ea typeface="Inter"/>
              <a:cs typeface="Inter"/>
              <a:sym typeface="Inter"/>
            </a:endParaRPr>
          </a:p>
        </p:txBody>
      </p:sp>
      <p:sp>
        <p:nvSpPr>
          <p:cNvPr id="318" name="Google Shape;318;p3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19" name="Google Shape;319;p34"/>
          <p:cNvGrpSpPr/>
          <p:nvPr/>
        </p:nvGrpSpPr>
        <p:grpSpPr>
          <a:xfrm>
            <a:off x="-127008" y="4615004"/>
            <a:ext cx="9398022" cy="468724"/>
            <a:chOff x="204" y="0"/>
            <a:chExt cx="25061391" cy="1249931"/>
          </a:xfrm>
        </p:grpSpPr>
        <p:grpSp>
          <p:nvGrpSpPr>
            <p:cNvPr id="320" name="Google Shape;320;p34"/>
            <p:cNvGrpSpPr/>
            <p:nvPr/>
          </p:nvGrpSpPr>
          <p:grpSpPr>
            <a:xfrm rot="5400000">
              <a:off x="12002369" y="-11663474"/>
              <a:ext cx="1249931" cy="24576878"/>
              <a:chOff x="0" y="-38100"/>
              <a:chExt cx="246900" cy="4854692"/>
            </a:xfrm>
          </p:grpSpPr>
          <p:sp>
            <p:nvSpPr>
              <p:cNvPr id="321" name="Google Shape;321;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22" name="Google Shape;322;p3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23" name="Google Shape;323;p3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24" name="Google Shape;324;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25" name="Google Shape;325;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26" name="Google Shape;326;p34"/>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rtl="0" algn="ctr">
              <a:lnSpc>
                <a:spcPct val="140004"/>
              </a:lnSpc>
              <a:spcBef>
                <a:spcPts val="0"/>
              </a:spcBef>
              <a:spcAft>
                <a:spcPts val="0"/>
              </a:spcAft>
              <a:buClr>
                <a:schemeClr val="dk1"/>
              </a:buClr>
              <a:buFont typeface="Arial"/>
              <a:buNone/>
            </a:pPr>
            <a:r>
              <a:rPr b="1" lang="en" sz="4200">
                <a:solidFill>
                  <a:srgbClr val="231F20"/>
                </a:solidFill>
                <a:latin typeface="Halant"/>
                <a:ea typeface="Halant"/>
                <a:cs typeface="Halant"/>
                <a:sym typeface="Halant"/>
              </a:rPr>
              <a:t>ASSASSINATION</a:t>
            </a:r>
            <a:endParaRPr sz="700"/>
          </a:p>
        </p:txBody>
      </p:sp>
      <p:grpSp>
        <p:nvGrpSpPr>
          <p:cNvPr id="327" name="Google Shape;327;p34"/>
          <p:cNvGrpSpPr/>
          <p:nvPr/>
        </p:nvGrpSpPr>
        <p:grpSpPr>
          <a:xfrm>
            <a:off x="7929578" y="-49020"/>
            <a:ext cx="781313" cy="885635"/>
            <a:chOff x="0" y="-130721"/>
            <a:chExt cx="2083500" cy="2361695"/>
          </a:xfrm>
        </p:grpSpPr>
        <p:grpSp>
          <p:nvGrpSpPr>
            <p:cNvPr id="328" name="Google Shape;328;p34"/>
            <p:cNvGrpSpPr/>
            <p:nvPr/>
          </p:nvGrpSpPr>
          <p:grpSpPr>
            <a:xfrm>
              <a:off x="75599" y="-130721"/>
              <a:ext cx="1932614" cy="2361695"/>
              <a:chOff x="0" y="-47625"/>
              <a:chExt cx="704100" cy="860425"/>
            </a:xfrm>
          </p:grpSpPr>
          <p:sp>
            <p:nvSpPr>
              <p:cNvPr id="329" name="Google Shape;329;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30" name="Google Shape;330;p3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31" name="Google Shape;331;p3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8</a:t>
              </a:r>
              <a:endParaRPr sz="700">
                <a:solidFill>
                  <a:schemeClr val="lt1"/>
                </a:solidFill>
              </a:endParaRPr>
            </a:p>
          </p:txBody>
        </p:sp>
      </p:grpSp>
      <p:sp>
        <p:nvSpPr>
          <p:cNvPr id="332" name="Google Shape;332;p3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33" name="Google Shape;333;p34"/>
          <p:cNvSpPr txBox="1"/>
          <p:nvPr/>
        </p:nvSpPr>
        <p:spPr>
          <a:xfrm>
            <a:off x="4815650" y="3896025"/>
            <a:ext cx="3583800" cy="51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Achille Beltrame, “</a:t>
            </a:r>
            <a:r>
              <a:rPr lang="en" sz="1200">
                <a:solidFill>
                  <a:schemeClr val="dk1"/>
                </a:solidFill>
                <a:latin typeface="Inter"/>
                <a:ea typeface="Inter"/>
                <a:cs typeface="Inter"/>
                <a:sym typeface="Inter"/>
              </a:rPr>
              <a:t>Gavrilo Princip killing Archduke Franz Ferdinand of Austria in Sarajevo,” July 12, 1914. Public Domain</a:t>
            </a:r>
            <a:endParaRPr sz="1200">
              <a:solidFill>
                <a:schemeClr val="dk1"/>
              </a:solidFill>
              <a:latin typeface="Inter"/>
              <a:ea typeface="Inter"/>
              <a:cs typeface="Inter"/>
              <a:sym typeface="Inter"/>
            </a:endParaRPr>
          </a:p>
        </p:txBody>
      </p:sp>
      <p:pic>
        <p:nvPicPr>
          <p:cNvPr id="334" name="Google Shape;334;p34"/>
          <p:cNvPicPr preferRelativeResize="0"/>
          <p:nvPr/>
        </p:nvPicPr>
        <p:blipFill>
          <a:blip r:embed="rId4">
            <a:alphaModFix/>
          </a:blip>
          <a:stretch>
            <a:fillRect/>
          </a:stretch>
        </p:blipFill>
        <p:spPr>
          <a:xfrm>
            <a:off x="5210600" y="995674"/>
            <a:ext cx="2395126" cy="290036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