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Halant"/>
      <p:regular r:id="rId16"/>
      <p:bold r:id="rId17"/>
    </p:embeddedFont>
    <p:embeddedFont>
      <p:font typeface="Inter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Inter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Halant-bold.fntdata"/><Relationship Id="rId16" Type="http://schemas.openxmlformats.org/officeDocument/2006/relationships/font" Target="fonts/Halant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Inter-bold.fntdata"/><Relationship Id="rId6" Type="http://schemas.openxmlformats.org/officeDocument/2006/relationships/slide" Target="slides/slide1.xml"/><Relationship Id="rId18" Type="http://schemas.openxmlformats.org/officeDocument/2006/relationships/font" Target="fonts/Inter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2a0f52eb3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2a0f52eb3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21a645d4e1_0_8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g321a645d4e1_0_8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21a645d4e1_0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g321a645d4e1_0_1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27e3f94be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g327e3f94bea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21a645d4e1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321a645d4e1_0_2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21a645d4e1_0_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321a645d4e1_0_39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21a645d4e1_0_4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321a645d4e1_0_4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21a645d4e1_0_4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g321a645d4e1_0_4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21a645d4e1_0_7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g321a645d4e1_0_7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21a645d4e1_0_5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321a645d4e1_0_5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411275" y="1026300"/>
            <a:ext cx="8520600" cy="3090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latin typeface="Halant"/>
                <a:ea typeface="Halant"/>
                <a:cs typeface="Halant"/>
                <a:sym typeface="Halant"/>
              </a:rPr>
              <a:t>STATION 1</a:t>
            </a:r>
            <a:endParaRPr b="1" u="sng"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Halant"/>
                <a:ea typeface="Halant"/>
                <a:cs typeface="Halant"/>
                <a:sym typeface="Halant"/>
              </a:rPr>
              <a:t>New Technologies &amp; the Industrialization of Warfare</a:t>
            </a:r>
            <a:endParaRPr b="1"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Halant"/>
                <a:ea typeface="Halant"/>
                <a:cs typeface="Halant"/>
                <a:sym typeface="Halant"/>
              </a:rPr>
              <a:t>Gallery Walk</a:t>
            </a:r>
            <a:endParaRPr b="1"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2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2" name="Google Shape;222;p22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23" name="Google Shape;223;p2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24" name="Google Shape;224;p2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25" name="Google Shape;225;p2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6" name="Google Shape;226;p22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27" name="Google Shape;227;p2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8" name="Google Shape;228;p2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29" name="Google Shape;229;p22"/>
          <p:cNvSpPr/>
          <p:nvPr/>
        </p:nvSpPr>
        <p:spPr>
          <a:xfrm>
            <a:off x="-1345236" y="-2801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0" name="Google Shape;230;p22"/>
          <p:cNvSpPr txBox="1"/>
          <p:nvPr/>
        </p:nvSpPr>
        <p:spPr>
          <a:xfrm>
            <a:off x="386925" y="1065600"/>
            <a:ext cx="3870300" cy="24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Bent double, like old beggars under sacks,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Knock-kneed, coughing like hags, we cursed through sludge,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Till on the haunting flares we turned our backs,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And towards our distant rest began to trudge.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Men marched asleep. Many had lost their boots,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But limped on, blood-shod. All went lame; all blind;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Drunk with fatigue; deaf even to the hoots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Of gas-shells dropping softly behind.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Gas! GAS! Quick, boys!—An ecstasy of fumbling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Fitting the clumsy helmets just in time,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But someone still was yelling out and stumbling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And flound’ring like a man in fire or lime.—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Dim through the misty panes and thick green light,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As under a green sea, I saw him drowning.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1" name="Google Shape;231;p22"/>
          <p:cNvSpPr txBox="1"/>
          <p:nvPr/>
        </p:nvSpPr>
        <p:spPr>
          <a:xfrm>
            <a:off x="4425525" y="1065600"/>
            <a:ext cx="3870300" cy="29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 all my dreams before my helpless sight,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He plunges at me, guttering, choking, drowning.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If in some smothering dreams, you too could pace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Behind the wagon that we flung him in,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And watch the white eyes writhing in his face,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His hanging face, like a devil’s sick of sin;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If you could hear, at every jolt, the blood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Come gargling from the froth-corrupted lungs,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Obscene as cancer, bitter as the cud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Of vile, incurable sores on innocent tongues,—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My friend, you would not tell with such high zest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To children ardent for some desperate glory,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old Lie: </a:t>
            </a:r>
            <a:r>
              <a:rPr i="1"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Dulce et decorum est</a:t>
            </a:r>
            <a:endParaRPr i="1"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Pro patria mori.</a:t>
            </a:r>
            <a:r>
              <a:rPr baseline="30000" i="1"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1</a:t>
            </a:r>
            <a:endParaRPr baseline="30000" i="1"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Written by English soldier and poet Wilfred Owen sometime between August 1917 and September 1918 while fighting in WWI.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1 </a:t>
            </a:r>
            <a:r>
              <a:rPr lang="en"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It is sweet and right to die for one’s country</a:t>
            </a:r>
            <a:endParaRPr sz="1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2" name="Google Shape;232;p22"/>
          <p:cNvSpPr txBox="1"/>
          <p:nvPr/>
        </p:nvSpPr>
        <p:spPr>
          <a:xfrm>
            <a:off x="1276990" y="2095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DULCE</a:t>
            </a: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 ET DECORUM EST</a:t>
            </a:r>
            <a:endParaRPr sz="700"/>
          </a:p>
        </p:txBody>
      </p:sp>
      <p:sp>
        <p:nvSpPr>
          <p:cNvPr id="233" name="Google Shape;233;p22"/>
          <p:cNvSpPr txBox="1"/>
          <p:nvPr/>
        </p:nvSpPr>
        <p:spPr>
          <a:xfrm>
            <a:off x="232300" y="3402275"/>
            <a:ext cx="3984900" cy="12006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Wilfred Owen, “Dulce et Decorum Est,” 1920.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Note: This poem was published posthumously (after death) in 1920. English poet Wilfred Owen died on November 4, 1918, just a week before the armistice was declared that ended WWI.</a:t>
            </a:r>
            <a:endParaRPr sz="10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/>
        </p:nvSpPr>
        <p:spPr>
          <a:xfrm>
            <a:off x="895670" y="1447990"/>
            <a:ext cx="7352700" cy="29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New technologies used in war made WWI a deadlier conflict than ever before.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new technology made it increasingly difficult for ground to be won during battles, which led to a long war with little territorial advances and lots of deaths.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“War of Attrition”- Outlasting the enemies </a:t>
            </a: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only</a:t>
            </a: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way to win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0" name="Google Shape;60;p14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1" name="Google Shape;61;p14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62" name="Google Shape;62;p1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63" name="Google Shape;63;p1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64" name="Google Shape;64;p1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5" name="Google Shape;65;p14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66" name="Google Shape;66;p1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7" name="Google Shape;67;p1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68" name="Google Shape;68;p14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NEW TECHNOLOGIES</a:t>
            </a:r>
            <a:endParaRPr sz="700"/>
          </a:p>
        </p:txBody>
      </p:sp>
      <p:sp>
        <p:nvSpPr>
          <p:cNvPr id="69" name="Google Shape;69;p14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/>
        </p:nvSpPr>
        <p:spPr>
          <a:xfrm>
            <a:off x="514350" y="438150"/>
            <a:ext cx="8115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NEW TECHNOLOGIES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75" name="Google Shape;75;p15"/>
          <p:cNvSpPr/>
          <p:nvPr/>
        </p:nvSpPr>
        <p:spPr>
          <a:xfrm>
            <a:off x="4848773" y="43940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6" name="Google Shape;76;p15"/>
          <p:cNvSpPr/>
          <p:nvPr/>
        </p:nvSpPr>
        <p:spPr>
          <a:xfrm>
            <a:off x="782211" y="-8205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7" name="Google Shape;77;p15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78" name="Google Shape;78;p15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79" name="Google Shape;79;p15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0" name="Google Shape;80;p15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81" name="Google Shape;81;p15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" name="Google Shape;82;p15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83" name="Google Shape;83;p15"/>
          <p:cNvGrpSpPr/>
          <p:nvPr/>
        </p:nvGrpSpPr>
        <p:grpSpPr>
          <a:xfrm>
            <a:off x="1538168" y="1530984"/>
            <a:ext cx="5353684" cy="692700"/>
            <a:chOff x="852367" y="1454784"/>
            <a:chExt cx="5353684" cy="692700"/>
          </a:xfrm>
        </p:grpSpPr>
        <p:sp>
          <p:nvSpPr>
            <p:cNvPr id="84" name="Google Shape;84;p15"/>
            <p:cNvSpPr txBox="1"/>
            <p:nvPr/>
          </p:nvSpPr>
          <p:spPr>
            <a:xfrm>
              <a:off x="1494251" y="1454784"/>
              <a:ext cx="4711800" cy="692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Machine Guns- Could fire rapidly at more than 500 rounds of ammunition per minute, making war deadly and producing stalemates in battle.</a:t>
              </a:r>
              <a:endParaRPr sz="700"/>
            </a:p>
          </p:txBody>
        </p:sp>
        <p:grpSp>
          <p:nvGrpSpPr>
            <p:cNvPr id="85" name="Google Shape;85;p15"/>
            <p:cNvGrpSpPr/>
            <p:nvPr/>
          </p:nvGrpSpPr>
          <p:grpSpPr>
            <a:xfrm>
              <a:off x="852367" y="1524782"/>
              <a:ext cx="552704" cy="552704"/>
              <a:chOff x="0" y="-56030"/>
              <a:chExt cx="812800" cy="812800"/>
            </a:xfrm>
          </p:grpSpPr>
          <p:sp>
            <p:nvSpPr>
              <p:cNvPr id="86" name="Google Shape;86;p15"/>
              <p:cNvSpPr/>
              <p:nvPr/>
            </p:nvSpPr>
            <p:spPr>
              <a:xfrm>
                <a:off x="0" y="-5603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" name="Google Shape;87;p15"/>
              <p:cNvSpPr txBox="1"/>
              <p:nvPr/>
            </p:nvSpPr>
            <p:spPr>
              <a:xfrm>
                <a:off x="76200" y="38100"/>
                <a:ext cx="660300" cy="698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8" name="Google Shape;88;p15"/>
            <p:cNvSpPr txBox="1"/>
            <p:nvPr/>
          </p:nvSpPr>
          <p:spPr>
            <a:xfrm>
              <a:off x="852367" y="1608684"/>
              <a:ext cx="552900" cy="38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2500" u="none" cap="none" strike="noStrike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 sz="700">
                <a:solidFill>
                  <a:srgbClr val="FFFFFF"/>
                </a:solidFill>
              </a:endParaRPr>
            </a:p>
          </p:txBody>
        </p:sp>
      </p:grpSp>
      <p:grpSp>
        <p:nvGrpSpPr>
          <p:cNvPr id="89" name="Google Shape;89;p15"/>
          <p:cNvGrpSpPr/>
          <p:nvPr/>
        </p:nvGrpSpPr>
        <p:grpSpPr>
          <a:xfrm>
            <a:off x="1538167" y="2443567"/>
            <a:ext cx="5338084" cy="923400"/>
            <a:chOff x="852367" y="2482716"/>
            <a:chExt cx="5338084" cy="923400"/>
          </a:xfrm>
        </p:grpSpPr>
        <p:sp>
          <p:nvSpPr>
            <p:cNvPr id="90" name="Google Shape;90;p15"/>
            <p:cNvSpPr txBox="1"/>
            <p:nvPr/>
          </p:nvSpPr>
          <p:spPr>
            <a:xfrm>
              <a:off x="1494251" y="2482716"/>
              <a:ext cx="46962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Poison Gas- Chlorine, phosgene, and mustard gas were used during WWI, causing not only deaths but long-lasting permanent damage to soldiers even after the end of the war.</a:t>
              </a:r>
              <a:endParaRPr sz="700"/>
            </a:p>
          </p:txBody>
        </p:sp>
        <p:grpSp>
          <p:nvGrpSpPr>
            <p:cNvPr id="91" name="Google Shape;91;p15"/>
            <p:cNvGrpSpPr/>
            <p:nvPr/>
          </p:nvGrpSpPr>
          <p:grpSpPr>
            <a:xfrm>
              <a:off x="852367" y="2668064"/>
              <a:ext cx="552704" cy="552704"/>
              <a:chOff x="0" y="-56030"/>
              <a:chExt cx="812800" cy="812800"/>
            </a:xfrm>
          </p:grpSpPr>
          <p:sp>
            <p:nvSpPr>
              <p:cNvPr id="92" name="Google Shape;92;p15"/>
              <p:cNvSpPr/>
              <p:nvPr/>
            </p:nvSpPr>
            <p:spPr>
              <a:xfrm>
                <a:off x="0" y="-5603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" name="Google Shape;93;p15"/>
              <p:cNvSpPr txBox="1"/>
              <p:nvPr/>
            </p:nvSpPr>
            <p:spPr>
              <a:xfrm>
                <a:off x="76200" y="38100"/>
                <a:ext cx="660300" cy="698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4" name="Google Shape;94;p15"/>
            <p:cNvSpPr txBox="1"/>
            <p:nvPr/>
          </p:nvSpPr>
          <p:spPr>
            <a:xfrm>
              <a:off x="852367" y="2751966"/>
              <a:ext cx="552900" cy="38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2500" u="none" cap="none" strike="noStrike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700">
                <a:solidFill>
                  <a:srgbClr val="FFFFFF"/>
                </a:solidFill>
              </a:endParaRPr>
            </a:p>
          </p:txBody>
        </p:sp>
      </p:grpSp>
      <p:grpSp>
        <p:nvGrpSpPr>
          <p:cNvPr id="95" name="Google Shape;95;p15"/>
          <p:cNvGrpSpPr/>
          <p:nvPr/>
        </p:nvGrpSpPr>
        <p:grpSpPr>
          <a:xfrm>
            <a:off x="1538167" y="3586849"/>
            <a:ext cx="5326084" cy="692700"/>
            <a:chOff x="852367" y="3510649"/>
            <a:chExt cx="5326084" cy="692700"/>
          </a:xfrm>
        </p:grpSpPr>
        <p:sp>
          <p:nvSpPr>
            <p:cNvPr id="96" name="Google Shape;96;p15"/>
            <p:cNvSpPr txBox="1"/>
            <p:nvPr/>
          </p:nvSpPr>
          <p:spPr>
            <a:xfrm>
              <a:off x="1494251" y="3510649"/>
              <a:ext cx="4684200" cy="692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Submarines- Created problems in the shipping lanes of the Atlantic Ocean. Also utilized by the Germans (U-Boats).</a:t>
              </a:r>
              <a:endParaRPr sz="700"/>
            </a:p>
          </p:txBody>
        </p:sp>
        <p:grpSp>
          <p:nvGrpSpPr>
            <p:cNvPr id="97" name="Google Shape;97;p15"/>
            <p:cNvGrpSpPr/>
            <p:nvPr/>
          </p:nvGrpSpPr>
          <p:grpSpPr>
            <a:xfrm>
              <a:off x="852367" y="3580647"/>
              <a:ext cx="552704" cy="552704"/>
              <a:chOff x="0" y="0"/>
              <a:chExt cx="812800" cy="812800"/>
            </a:xfrm>
          </p:grpSpPr>
          <p:sp>
            <p:nvSpPr>
              <p:cNvPr id="98" name="Google Shape;98;p1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" name="Google Shape;99;p15"/>
              <p:cNvSpPr txBox="1"/>
              <p:nvPr/>
            </p:nvSpPr>
            <p:spPr>
              <a:xfrm>
                <a:off x="76200" y="38100"/>
                <a:ext cx="660300" cy="698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0" name="Google Shape;100;p15"/>
            <p:cNvSpPr txBox="1"/>
            <p:nvPr/>
          </p:nvSpPr>
          <p:spPr>
            <a:xfrm>
              <a:off x="852367" y="3664549"/>
              <a:ext cx="552900" cy="38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2500" u="none" cap="none" strike="noStrike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/>
          <p:nvPr/>
        </p:nvSpPr>
        <p:spPr>
          <a:xfrm>
            <a:off x="514350" y="438150"/>
            <a:ext cx="8115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NEW TECHNOLOGIES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106" name="Google Shape;106;p16"/>
          <p:cNvSpPr/>
          <p:nvPr/>
        </p:nvSpPr>
        <p:spPr>
          <a:xfrm>
            <a:off x="4848773" y="43940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" name="Google Shape;107;p16"/>
          <p:cNvSpPr/>
          <p:nvPr/>
        </p:nvSpPr>
        <p:spPr>
          <a:xfrm>
            <a:off x="782211" y="-8205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8" name="Google Shape;108;p16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109" name="Google Shape;109;p16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110" name="Google Shape;110;p16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" name="Google Shape;111;p16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112" name="Google Shape;112;p16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3" name="Google Shape;113;p16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4" name="Google Shape;11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1825" y="1216350"/>
            <a:ext cx="3437601" cy="2242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60300" y="1216352"/>
            <a:ext cx="2681694" cy="224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6"/>
          <p:cNvSpPr txBox="1"/>
          <p:nvPr/>
        </p:nvSpPr>
        <p:spPr>
          <a:xfrm>
            <a:off x="782575" y="3558350"/>
            <a:ext cx="3476100" cy="7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photographer, “Unidentified German soldiers in uniform with 08/15 machine gun,” between 1914 and 1918.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7" name="Google Shape;117;p16"/>
          <p:cNvSpPr txBox="1"/>
          <p:nvPr/>
        </p:nvSpPr>
        <p:spPr>
          <a:xfrm>
            <a:off x="5049775" y="3558350"/>
            <a:ext cx="3476100" cy="7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photographer, “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Sergeant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Stubby wearing military uniform and decorations,” between 1918 and 1921.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/>
          <p:nvPr/>
        </p:nvSpPr>
        <p:spPr>
          <a:xfrm>
            <a:off x="514350" y="438150"/>
            <a:ext cx="8115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NEW TECHNOLOGIES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123" name="Google Shape;123;p17"/>
          <p:cNvSpPr txBox="1"/>
          <p:nvPr/>
        </p:nvSpPr>
        <p:spPr>
          <a:xfrm>
            <a:off x="1494251" y="1302384"/>
            <a:ext cx="47118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Airplanes- Initially during the war, used primarily for reconnaissance missions. By 1915, airplanes had machine guns equipped and some aerial fighting occurred.</a:t>
            </a:r>
            <a:endParaRPr sz="700"/>
          </a:p>
        </p:txBody>
      </p:sp>
      <p:sp>
        <p:nvSpPr>
          <p:cNvPr id="124" name="Google Shape;124;p17"/>
          <p:cNvSpPr txBox="1"/>
          <p:nvPr/>
        </p:nvSpPr>
        <p:spPr>
          <a:xfrm>
            <a:off x="1494251" y="2330316"/>
            <a:ext cx="4696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Tanks- Used to protect troops during transport. They were even able to go over trenches, and they had weapons installed to fire at the enemy.</a:t>
            </a:r>
            <a:endParaRPr sz="700"/>
          </a:p>
        </p:txBody>
      </p:sp>
      <p:sp>
        <p:nvSpPr>
          <p:cNvPr id="125" name="Google Shape;125;p17"/>
          <p:cNvSpPr txBox="1"/>
          <p:nvPr/>
        </p:nvSpPr>
        <p:spPr>
          <a:xfrm>
            <a:off x="1494251" y="3574350"/>
            <a:ext cx="46842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/>
          </a:p>
        </p:txBody>
      </p:sp>
      <p:sp>
        <p:nvSpPr>
          <p:cNvPr id="126" name="Google Shape;126;p17"/>
          <p:cNvSpPr/>
          <p:nvPr/>
        </p:nvSpPr>
        <p:spPr>
          <a:xfrm>
            <a:off x="4848773" y="43940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17"/>
          <p:cNvSpPr/>
          <p:nvPr/>
        </p:nvSpPr>
        <p:spPr>
          <a:xfrm>
            <a:off x="782211" y="-8205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8" name="Google Shape;128;p17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129" name="Google Shape;129;p17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130" name="Google Shape;130;p17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1" name="Google Shape;131;p17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132" name="Google Shape;132;p17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3" name="Google Shape;133;p17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34" name="Google Shape;134;p17"/>
          <p:cNvGrpSpPr/>
          <p:nvPr/>
        </p:nvGrpSpPr>
        <p:grpSpPr>
          <a:xfrm>
            <a:off x="852367" y="1487732"/>
            <a:ext cx="552704" cy="552704"/>
            <a:chOff x="0" y="-56030"/>
            <a:chExt cx="812800" cy="812800"/>
          </a:xfrm>
        </p:grpSpPr>
        <p:sp>
          <p:nvSpPr>
            <p:cNvPr id="135" name="Google Shape;135;p17"/>
            <p:cNvSpPr/>
            <p:nvPr/>
          </p:nvSpPr>
          <p:spPr>
            <a:xfrm>
              <a:off x="0" y="-5603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Google Shape;136;p17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" name="Google Shape;137;p17"/>
          <p:cNvSpPr txBox="1"/>
          <p:nvPr/>
        </p:nvSpPr>
        <p:spPr>
          <a:xfrm>
            <a:off x="852367" y="1571634"/>
            <a:ext cx="552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rPr>
              <a:t>4</a:t>
            </a:r>
            <a:endParaRPr sz="700">
              <a:solidFill>
                <a:srgbClr val="FFFFFF"/>
              </a:solidFill>
            </a:endParaRPr>
          </a:p>
        </p:txBody>
      </p:sp>
      <p:grpSp>
        <p:nvGrpSpPr>
          <p:cNvPr id="138" name="Google Shape;138;p17"/>
          <p:cNvGrpSpPr/>
          <p:nvPr/>
        </p:nvGrpSpPr>
        <p:grpSpPr>
          <a:xfrm>
            <a:off x="852367" y="2400314"/>
            <a:ext cx="552704" cy="552704"/>
            <a:chOff x="0" y="-56030"/>
            <a:chExt cx="812800" cy="812800"/>
          </a:xfrm>
        </p:grpSpPr>
        <p:sp>
          <p:nvSpPr>
            <p:cNvPr id="139" name="Google Shape;139;p17"/>
            <p:cNvSpPr/>
            <p:nvPr/>
          </p:nvSpPr>
          <p:spPr>
            <a:xfrm>
              <a:off x="0" y="-5603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Google Shape;140;p17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" name="Google Shape;141;p17"/>
          <p:cNvSpPr txBox="1"/>
          <p:nvPr/>
        </p:nvSpPr>
        <p:spPr>
          <a:xfrm>
            <a:off x="852367" y="2484216"/>
            <a:ext cx="552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rPr>
              <a:t>5</a:t>
            </a:r>
            <a:endParaRPr sz="700">
              <a:solidFill>
                <a:srgbClr val="FFFFFF"/>
              </a:solidFill>
            </a:endParaRPr>
          </a:p>
        </p:txBody>
      </p:sp>
      <p:pic>
        <p:nvPicPr>
          <p:cNvPr id="142" name="Google Shape;14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4351" y="3343650"/>
            <a:ext cx="3095225" cy="1649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7"/>
          <p:cNvSpPr txBox="1"/>
          <p:nvPr/>
        </p:nvSpPr>
        <p:spPr>
          <a:xfrm>
            <a:off x="3707300" y="3343650"/>
            <a:ext cx="2044500" cy="7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United States Office of Naval Records and Library, “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German submarine activities on the Atlantic coast of the United States and Canada,” 1920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" name="Google Shape;144;p17"/>
          <p:cNvSpPr txBox="1"/>
          <p:nvPr/>
        </p:nvSpPr>
        <p:spPr>
          <a:xfrm>
            <a:off x="6415550" y="3328875"/>
            <a:ext cx="2576100" cy="7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Ernest Brooks, “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An early model British Mark I ‘male’ tank, named C-15, near Thiepval,” September 25, 1916.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45" name="Google Shape;14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58451" y="1237050"/>
            <a:ext cx="2633148" cy="18645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8"/>
          <p:cNvSpPr txBox="1"/>
          <p:nvPr/>
        </p:nvSpPr>
        <p:spPr>
          <a:xfrm>
            <a:off x="3590198" y="1248263"/>
            <a:ext cx="51207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Defining feature of the lives of WWI Soldiers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Western Front- Trenches dug totalled approximately 35,000 miles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" name="Google Shape;151;p18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2" name="Google Shape;152;p18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53" name="Google Shape;153;p1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54" name="Google Shape;154;p1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55" name="Google Shape;155;p1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6" name="Google Shape;156;p1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57" name="Google Shape;157;p1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8" name="Google Shape;158;p1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59" name="Google Shape;159;p18"/>
          <p:cNvSpPr txBox="1"/>
          <p:nvPr/>
        </p:nvSpPr>
        <p:spPr>
          <a:xfrm>
            <a:off x="2050212" y="429850"/>
            <a:ext cx="5043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TRENCH WARFARE</a:t>
            </a:r>
            <a:endParaRPr sz="700"/>
          </a:p>
        </p:txBody>
      </p:sp>
      <p:sp>
        <p:nvSpPr>
          <p:cNvPr id="160" name="Google Shape;160;p18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1" name="Google Shape;161;p18"/>
          <p:cNvSpPr txBox="1"/>
          <p:nvPr/>
        </p:nvSpPr>
        <p:spPr>
          <a:xfrm>
            <a:off x="92525" y="3687275"/>
            <a:ext cx="4289100" cy="7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Ernest Brooks, “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Battle of Albert : Soldiers of the 1st Battalion, The Lancashire Fusiliers fixing bayonets prior to the attack on Beaumont Hamel.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” July 1, 1916.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62" name="Google Shape;16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524" y="1279425"/>
            <a:ext cx="3458703" cy="2423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9"/>
          <p:cNvSpPr txBox="1"/>
          <p:nvPr/>
        </p:nvSpPr>
        <p:spPr>
          <a:xfrm>
            <a:off x="362275" y="1295600"/>
            <a:ext cx="4919400" cy="22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Trenches riddled with disease from unhygienic conditions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Cold, muddy, and rat-infested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Soldiers lived in trenches for months at a time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8" name="Google Shape;168;p19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9" name="Google Shape;169;p19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70" name="Google Shape;170;p1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71" name="Google Shape;171;p1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72" name="Google Shape;172;p1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3" name="Google Shape;173;p19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74" name="Google Shape;174;p1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5" name="Google Shape;175;p1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76" name="Google Shape;176;p19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TRENCH WARFARE</a:t>
            </a:r>
            <a:endParaRPr sz="700"/>
          </a:p>
        </p:txBody>
      </p:sp>
      <p:sp>
        <p:nvSpPr>
          <p:cNvPr id="177" name="Google Shape;177;p19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78" name="Google Shape;17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17025" y="1084647"/>
            <a:ext cx="2989099" cy="3124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9"/>
          <p:cNvSpPr txBox="1"/>
          <p:nvPr/>
        </p:nvSpPr>
        <p:spPr>
          <a:xfrm>
            <a:off x="1159325" y="3687275"/>
            <a:ext cx="4289100" cy="7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"Studying French in the Trenches." Cover, </a:t>
            </a:r>
            <a:r>
              <a:rPr i="1"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Literary Digest, 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October 20, 1917.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0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5" name="Google Shape;185;p20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86" name="Google Shape;186;p2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7" name="Google Shape;187;p2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8" name="Google Shape;188;p2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9" name="Google Shape;189;p20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90" name="Google Shape;190;p2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1" name="Google Shape;191;p2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92" name="Google Shape;192;p20"/>
          <p:cNvSpPr txBox="1"/>
          <p:nvPr/>
        </p:nvSpPr>
        <p:spPr>
          <a:xfrm>
            <a:off x="1276990" y="2095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TRENCH WARFARE</a:t>
            </a:r>
            <a:endParaRPr sz="700"/>
          </a:p>
        </p:txBody>
      </p:sp>
      <p:sp>
        <p:nvSpPr>
          <p:cNvPr id="193" name="Google Shape;193;p20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4" name="Google Shape;194;p20"/>
          <p:cNvSpPr txBox="1"/>
          <p:nvPr/>
        </p:nvSpPr>
        <p:spPr>
          <a:xfrm>
            <a:off x="210175" y="3589025"/>
            <a:ext cx="4035300" cy="4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Imperial War Museum First World War Aerial Photographs Collection, “</a:t>
            </a:r>
            <a:r>
              <a:rPr i="1"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Aerial Photography on the Western Front, 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First Army Front: British (upper) and German (lower) front line trenches east of Picantin and le Tilleloy,” June 9, 1916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5" name="Google Shape;19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56100" y="764356"/>
            <a:ext cx="2069108" cy="2771127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0"/>
          <p:cNvSpPr txBox="1"/>
          <p:nvPr/>
        </p:nvSpPr>
        <p:spPr>
          <a:xfrm>
            <a:off x="4512125" y="3589025"/>
            <a:ext cx="4524900" cy="7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Captain Frank Hurley, “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Australian infantry wearing Small Box Respirators (SBR). The soldiers are from the 45th Battalion, Australian 4th Division at Garter Point near Zonnebeke, Ypres sector,” September 27, 1917.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7" name="Google Shape;197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0375" y="764350"/>
            <a:ext cx="3581420" cy="277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1"/>
          <p:cNvSpPr txBox="1"/>
          <p:nvPr/>
        </p:nvSpPr>
        <p:spPr>
          <a:xfrm>
            <a:off x="895675" y="1448000"/>
            <a:ext cx="4919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3" name="Google Shape;203;p21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4" name="Google Shape;204;p21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05" name="Google Shape;205;p2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6" name="Google Shape;206;p2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7" name="Google Shape;207;p2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8" name="Google Shape;208;p21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09" name="Google Shape;209;p2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0" name="Google Shape;210;p2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11" name="Google Shape;211;p21"/>
          <p:cNvSpPr txBox="1"/>
          <p:nvPr/>
        </p:nvSpPr>
        <p:spPr>
          <a:xfrm>
            <a:off x="1276990" y="2857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NO MAN’S LAND</a:t>
            </a:r>
            <a:endParaRPr sz="700"/>
          </a:p>
        </p:txBody>
      </p:sp>
      <p:sp>
        <p:nvSpPr>
          <p:cNvPr id="212" name="Google Shape;212;p21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13" name="Google Shape;213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31322" y="975050"/>
            <a:ext cx="5414026" cy="3232325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1"/>
          <p:cNvSpPr txBox="1"/>
          <p:nvPr/>
        </p:nvSpPr>
        <p:spPr>
          <a:xfrm>
            <a:off x="172500" y="4184866"/>
            <a:ext cx="36576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Lucien Jonas, “No Man’s Land”, 1927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15" name="Google Shape;215;p21"/>
          <p:cNvPicPr preferRelativeResize="0"/>
          <p:nvPr/>
        </p:nvPicPr>
        <p:blipFill rotWithShape="1">
          <a:blip r:embed="rId5">
            <a:alphaModFix/>
          </a:blip>
          <a:srcRect b="0" l="15641" r="13031" t="7944"/>
          <a:stretch/>
        </p:blipFill>
        <p:spPr>
          <a:xfrm>
            <a:off x="4424525" y="975050"/>
            <a:ext cx="4363187" cy="3232324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1"/>
          <p:cNvSpPr txBox="1"/>
          <p:nvPr/>
        </p:nvSpPr>
        <p:spPr>
          <a:xfrm>
            <a:off x="4439700" y="4108675"/>
            <a:ext cx="4363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“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Brooklyn nurses hurry out into "No-Mans Land" to assist the wounded,” December 2, 1918.</a:t>
            </a:r>
            <a:endParaRPr b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