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858000" cy="9144000"/>
  <p:embeddedFontLst>
    <p:embeddedFont>
      <p:font typeface="Halant"/>
      <p:bold r:id="rId20"/>
    </p:embeddedFont>
    <p:embeddedFont>
      <p:font typeface="Inter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lant-bold.fntdata"/><Relationship Id="rId11" Type="http://schemas.openxmlformats.org/officeDocument/2006/relationships/slide" Target="slides/slide5.xml"/><Relationship Id="rId22" Type="http://schemas.openxmlformats.org/officeDocument/2006/relationships/font" Target="fonts/Inter-bold.fntdata"/><Relationship Id="rId10" Type="http://schemas.openxmlformats.org/officeDocument/2006/relationships/slide" Target="slides/slide4.xml"/><Relationship Id="rId21" Type="http://schemas.openxmlformats.org/officeDocument/2006/relationships/font" Target="fonts/Inter-regular.fntdata"/><Relationship Id="rId13" Type="http://schemas.openxmlformats.org/officeDocument/2006/relationships/slide" Target="slides/slide7.xml"/><Relationship Id="rId24" Type="http://schemas.openxmlformats.org/officeDocument/2006/relationships/font" Target="fonts/Inter-boldItalic.fntdata"/><Relationship Id="rId12" Type="http://schemas.openxmlformats.org/officeDocument/2006/relationships/slide" Target="slides/slide6.xml"/><Relationship Id="rId23" Type="http://schemas.openxmlformats.org/officeDocument/2006/relationships/font" Target="fonts/Inter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21cefdec6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21cefdec6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2f2eeb6b70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32f2eeb6b70_0_8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2f2eeb6b70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32f2eeb6b70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2f2eeb6b70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g32f2eeb6b70_0_1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2f2eeb6b70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g32f2eeb6b70_0_1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21cefdec66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21cefdec66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2b93886bd9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2b93886bd9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21cefdec66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321cefdec66_0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2b93886bd9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g32b93886bd9_0_2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2b93886bd9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32b93886bd9_0_19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2f2eeb6b7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g32f2eeb6b70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2f2eeb6b70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2f2eeb6b70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2f2eeb6b70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32f2eeb6b70_0_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2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18.png"/><Relationship Id="rId7" Type="http://schemas.openxmlformats.org/officeDocument/2006/relationships/image" Target="../media/image1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hyperlink" Target="http://www.youtube.com/watch?v=UBI6ZzaP2Uk" TargetMode="External"/><Relationship Id="rId5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5.png"/><Relationship Id="rId5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25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0" name="Google Shape;13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1" name="Google Shape;13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2" name="Google Shape;13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4" name="Google Shape;13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5" name="Google Shape;13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37" name="Google Shape;13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8" name="Google Shape;13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9" name="Google Shape;139;p25"/>
          <p:cNvSpPr txBox="1"/>
          <p:nvPr/>
        </p:nvSpPr>
        <p:spPr>
          <a:xfrm>
            <a:off x="2104132" y="1904464"/>
            <a:ext cx="70401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3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END OF WWI</a:t>
            </a:r>
            <a:endParaRPr sz="100"/>
          </a:p>
        </p:txBody>
      </p:sp>
      <p:sp>
        <p:nvSpPr>
          <p:cNvPr id="140" name="Google Shape;140;p25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5"/>
          <p:cNvSpPr txBox="1"/>
          <p:nvPr/>
        </p:nvSpPr>
        <p:spPr>
          <a:xfrm>
            <a:off x="2317101" y="2792679"/>
            <a:ext cx="63126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8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" sz="29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World at War</a:t>
            </a:r>
            <a:endParaRPr sz="700"/>
          </a:p>
        </p:txBody>
      </p:sp>
      <p:sp>
        <p:nvSpPr>
          <p:cNvPr id="142" name="Google Shape;142;p25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2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44" name="Google Shape;144;p25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5" name="Google Shape;145;p2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4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0" name="Google Shape;330;p34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1" name="Google Shape;331;p3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32" name="Google Shape;332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3" name="Google Shape;333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4" name="Google Shape;334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5" name="Google Shape;335;p3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36" name="Google Shape;336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7" name="Google Shape;337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38" name="Google Shape;338;p34"/>
          <p:cNvSpPr txBox="1"/>
          <p:nvPr/>
        </p:nvSpPr>
        <p:spPr>
          <a:xfrm>
            <a:off x="6016800" y="937975"/>
            <a:ext cx="2882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EUROPE 1914</a:t>
            </a:r>
            <a:endParaRPr sz="700"/>
          </a:p>
        </p:txBody>
      </p:sp>
      <p:sp>
        <p:nvSpPr>
          <p:cNvPr id="339" name="Google Shape;339;p34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40" name="Google Shape;34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29558" y="1314200"/>
            <a:ext cx="3146400" cy="205565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4"/>
          <p:cNvSpPr txBox="1"/>
          <p:nvPr/>
        </p:nvSpPr>
        <p:spPr>
          <a:xfrm>
            <a:off x="6112075" y="2332325"/>
            <a:ext cx="25989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Department of History, United States Military Academy, “Europe 1914,” Public Domain.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42" name="Google Shape;342;p3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43" name="Google Shape;343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44" name="Google Shape;344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5" name="Google Shape;345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6" name="Google Shape;346;p3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pic>
        <p:nvPicPr>
          <p:cNvPr id="347" name="Google Shape;34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5674" y="169354"/>
            <a:ext cx="5713951" cy="411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5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53" name="Google Shape;353;p35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4" name="Google Shape;354;p35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55" name="Google Shape;355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56" name="Google Shape;356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7" name="Google Shape;357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8" name="Google Shape;358;p35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59" name="Google Shape;359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0" name="Google Shape;360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61" name="Google Shape;361;p35"/>
          <p:cNvSpPr txBox="1"/>
          <p:nvPr/>
        </p:nvSpPr>
        <p:spPr>
          <a:xfrm>
            <a:off x="2236350" y="70550"/>
            <a:ext cx="4671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EUROPE 1920</a:t>
            </a:r>
            <a:endParaRPr sz="700"/>
          </a:p>
        </p:txBody>
      </p:sp>
      <p:sp>
        <p:nvSpPr>
          <p:cNvPr id="362" name="Google Shape;362;p35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63" name="Google Shape;36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29558" y="1314200"/>
            <a:ext cx="3146400" cy="205565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35"/>
          <p:cNvSpPr txBox="1"/>
          <p:nvPr/>
        </p:nvSpPr>
        <p:spPr>
          <a:xfrm>
            <a:off x="7047875" y="1397900"/>
            <a:ext cx="17481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Simeon Netchev, “Europe After the Treaty of Versailles,” </a:t>
            </a:r>
            <a:r>
              <a:rPr i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World History Encyclopedia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 CC BY-NC-ND.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65" name="Google Shape;365;p3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66" name="Google Shape;366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67" name="Google Shape;367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" name="Google Shape;368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9" name="Google Shape;369;p3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pic>
        <p:nvPicPr>
          <p:cNvPr id="370" name="Google Shape;370;p35"/>
          <p:cNvPicPr preferRelativeResize="0"/>
          <p:nvPr/>
        </p:nvPicPr>
        <p:blipFill rotWithShape="1">
          <a:blip r:embed="rId5">
            <a:alphaModFix/>
          </a:blip>
          <a:srcRect b="0" l="-89" r="90" t="0"/>
          <a:stretch/>
        </p:blipFill>
        <p:spPr>
          <a:xfrm>
            <a:off x="132225" y="705422"/>
            <a:ext cx="6749850" cy="3797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3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76" name="Google Shape;376;p3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7" name="Google Shape;377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" name="Google Shape;378;p3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9" name="Google Shape;379;p3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380" name="Google Shape;380;p36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1" name="Google Shape;381;p3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82" name="Google Shape;382;p3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3" name="Google Shape;383;p3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4" name="Google Shape;384;p3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5" name="Google Shape;385;p3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86" name="Google Shape;386;p3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" name="Google Shape;387;p3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88" name="Google Shape;388;p36"/>
          <p:cNvSpPr txBox="1"/>
          <p:nvPr/>
        </p:nvSpPr>
        <p:spPr>
          <a:xfrm>
            <a:off x="956550" y="227588"/>
            <a:ext cx="7230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sz="300"/>
          </a:p>
        </p:txBody>
      </p:sp>
      <p:sp>
        <p:nvSpPr>
          <p:cNvPr id="389" name="Google Shape;389;p36"/>
          <p:cNvSpPr txBox="1"/>
          <p:nvPr/>
        </p:nvSpPr>
        <p:spPr>
          <a:xfrm>
            <a:off x="5360050" y="1191449"/>
            <a:ext cx="3447300" cy="22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1: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With your group, move to a station.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2: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the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article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3: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Write a summary or ask a question.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4: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Move to the next station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Repeat until all stations have been visited.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5: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Answer the final question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90" name="Google Shape;39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475" y="1409675"/>
            <a:ext cx="4636901" cy="2608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7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6" name="Google Shape;396;p37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7" name="Google Shape;397;p3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98" name="Google Shape;398;p3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99" name="Google Shape;399;p3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00" name="Google Shape;400;p3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1" name="Google Shape;401;p3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402" name="Google Shape;402;p3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3" name="Google Shape;403;p3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04" name="Google Shape;404;p37"/>
          <p:cNvSpPr txBox="1"/>
          <p:nvPr/>
        </p:nvSpPr>
        <p:spPr>
          <a:xfrm>
            <a:off x="2236350" y="70550"/>
            <a:ext cx="4671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GROUP WORK</a:t>
            </a:r>
            <a:endParaRPr sz="700"/>
          </a:p>
        </p:txBody>
      </p:sp>
      <p:sp>
        <p:nvSpPr>
          <p:cNvPr id="405" name="Google Shape;405;p37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06" name="Google Shape;40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29558" y="1314200"/>
            <a:ext cx="3146400" cy="2055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7" name="Google Shape;407;p3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408" name="Google Shape;408;p3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09" name="Google Shape;409;p3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" name="Google Shape;410;p3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1" name="Google Shape;411;p3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12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pic>
        <p:nvPicPr>
          <p:cNvPr id="412" name="Google Shape;412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5600" y="1347825"/>
            <a:ext cx="2699775" cy="269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425" y="1151201"/>
            <a:ext cx="2428749" cy="2896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37"/>
          <p:cNvPicPr preferRelativeResize="0"/>
          <p:nvPr/>
        </p:nvPicPr>
        <p:blipFill rotWithShape="1">
          <a:blip r:embed="rId7">
            <a:alphaModFix/>
          </a:blip>
          <a:srcRect b="3720" l="8374" r="34926" t="25548"/>
          <a:stretch/>
        </p:blipFill>
        <p:spPr>
          <a:xfrm>
            <a:off x="5682624" y="1347824"/>
            <a:ext cx="3267998" cy="2293199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37"/>
          <p:cNvSpPr txBox="1"/>
          <p:nvPr/>
        </p:nvSpPr>
        <p:spPr>
          <a:xfrm>
            <a:off x="2673200" y="4144225"/>
            <a:ext cx="25989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Created by Thinking Nation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16" name="Google Shape;416;p37"/>
          <p:cNvSpPr txBox="1"/>
          <p:nvPr/>
        </p:nvSpPr>
        <p:spPr>
          <a:xfrm>
            <a:off x="5751850" y="3825275"/>
            <a:ext cx="25989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Created by Thinking Nation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17" name="Google Shape;417;p37"/>
          <p:cNvSpPr txBox="1"/>
          <p:nvPr/>
        </p:nvSpPr>
        <p:spPr>
          <a:xfrm>
            <a:off x="131425" y="3991825"/>
            <a:ext cx="25989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E.A. Bushnell, “It’s the Only Way Out, Wilhelm!” </a:t>
            </a:r>
            <a:r>
              <a:rPr i="1"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Central Press Association</a:t>
            </a:r>
            <a:r>
              <a:rPr lang="en" sz="10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, October 1918.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18" name="Google Shape;418;p37"/>
          <p:cNvSpPr txBox="1"/>
          <p:nvPr/>
        </p:nvSpPr>
        <p:spPr>
          <a:xfrm>
            <a:off x="2603750" y="681375"/>
            <a:ext cx="52815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Based on your assigned article(s), create a “Say-it-in-6” and an image (political cartoon, meme, illustration).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/>
        </p:nvSpPr>
        <p:spPr>
          <a:xfrm>
            <a:off x="895670" y="1981390"/>
            <a:ext cx="73527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did the end of World War I reshape European empires and influence global relationships?</a:t>
            </a:r>
            <a:endParaRPr i="1" sz="2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26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p2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3" name="Google Shape;15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4" name="Google Shape;15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55" name="Google Shape;15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Google Shape;156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57" name="Google Shape;15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8" name="Google Shape;15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9" name="Google Shape;159;p26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160" name="Google Shape;160;p2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61" name="Google Shape;16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2" name="Google Shape;16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4" name="Google Shape;164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65" name="Google Shape;165;p26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1" name="Google Shape;171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2" name="Google Shape;172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3" name="Google Shape;173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" name="Google Shape;174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5" name="Google Shape;175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/>
            </a:p>
          </p:txBody>
        </p:sp>
      </p:grpSp>
      <p:sp>
        <p:nvSpPr>
          <p:cNvPr id="176" name="Google Shape;176;p27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7" name="Google Shape;177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78" name="Google Shape;178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9" name="Google Shape;179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0" name="Google Shape;180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1" name="Google Shape;181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82" name="Google Shape;182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3" name="Google Shape;183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4" name="Google Shape;184;p27"/>
          <p:cNvSpPr txBox="1"/>
          <p:nvPr/>
        </p:nvSpPr>
        <p:spPr>
          <a:xfrm>
            <a:off x="1583325" y="129375"/>
            <a:ext cx="5977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END OF WWI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85" name="Google Shape;185;p27"/>
          <p:cNvSpPr txBox="1"/>
          <p:nvPr/>
        </p:nvSpPr>
        <p:spPr>
          <a:xfrm>
            <a:off x="385625" y="2065813"/>
            <a:ext cx="3061200" cy="14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While watching the video, follow along with the transcript and answer the questions provided on the student worksheet.</a:t>
            </a:r>
            <a:endParaRPr b="1" sz="19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descr="World War II began 21 years after the end of World War I, but many historians believe that the two wars were part of one vast global conflict.&#10;&#10;Subscribe for more History: http://histv.co/SubscribeHistoryYT&#10;&#10;Check out exclusive HISTORY videos and full episodes:&#10;http://www.history.com/videos&#10;&#10;Get daily updates on history:&#10;http://www.history.com/news/&#10;&#10;Check out our Facebook games, and other exclusive content:&#10;https://www.facebook.com/History&#10;&#10;Keep up to date with everything HISTORY by following us on Twitter:&#10;https://twitter.com/history&#10;&#10;Get the latest on show premieres, special events, sweepstakes and more.&#10;Sign up for HISTORY email updates http://www.history.com/emails/sign-up&#10;&#10;Follow HISTORY on StumbleUpon:&#10;http://www.stumbleupon.com/channel/HISTORY&#10;&#10;HISTORY Topical Video&#10;&#10;HISTORY®, now reaching more than 98 million homes, is the leading destination for award-winning original series and specials that connect viewers with history in an informative, immersive, and entertaining manner across all platforms. The network’s all-original programming slate features a roster of hit series, epic miniseries, and scripted event programming. Visit us at HISTORY.com for more info." id="186" name="Google Shape;186;p27" title="Did WWI Lead to WWII? | History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8375" y="1475150"/>
            <a:ext cx="4937175" cy="277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8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2" name="Google Shape;192;p28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3" name="Google Shape;193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94" name="Google Shape;194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95" name="Google Shape;195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96" name="Google Shape;196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98" name="Google Shape;198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9" name="Google Shape;199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00" name="Google Shape;200;p28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ARMISTICE</a:t>
            </a:r>
            <a:endParaRPr sz="700"/>
          </a:p>
        </p:txBody>
      </p:sp>
      <p:grpSp>
        <p:nvGrpSpPr>
          <p:cNvPr id="201" name="Google Shape;201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02" name="Google Shape;202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3" name="Google Shape;203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06" name="Google Shape;206;p28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" name="Google Shape;207;p28"/>
          <p:cNvSpPr txBox="1"/>
          <p:nvPr/>
        </p:nvSpPr>
        <p:spPr>
          <a:xfrm>
            <a:off x="188675" y="1208975"/>
            <a:ext cx="5297700" cy="28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Germany signed an armistice with the Allies, officially ending the fighting in World War I.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Fighting stopped at the 11th hour of the 11th day of the 11th month (November 11, 1918).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war was not officially over until the Treaty of Versailles was signed in 1919.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8" name="Google Shape;20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6827" y="1314200"/>
            <a:ext cx="3146400" cy="20556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8"/>
          <p:cNvSpPr txBox="1"/>
          <p:nvPr/>
        </p:nvSpPr>
        <p:spPr>
          <a:xfrm>
            <a:off x="5677200" y="3440050"/>
            <a:ext cx="32271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Maurice Pillard Verneuil, Painting depicting the signature of the armistice in the railway carriage, Public Domain.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9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" name="Google Shape;215;p29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6" name="Google Shape;216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17" name="Google Shape;217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18" name="Google Shape;218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19" name="Google Shape;219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21" name="Google Shape;221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2" name="Google Shape;222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3" name="Google Shape;223;p29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COSTS OF WAR</a:t>
            </a:r>
            <a:endParaRPr sz="700"/>
          </a:p>
        </p:txBody>
      </p:sp>
      <p:grpSp>
        <p:nvGrpSpPr>
          <p:cNvPr id="224" name="Google Shape;224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25" name="Google Shape;225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26" name="Google Shape;226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8" name="Google Shape;228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29" name="Google Shape;229;p29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0" name="Google Shape;230;p29"/>
          <p:cNvSpPr txBox="1"/>
          <p:nvPr/>
        </p:nvSpPr>
        <p:spPr>
          <a:xfrm>
            <a:off x="334625" y="3937800"/>
            <a:ext cx="35088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Encyclopedia Britannica, Portion of “</a:t>
            </a:r>
            <a:r>
              <a:rPr lang="en" sz="1000">
                <a:solidFill>
                  <a:srgbClr val="1A1A1A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The Great War Infographic of Deaths and Milestones.”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1" name="Google Shape;231;p29"/>
          <p:cNvPicPr preferRelativeResize="0"/>
          <p:nvPr/>
        </p:nvPicPr>
        <p:blipFill rotWithShape="1">
          <a:blip r:embed="rId4">
            <a:alphaModFix/>
          </a:blip>
          <a:srcRect b="25428" l="28214" r="33076" t="32946"/>
          <a:stretch/>
        </p:blipFill>
        <p:spPr>
          <a:xfrm>
            <a:off x="334626" y="1298501"/>
            <a:ext cx="3508756" cy="251475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2" name="Google Shape;232;p29" title="Points scored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63176" y="1180788"/>
            <a:ext cx="4447731" cy="27501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3" name="Google Shape;233;p29"/>
          <p:cNvSpPr txBox="1"/>
          <p:nvPr/>
        </p:nvSpPr>
        <p:spPr>
          <a:xfrm>
            <a:off x="4263175" y="4027100"/>
            <a:ext cx="35088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Created by Thinking Nation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0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9" name="Google Shape;239;p30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0" name="Google Shape;240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1" name="Google Shape;241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2" name="Google Shape;242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3" name="Google Shape;243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45" name="Google Shape;245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6" name="Google Shape;246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47" name="Google Shape;247;p30"/>
          <p:cNvSpPr txBox="1"/>
          <p:nvPr/>
        </p:nvSpPr>
        <p:spPr>
          <a:xfrm>
            <a:off x="1276990" y="209550"/>
            <a:ext cx="6590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END OF WAR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NEGOTIATIONS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grpSp>
        <p:nvGrpSpPr>
          <p:cNvPr id="248" name="Google Shape;248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49" name="Google Shape;249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50" name="Google Shape;250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1" name="Google Shape;251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2" name="Google Shape;252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53" name="Google Shape;253;p30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30"/>
          <p:cNvSpPr txBox="1"/>
          <p:nvPr/>
        </p:nvSpPr>
        <p:spPr>
          <a:xfrm>
            <a:off x="188675" y="1437575"/>
            <a:ext cx="6304800" cy="31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treaty negotiations were dominated by the </a:t>
            </a: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Big Four leaders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Woodrow Wilson (USA)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Focused on peace and the League of Nations.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David Lloyd George (Britain)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Wanted to maintain Britain's power but avoid punishing Germany too harshly.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Georges Clemenceau (France)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Wanted Germany weakened to prevent future wars.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Vittorio Orlando (Italy)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Sought territorial gains.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Who Was Excluded?</a:t>
            </a:r>
            <a:endParaRPr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Germany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Not invited to negotiations, forced to accept harsh terms.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Russia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Left out because of the Bolshevik Revolution and its separate peace with Germany in 1917.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Colonized Nations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– Many hoped for independence after the war but were ignored by the treaty.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5" name="Google Shape;25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12550" y="1448000"/>
            <a:ext cx="2661226" cy="204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0"/>
          <p:cNvSpPr txBox="1"/>
          <p:nvPr/>
        </p:nvSpPr>
        <p:spPr>
          <a:xfrm>
            <a:off x="6515400" y="3440050"/>
            <a:ext cx="25707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Edward N. Jackson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1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The Council of Four from left to right: David Lloyd George, Vittorio Emanuele Orlando, Georges Clemenceau and Woodrow Wilson in Versailles., May 27, 1919. Public Domain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1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2" name="Google Shape;262;p31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3" name="Google Shape;263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64" name="Google Shape;264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65" name="Google Shape;265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66" name="Google Shape;266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7" name="Google Shape;267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68" name="Google Shape;268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9" name="Google Shape;269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70" name="Google Shape;270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71" name="Google Shape;271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72" name="Google Shape;272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3" name="Google Shape;273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4" name="Google Shape;274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75" name="Google Shape;275;p31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6" name="Google Shape;276;p31"/>
          <p:cNvSpPr txBox="1"/>
          <p:nvPr/>
        </p:nvSpPr>
        <p:spPr>
          <a:xfrm>
            <a:off x="2236300" y="980375"/>
            <a:ext cx="69078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President Wilson attempting to vault the US into a global power, delivered a speech outlining his plan for lasting peace called the Fourteen Points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Key ideas included:</a:t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 secret treaties between nations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Freedom of the seas for all countries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Reduction of arms to prevent militarism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Self-determination (allowing people to govern themselves)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Creation of the League of Nations to resolve conflicts diplomatically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Wilson’s goal was to prevent future wars by promoting democracy and diplomacy.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Many of Wilson’s ideas were rejected by European leaders, who wanted to punish Germany instead.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7" name="Google Shape;277;p31"/>
          <p:cNvSpPr txBox="1"/>
          <p:nvPr/>
        </p:nvSpPr>
        <p:spPr>
          <a:xfrm>
            <a:off x="198777" y="225725"/>
            <a:ext cx="7767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WILSON’S FOURTEEN POINTS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278" name="Google Shape;27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075" y="1116148"/>
            <a:ext cx="1684600" cy="1928372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1"/>
          <p:cNvSpPr txBox="1"/>
          <p:nvPr/>
        </p:nvSpPr>
        <p:spPr>
          <a:xfrm>
            <a:off x="275075" y="3166725"/>
            <a:ext cx="16845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The National World War I Museum and Memorial, “The Text of the Fourteen Points.”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2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5" name="Google Shape;285;p32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6" name="Google Shape;286;p3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87" name="Google Shape;287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8" name="Google Shape;288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9" name="Google Shape;289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0" name="Google Shape;290;p3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91" name="Google Shape;291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2" name="Google Shape;292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3" name="Google Shape;293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94" name="Google Shape;294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5" name="Google Shape;295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6" name="Google Shape;296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7" name="Google Shape;297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98" name="Google Shape;298;p32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9" name="Google Shape;299;p32"/>
          <p:cNvSpPr txBox="1"/>
          <p:nvPr/>
        </p:nvSpPr>
        <p:spPr>
          <a:xfrm>
            <a:off x="341075" y="980375"/>
            <a:ext cx="81297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Paris Peace Conference lasted about six months (January 1919 – June 1919).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Treaty of Versailles was signed on June 28, 1919—exactly five years after Archduke Franz Ferdinand’s assassination.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Other treaties with Austria, Hungary, Bulgaria, and the Ottoman Empire continued into 1920.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Wilson’s Fourteen Points were mostly ignored by Britain and France, who prioritized punishing Germany.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Disagreements centered on how harshly Germany should be treated; fearing that crippling Germany too much would cause future instability.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Italy walked out temporarily because it didn’t receive as much land as it had expected.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Japan sought racial equality provisions, but they were rejected by Western powers.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Colonized nations, like India and Vietnam, hoped for self-determination, but their requests were ignored.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32"/>
          <p:cNvSpPr txBox="1"/>
          <p:nvPr/>
        </p:nvSpPr>
        <p:spPr>
          <a:xfrm>
            <a:off x="218102" y="280775"/>
            <a:ext cx="7789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PARIS PEACE CONFERENCE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3"/>
          <p:cNvSpPr txBox="1"/>
          <p:nvPr/>
        </p:nvSpPr>
        <p:spPr>
          <a:xfrm>
            <a:off x="895670" y="1447990"/>
            <a:ext cx="7352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33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7" name="Google Shape;307;p33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08" name="Google Shape;308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09" name="Google Shape;309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0" name="Google Shape;310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1" name="Google Shape;311;p33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12" name="Google Shape;312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3" name="Google Shape;313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14" name="Google Shape;314;p33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LEAGUE OF NATIONS</a:t>
            </a:r>
            <a:endParaRPr sz="700"/>
          </a:p>
        </p:txBody>
      </p:sp>
      <p:grpSp>
        <p:nvGrpSpPr>
          <p:cNvPr id="315" name="Google Shape;315;p33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16" name="Google Shape;316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17" name="Google Shape;317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8" name="Google Shape;318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9" name="Google Shape;319;p33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320" name="Google Shape;320;p33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1" name="Google Shape;321;p33"/>
          <p:cNvSpPr txBox="1"/>
          <p:nvPr/>
        </p:nvSpPr>
        <p:spPr>
          <a:xfrm>
            <a:off x="188675" y="1132775"/>
            <a:ext cx="52977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Created as part of the Treaty of Versailles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Proposed by President Wilson in his Fourteen Points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Pledged to settle conflicts through negotiation and diplomacy rather than war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Agreed to collective security by taking joint action if any member was attacked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Encouraged to reduce military forces and weapons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Agree to honor independence and territorial boundaries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U.S. Congress rejected joining because of concerns about national security and foreign entanglements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2" name="Google Shape;322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29558" y="1314200"/>
            <a:ext cx="3146400" cy="20556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3"/>
          <p:cNvSpPr txBox="1"/>
          <p:nvPr/>
        </p:nvSpPr>
        <p:spPr>
          <a:xfrm>
            <a:off x="5677200" y="3440050"/>
            <a:ext cx="3227100" cy="3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Leonard Raven-Hill, “The Gap in the Bridge,” </a:t>
            </a:r>
            <a:r>
              <a:rPr i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Punch Magazine</a:t>
            </a: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December 10, 1919. Public Domain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4" name="Google Shape;324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0813" y="1024625"/>
            <a:ext cx="3313488" cy="234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