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62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31FFE3A7-A815-4BD1-B2C7-334F635266A8}">
  <a:tblStyle styleId="{31FFE3A7-A815-4BD1-B2C7-334F635266A8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A4E44BCE-C37C-42E0-A4F4-841014768B2F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369ba4c4444_0_27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g369ba4c4444_0_27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345342a3e5f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8" name="Google Shape;78;g345342a3e5f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3698c3cd7ff_0_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3698c3cd7ff_0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rtl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>
  <p:cSld name="SECTION_HEADER_1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65" name="Google Shape;65;p15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7" name="Google Shape;67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8" name="Google Shape;68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5" Type="http://schemas.openxmlformats.org/officeDocument/2006/relationships/theme" Target="../theme/theme1.xml"/><Relationship Id="rId14" Type="http://schemas.openxmlformats.org/officeDocument/2006/relationships/slideLayout" Target="../slideLayouts/slideLayout1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3" name="Google Shape;73;p16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{31FFE3A7-A815-4BD1-B2C7-334F635266A8}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6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74" name="Google Shape;74;p16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5" name="Google Shape;75;p16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0" name="Google Shape;80;p17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{31FFE3A7-A815-4BD1-B2C7-334F635266A8}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animal bones, primarily ox shoulder blades or turtle bottom shells, used in ancient China, especially during the Shang Dynasty, for divination and provide a record about Shang politics, religion, daily life, and the earliest forms of Chinese writing</a:t>
                      </a:r>
                      <a:endParaRPr sz="16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“Oracle bone inscriptions concerning hunting or military campaigns and recept of tribute provide information on events and behaviors… which reveal a full-fledged stratified society, urbanized living, and court culture with enormous class differences…”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11150" lvl="0" marL="45720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300"/>
                        <a:buFont typeface="Inter"/>
                        <a:buChar char="-"/>
                      </a:pP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Gina L. Barnes, </a:t>
                      </a:r>
                      <a:r>
                        <a:rPr i="1"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Archaeology of East Asia: The Rise of Civilization in China, Korea, and Japan</a:t>
                      </a:r>
                      <a:r>
                        <a:rPr lang="en" sz="1300">
                          <a:latin typeface="Inter"/>
                          <a:ea typeface="Inter"/>
                          <a:cs typeface="Inter"/>
                          <a:sym typeface="Inter"/>
                        </a:rPr>
                        <a:t>, 2015.</a:t>
                      </a:r>
                      <a:endParaRPr sz="13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81" name="Google Shape;81;p17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Oracle Bones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2" name="Google Shape;82;p17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18"/>
          <p:cNvSpPr txBox="1"/>
          <p:nvPr>
            <p:ph idx="2" type="body"/>
          </p:nvPr>
        </p:nvSpPr>
        <p:spPr>
          <a:xfrm>
            <a:off x="3541400" y="105400"/>
            <a:ext cx="2239800" cy="4974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rm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800">
                <a:latin typeface="Inter"/>
                <a:ea typeface="Inter"/>
                <a:cs typeface="Inter"/>
                <a:sym typeface="Inter"/>
              </a:rPr>
              <a:t>Anticipatory Guide</a:t>
            </a:r>
            <a:endParaRPr sz="1800"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88" name="Google Shape;88;p18"/>
          <p:cNvSpPr txBox="1"/>
          <p:nvPr/>
        </p:nvSpPr>
        <p:spPr>
          <a:xfrm>
            <a:off x="193575" y="360350"/>
            <a:ext cx="8760600" cy="5157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0000"/>
              </a:lnSpc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1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In the “Before Lesson” column, write an “A” if you agree or a “D” if you disagree with the statement in the row. Then, using the “After Lesson” Column, reevaluate the statement and write an “A” or a “D” with an explanation to reflect your informed opinion.</a:t>
            </a:r>
            <a:endParaRPr sz="10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89" name="Google Shape;89;p18"/>
          <p:cNvGraphicFramePr/>
          <p:nvPr/>
        </p:nvGraphicFramePr>
        <p:xfrm>
          <a:off x="570900" y="8662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{A4E44BCE-C37C-42E0-A4F4-841014768B2F}</a:tableStyleId>
              </a:tblPr>
              <a:tblGrid>
                <a:gridCol w="1144500"/>
                <a:gridCol w="3285975"/>
                <a:gridCol w="3799125"/>
              </a:tblGrid>
              <a:tr h="21415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Before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Statement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000">
                          <a:latin typeface="Inter"/>
                          <a:ea typeface="Inter"/>
                          <a:cs typeface="Inter"/>
                          <a:sym typeface="Inter"/>
                        </a:rPr>
                        <a:t>After Lesson</a:t>
                      </a:r>
                      <a:endParaRPr b="1" sz="10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2336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Shang grew rice on a large scale.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504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Shang society was organized into kings and elites, military, artisans, and peasants.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504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Women were not allowed to be military or religious leaders.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504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In Shang society, having a boy was considered more </a:t>
                      </a: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fortunate</a:t>
                      </a: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 than a girl.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504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Church and state were kept separate in Shang society.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2336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The Shang society was polytheistic.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sp>
        <p:nvSpPr>
          <p:cNvPr id="90" name="Google Shape;90;p18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