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2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Roboto"/>
      <p:regular r:id="rId10"/>
      <p:bold r:id="rId11"/>
      <p:italic r:id="rId12"/>
      <p:boldItalic r:id="rId13"/>
    </p:embeddedFont>
    <p:embeddedFont>
      <p:font typeface="Inter"/>
      <p:regular r:id="rId14"/>
      <p:bold r:id="rId15"/>
      <p:italic r:id="rId16"/>
      <p:boldItalic r:id="rId17"/>
    </p:embeddedFont>
    <p:embeddedFont>
      <p:font typeface="Plus Jakarta Sans"/>
      <p:regular r:id="rId18"/>
      <p:bold r:id="rId19"/>
      <p:italic r:id="rId20"/>
      <p:boldItalic r:id="rId2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563647C3-D76F-45D8-AD89-DFE44E09E0ED}">
  <a:tblStyle styleId="{563647C3-D76F-45D8-AD89-DFE44E09E0ED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PlusJakartaSans-italic.fntdata"/><Relationship Id="rId11" Type="http://schemas.openxmlformats.org/officeDocument/2006/relationships/font" Target="fonts/Roboto-bold.fntdata"/><Relationship Id="rId10" Type="http://schemas.openxmlformats.org/officeDocument/2006/relationships/font" Target="fonts/Roboto-regular.fntdata"/><Relationship Id="rId21" Type="http://schemas.openxmlformats.org/officeDocument/2006/relationships/font" Target="fonts/PlusJakartaSans-boldItalic.fntdata"/><Relationship Id="rId13" Type="http://schemas.openxmlformats.org/officeDocument/2006/relationships/font" Target="fonts/Roboto-boldItalic.fntdata"/><Relationship Id="rId12" Type="http://schemas.openxmlformats.org/officeDocument/2006/relationships/font" Target="fonts/Roboto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Inter-bold.fntdata"/><Relationship Id="rId14" Type="http://schemas.openxmlformats.org/officeDocument/2006/relationships/font" Target="fonts/Inter-regular.fntdata"/><Relationship Id="rId17" Type="http://schemas.openxmlformats.org/officeDocument/2006/relationships/font" Target="fonts/Inter-boldItalic.fntdata"/><Relationship Id="rId16" Type="http://schemas.openxmlformats.org/officeDocument/2006/relationships/font" Target="fonts/Inter-italic.fntdata"/><Relationship Id="rId5" Type="http://schemas.openxmlformats.org/officeDocument/2006/relationships/slideMaster" Target="slideMasters/slideMaster1.xml"/><Relationship Id="rId19" Type="http://schemas.openxmlformats.org/officeDocument/2006/relationships/font" Target="fonts/PlusJakartaSans-bold.fntdata"/><Relationship Id="rId6" Type="http://schemas.openxmlformats.org/officeDocument/2006/relationships/notesMaster" Target="notesMasters/notesMaster1.xml"/><Relationship Id="rId18" Type="http://schemas.openxmlformats.org/officeDocument/2006/relationships/font" Target="fonts/PlusJakartaSans-regular.fntdata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369ba4c4444_0_15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g369ba4c4444_0_15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374692f2b7b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g374692f2b7b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452910434e_0_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3452910434e_0_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>
  <p:cSld name="SECTION_HEADER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65" name="Google Shape;65;p15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8" name="Google Shape;68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5" Type="http://schemas.openxmlformats.org/officeDocument/2006/relationships/theme" Target="../theme/theme2.xml"/><Relationship Id="rId14" Type="http://schemas.openxmlformats.org/officeDocument/2006/relationships/slideLayout" Target="../slideLayouts/slideLayout1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youtu.be/sohXPx_XZ6Y?feature=shared&amp;t=140" TargetMode="External"/><Relationship Id="rId4" Type="http://schemas.openxmlformats.org/officeDocument/2006/relationships/hyperlink" Target="http://www.youtube.com/watch?v=sohXPx_XZ6Y" TargetMode="External"/><Relationship Id="rId5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3" name="Google Shape;73;p16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{563647C3-D76F-45D8-AD89-DFE44E09E0ED}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74" name="Google Shape;74;p16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5" name="Google Shape;75;p16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0" name="Google Shape;80;p1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{563647C3-D76F-45D8-AD89-DFE44E09E0ED}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800">
                          <a:latin typeface="Roboto"/>
                          <a:ea typeface="Roboto"/>
                          <a:cs typeface="Roboto"/>
                          <a:sym typeface="Roboto"/>
                        </a:rPr>
                        <a:t>the belief in or worship of more than one god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“... polytheism… was the first outstanding trait of Mesopotamian religion… A second outstanding trait of Mesopotamian religion was the belief that the major gods resided in specific sanctuaries built for their service by human beings…”</a:t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23850" lvl="0" marL="45720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500"/>
                        <a:buFont typeface="Inter"/>
                        <a:buChar char="-"/>
                      </a:pP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Editor John Hinnells, </a:t>
                      </a:r>
                      <a:r>
                        <a:rPr i="1"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The Penguin Handbook of Ancient Religions</a:t>
                      </a:r>
                      <a:r>
                        <a:rPr lang="en" sz="1500">
                          <a:latin typeface="Inter"/>
                          <a:ea typeface="Inter"/>
                          <a:cs typeface="Inter"/>
                          <a:sym typeface="Inter"/>
                        </a:rPr>
                        <a:t>, 2009.</a:t>
                      </a:r>
                      <a:endParaRPr sz="15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81" name="Google Shape;81;p1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Polytheism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2" name="Google Shape;82;p17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8"/>
          <p:cNvSpPr txBox="1"/>
          <p:nvPr/>
        </p:nvSpPr>
        <p:spPr>
          <a:xfrm>
            <a:off x="92100" y="52950"/>
            <a:ext cx="4478700" cy="3428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VIDEO REFLECTION: </a:t>
            </a:r>
            <a:r>
              <a:rPr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3-5 sentences, answer the following prompt.</a:t>
            </a:r>
            <a:endParaRPr b="1" sz="15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4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5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How did religion shape leadership and power in early Mesopotamian cities like Uruk?</a:t>
            </a:r>
            <a:endParaRPr b="1" sz="15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5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8" name="Google Shape;88;p18"/>
          <p:cNvSpPr txBox="1"/>
          <p:nvPr/>
        </p:nvSpPr>
        <p:spPr>
          <a:xfrm>
            <a:off x="5091875" y="3095625"/>
            <a:ext cx="3608700" cy="888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1200" u="sng">
                <a:solidFill>
                  <a:schemeClr val="hlink"/>
                </a:solidFill>
                <a:latin typeface="Inter"/>
                <a:ea typeface="Inter"/>
                <a:cs typeface="Inter"/>
                <a:sym typeface="Inter"/>
                <a:hlinkClick r:id="rId3"/>
              </a:rPr>
              <a:t>PLAY VIDEO</a:t>
            </a:r>
            <a:r>
              <a:rPr lang="en" sz="1200">
                <a:latin typeface="Inter"/>
                <a:ea typeface="Inter"/>
                <a:cs typeface="Inter"/>
                <a:sym typeface="Inter"/>
              </a:rPr>
              <a:t>: Ancient Mesopotamia</a:t>
            </a:r>
            <a:endParaRPr sz="12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200">
                <a:latin typeface="Inter"/>
                <a:ea typeface="Inter"/>
                <a:cs typeface="Inter"/>
                <a:sym typeface="Inter"/>
              </a:rPr>
              <a:t>Start at 2:20</a:t>
            </a:r>
            <a:endParaRPr sz="12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200">
                <a:latin typeface="Inter"/>
                <a:ea typeface="Inter"/>
                <a:cs typeface="Inter"/>
                <a:sym typeface="Inter"/>
              </a:rPr>
              <a:t>End at 5:08</a:t>
            </a:r>
            <a:endParaRPr sz="12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9" name="Google Shape;89;p18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  <p:pic>
        <p:nvPicPr>
          <p:cNvPr descr="In which John presents Mesopotamia and the early civilizations that arose around the Fertile Crescent. Topics covered include the birth of territorial kingdoms, empires, Neo-Assyrian torture tactics, sacred marriages, ancient labor practices, the world's first law code, and the great failed romance of John's undergrad years.&#10;&#10;&#10;Chapters: &#10;Introduction: Ancient Mesopotamia 00:00&#10;The City of Uruk 2:20&#10;The Importance of Writing 4:03&#10;Hammurabi 6:26&#10;The Assyrians 8:08&#10;An Open Letter to the Word 'Awesome' 9:55&#10;What Happened to the Assyrians? 10:40&#10;Credits 11:23&#10;&#10;&#10;Resources:&#10;The British Museum's Mesopotamia site: http://goo.gl/Fn4dN5&#10;The Epic of Gilgamesh: http://goo.gl/9i7svQ or get a hard copy at https://goo.gl/iKsCDD&#10;Mesopotamia: Assyrians, Sumerians, Babylonians by Enrico Ascalone: http://goo.gl/iL487J&#10;The Mesopotamians by TMBG: https://goo.gl/1D4lXo&#10;&#10;Credits:&#10;Written by Raoul Meyer and John Green&#10;Produced by Stan Muller&#10;Animations by Smart Bubble Society: https://www.thoughtcafe.ca/&#10;Thought Bubble team:&#10;Suzanna Brusikiewicz&#10;Jonathon Corbiere&#10;Allan Levy&#10;Jin Kyung Myung&#10;James Tuer&#10;Adam Winnik&#10;Original Music: Jason Weidner&#10;Script Supervisor &amp; Doll Costumer: Danica Johnson&#10;Set Design: Donna Sink&#10;Props: Brian McCutcheon&#10;&#10;Photos courtesy of:&#10;Mbzt&#10;Hardnfast&#10;Marie Lan-Nguyen&#10;&#10;Crash Course is on Patreon! You can support us directly by signing up at http://www.patreon.com/crashcourse&#10;&#10;Want to find Crash Course elsewhere on the internet?&#10;Facebook - http://www.facebook.com/YouTubeCrashCourse&#10;Twitter - http://www.twitter.com/TheCrashCourse&#10;Instagram - https://www.instagram.com/thecrashcourse/&#10;&#10;CC Kids: http://www.youtube.com/crashcoursekids" id="90" name="Google Shape;90;p18" title="Mesopotamia: Crash Course World History #3">
            <a:hlinkClick r:id="rId4"/>
          </p:cNvPr>
          <p:cNvPicPr preferRelativeResize="0"/>
          <p:nvPr/>
        </p:nvPicPr>
        <p:blipFill>
          <a:blip r:embed="rId5">
            <a:alphaModFix/>
          </a:blip>
          <a:stretch>
            <a:fillRect/>
          </a:stretch>
        </p:blipFill>
        <p:spPr>
          <a:xfrm>
            <a:off x="4792275" y="702200"/>
            <a:ext cx="4081775" cy="22960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