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Halant"/>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notesMaster" Target="notesMasters/notesMaster1.xml"/><Relationship Id="rId19" Type="http://schemas.openxmlformats.org/officeDocument/2006/relationships/font" Target="fonts/Inter-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58a04e8e61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358a04e8e61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a4a297057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2a4a2970574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58a04e8e61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g358a04e8e61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d73fd867d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2d73fd867dc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73fd867dc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2d73fd867dc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58a04e8e61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g358a04e8e61_0_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58a04e8e6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358a04e8e61_0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58a04e8e6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358a04e8e61_0_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2.png"/><Relationship Id="rId5" Type="http://schemas.openxmlformats.org/officeDocument/2006/relationships/image" Target="../media/image9.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5" name="Google Shape;95;p13"/>
          <p:cNvSpPr txBox="1"/>
          <p:nvPr/>
        </p:nvSpPr>
        <p:spPr>
          <a:xfrm>
            <a:off x="4918777" y="6659583"/>
            <a:ext cx="12625200" cy="744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4835" u="none" cap="none" strike="noStrike">
                <a:solidFill>
                  <a:srgbClr val="231F20"/>
                </a:solidFill>
                <a:latin typeface="Inter"/>
                <a:ea typeface="Inter"/>
                <a:cs typeface="Inter"/>
                <a:sym typeface="Inter"/>
              </a:rPr>
              <a:t>Unit </a:t>
            </a:r>
            <a:r>
              <a:rPr lang="en-US" sz="4835">
                <a:solidFill>
                  <a:srgbClr val="231F20"/>
                </a:solidFill>
                <a:latin typeface="Inter"/>
                <a:ea typeface="Inter"/>
                <a:cs typeface="Inter"/>
                <a:sym typeface="Inter"/>
              </a:rPr>
              <a:t>9</a:t>
            </a:r>
            <a:r>
              <a:rPr lang="en-US" sz="4835">
                <a:solidFill>
                  <a:srgbClr val="231F20"/>
                </a:solidFill>
                <a:latin typeface="Inter"/>
                <a:ea typeface="Inter"/>
                <a:cs typeface="Inter"/>
                <a:sym typeface="Inter"/>
              </a:rPr>
              <a:t>:</a:t>
            </a:r>
            <a:r>
              <a:rPr b="0" i="0" lang="en-US" sz="4835" u="none" cap="none" strike="noStrike">
                <a:solidFill>
                  <a:srgbClr val="231F20"/>
                </a:solidFill>
                <a:latin typeface="Inter"/>
                <a:ea typeface="Inter"/>
                <a:cs typeface="Inter"/>
                <a:sym typeface="Inter"/>
              </a:rPr>
              <a:t> </a:t>
            </a:r>
            <a:r>
              <a:rPr lang="en-US" sz="4835">
                <a:solidFill>
                  <a:srgbClr val="231F20"/>
                </a:solidFill>
                <a:latin typeface="Inter"/>
                <a:ea typeface="Inter"/>
                <a:cs typeface="Inter"/>
                <a:sym typeface="Inter"/>
              </a:rPr>
              <a:t>Cold War &amp; Global Transformations</a:t>
            </a:r>
            <a:endParaRPr sz="500"/>
          </a:p>
        </p:txBody>
      </p:sp>
      <p:sp>
        <p:nvSpPr>
          <p:cNvPr id="96" name="Google Shape;96;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7" name="Google Shape;97;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8" name="Google Shape;98;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99" name="Google Shape;99;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100" name="Google Shape;100;p13"/>
          <p:cNvSpPr txBox="1"/>
          <p:nvPr/>
        </p:nvSpPr>
        <p:spPr>
          <a:xfrm>
            <a:off x="4454888" y="2702291"/>
            <a:ext cx="14079900" cy="40314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Clr>
                <a:srgbClr val="000000"/>
              </a:buClr>
              <a:buFont typeface="Arial"/>
              <a:buNone/>
            </a:pPr>
            <a:r>
              <a:rPr b="1" lang="en-US" sz="9000">
                <a:solidFill>
                  <a:srgbClr val="231F20"/>
                </a:solidFill>
                <a:latin typeface="Halant"/>
                <a:ea typeface="Halant"/>
                <a:cs typeface="Halant"/>
                <a:sym typeface="Halant"/>
              </a:rPr>
              <a:t>COMPARING AFRICAN INDEPENDENCE MOVEMENTS</a:t>
            </a:r>
            <a:endParaRPr b="1" sz="9000">
              <a:solidFill>
                <a:srgbClr val="231F20"/>
              </a:solidFill>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2"/>
          <p:cNvSpPr txBox="1"/>
          <p:nvPr/>
        </p:nvSpPr>
        <p:spPr>
          <a:xfrm>
            <a:off x="2778255" y="64145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699">
                <a:solidFill>
                  <a:srgbClr val="231F20"/>
                </a:solidFill>
                <a:latin typeface="Halant"/>
                <a:ea typeface="Halant"/>
                <a:cs typeface="Halant"/>
                <a:sym typeface="Halant"/>
              </a:rPr>
              <a:t>LEGACY OF PAN-AFRICANISM</a:t>
            </a:r>
            <a:endParaRPr sz="800"/>
          </a:p>
        </p:txBody>
      </p:sp>
      <p:grpSp>
        <p:nvGrpSpPr>
          <p:cNvPr id="284" name="Google Shape;284;p22"/>
          <p:cNvGrpSpPr/>
          <p:nvPr/>
        </p:nvGrpSpPr>
        <p:grpSpPr>
          <a:xfrm>
            <a:off x="15859155" y="-98041"/>
            <a:ext cx="1562625" cy="1771271"/>
            <a:chOff x="0" y="-130721"/>
            <a:chExt cx="2083500" cy="2361695"/>
          </a:xfrm>
        </p:grpSpPr>
        <p:grpSp>
          <p:nvGrpSpPr>
            <p:cNvPr id="285" name="Google Shape;285;p22"/>
            <p:cNvGrpSpPr/>
            <p:nvPr/>
          </p:nvGrpSpPr>
          <p:grpSpPr>
            <a:xfrm>
              <a:off x="75599" y="-130721"/>
              <a:ext cx="1932614" cy="2361695"/>
              <a:chOff x="0" y="-47625"/>
              <a:chExt cx="704100" cy="860425"/>
            </a:xfrm>
          </p:grpSpPr>
          <p:sp>
            <p:nvSpPr>
              <p:cNvPr id="286" name="Google Shape;286;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8" name="Google Shape;288;p2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289" name="Google Shape;289;p22"/>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90" name="Google Shape;290;p22"/>
          <p:cNvGrpSpPr/>
          <p:nvPr/>
        </p:nvGrpSpPr>
        <p:grpSpPr>
          <a:xfrm>
            <a:off x="-254016" y="9230009"/>
            <a:ext cx="18796043" cy="937448"/>
            <a:chOff x="204" y="0"/>
            <a:chExt cx="25061391" cy="1249931"/>
          </a:xfrm>
        </p:grpSpPr>
        <p:grpSp>
          <p:nvGrpSpPr>
            <p:cNvPr id="291" name="Google Shape;291;p22"/>
            <p:cNvGrpSpPr/>
            <p:nvPr/>
          </p:nvGrpSpPr>
          <p:grpSpPr>
            <a:xfrm rot="5400000">
              <a:off x="12002369" y="-11663474"/>
              <a:ext cx="1249931" cy="24576878"/>
              <a:chOff x="0" y="-38100"/>
              <a:chExt cx="246900" cy="4854692"/>
            </a:xfrm>
          </p:grpSpPr>
          <p:sp>
            <p:nvSpPr>
              <p:cNvPr id="292" name="Google Shape;292;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3" name="Google Shape;293;p2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4" name="Google Shape;294;p2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95" name="Google Shape;295;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6" name="Google Shape;296;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7" name="Google Shape;297;p22"/>
          <p:cNvSpPr txBox="1"/>
          <p:nvPr/>
        </p:nvSpPr>
        <p:spPr>
          <a:xfrm>
            <a:off x="708125" y="2834525"/>
            <a:ext cx="10239300" cy="5264100"/>
          </a:xfrm>
          <a:prstGeom prst="rect">
            <a:avLst/>
          </a:prstGeom>
          <a:noFill/>
          <a:ln>
            <a:noFill/>
          </a:ln>
        </p:spPr>
        <p:txBody>
          <a:bodyPr anchorCtr="0" anchor="t" bIns="0" lIns="0" spcFirstLastPara="1" rIns="0" wrap="square" tIns="0">
            <a:spAutoFit/>
          </a:bodyPr>
          <a:lstStyle/>
          <a:p>
            <a:pPr indent="-469900" lvl="0" marL="457200" rtl="0" algn="l">
              <a:lnSpc>
                <a:spcPct val="100000"/>
              </a:lnSpc>
              <a:spcBef>
                <a:spcPts val="1200"/>
              </a:spcBef>
              <a:spcAft>
                <a:spcPts val="0"/>
              </a:spcAft>
              <a:buClr>
                <a:schemeClr val="dk1"/>
              </a:buClr>
              <a:buSzPts val="3800"/>
              <a:buChar char="●"/>
            </a:pPr>
            <a:r>
              <a:rPr lang="en-US" sz="3800">
                <a:solidFill>
                  <a:schemeClr val="dk1"/>
                </a:solidFill>
                <a:latin typeface="Inter"/>
                <a:ea typeface="Inter"/>
                <a:cs typeface="Inter"/>
                <a:sym typeface="Inter"/>
              </a:rPr>
              <a:t>Pan-African ideas continue to influence African institutions like the African Union (AU).</a:t>
            </a:r>
            <a:br>
              <a:rPr lang="en-US" sz="3800">
                <a:solidFill>
                  <a:schemeClr val="dk1"/>
                </a:solidFill>
                <a:latin typeface="Inter"/>
                <a:ea typeface="Inter"/>
                <a:cs typeface="Inter"/>
                <a:sym typeface="Inter"/>
              </a:rPr>
            </a:br>
            <a:endParaRPr sz="3800">
              <a:solidFill>
                <a:schemeClr val="dk1"/>
              </a:solidFill>
              <a:latin typeface="Inter"/>
              <a:ea typeface="Inter"/>
              <a:cs typeface="Inter"/>
              <a:sym typeface="Inter"/>
            </a:endParaRPr>
          </a:p>
          <a:p>
            <a:pPr indent="-469900" lvl="0" marL="457200" rtl="0" algn="l">
              <a:lnSpc>
                <a:spcPct val="100000"/>
              </a:lnSpc>
              <a:spcBef>
                <a:spcPts val="0"/>
              </a:spcBef>
              <a:spcAft>
                <a:spcPts val="0"/>
              </a:spcAft>
              <a:buClr>
                <a:schemeClr val="dk1"/>
              </a:buClr>
              <a:buSzPts val="3800"/>
              <a:buChar char="●"/>
            </a:pPr>
            <a:r>
              <a:rPr lang="en-US" sz="3800">
                <a:solidFill>
                  <a:schemeClr val="dk1"/>
                </a:solidFill>
                <a:latin typeface="Inter"/>
                <a:ea typeface="Inter"/>
                <a:cs typeface="Inter"/>
                <a:sym typeface="Inter"/>
              </a:rPr>
              <a:t>Diaspora movements such as Afrofuturism, Black Lives Matter, and global repatriation campaigns are rooted in Pan-African solidarity.</a:t>
            </a:r>
            <a:br>
              <a:rPr lang="en-US" sz="3800">
                <a:solidFill>
                  <a:schemeClr val="dk1"/>
                </a:solidFill>
                <a:latin typeface="Inter"/>
                <a:ea typeface="Inter"/>
                <a:cs typeface="Inter"/>
                <a:sym typeface="Inter"/>
              </a:rPr>
            </a:br>
            <a:endParaRPr sz="3800">
              <a:solidFill>
                <a:srgbClr val="231F20"/>
              </a:solidFill>
              <a:latin typeface="Inter"/>
              <a:ea typeface="Inter"/>
              <a:cs typeface="Inter"/>
              <a:sym typeface="Inter"/>
            </a:endParaRPr>
          </a:p>
        </p:txBody>
      </p:sp>
      <p:sp>
        <p:nvSpPr>
          <p:cNvPr id="298" name="Google Shape;298;p22"/>
          <p:cNvSpPr txBox="1"/>
          <p:nvPr/>
        </p:nvSpPr>
        <p:spPr>
          <a:xfrm>
            <a:off x="11214100" y="7496475"/>
            <a:ext cx="63348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African Union, “Flag of the African Union,” November 4, 2010. Public Domain</a:t>
            </a:r>
            <a:endParaRPr>
              <a:solidFill>
                <a:schemeClr val="dk1"/>
              </a:solidFill>
              <a:latin typeface="Inter"/>
              <a:ea typeface="Inter"/>
              <a:cs typeface="Inter"/>
              <a:sym typeface="Inter"/>
            </a:endParaRPr>
          </a:p>
        </p:txBody>
      </p:sp>
      <p:pic>
        <p:nvPicPr>
          <p:cNvPr id="299" name="Google Shape;299;p22"/>
          <p:cNvPicPr preferRelativeResize="0"/>
          <p:nvPr/>
        </p:nvPicPr>
        <p:blipFill>
          <a:blip r:embed="rId4">
            <a:alphaModFix/>
          </a:blip>
          <a:stretch>
            <a:fillRect/>
          </a:stretch>
        </p:blipFill>
        <p:spPr>
          <a:xfrm>
            <a:off x="11480825" y="2834530"/>
            <a:ext cx="6502374" cy="433491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2869300" y="3665150"/>
            <a:ext cx="127485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In what ways did Pan-Africanism influence independence strategies across different African nations?</a:t>
            </a:r>
            <a:endParaRPr i="1" sz="5000">
              <a:solidFill>
                <a:srgbClr val="231F20"/>
              </a:solidFill>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5"/>
          <p:cNvSpPr txBox="1"/>
          <p:nvPr/>
        </p:nvSpPr>
        <p:spPr>
          <a:xfrm>
            <a:off x="2778255" y="78600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699">
                <a:solidFill>
                  <a:srgbClr val="231F20"/>
                </a:solidFill>
                <a:latin typeface="Halant"/>
                <a:ea typeface="Halant"/>
                <a:cs typeface="Halant"/>
                <a:sym typeface="Halant"/>
              </a:rPr>
              <a:t>CONTEXT OF INDEPENDENCE</a:t>
            </a:r>
            <a:endParaRPr sz="800"/>
          </a:p>
        </p:txBody>
      </p:sp>
      <p:grpSp>
        <p:nvGrpSpPr>
          <p:cNvPr id="126" name="Google Shape;126;p15"/>
          <p:cNvGrpSpPr/>
          <p:nvPr/>
        </p:nvGrpSpPr>
        <p:grpSpPr>
          <a:xfrm>
            <a:off x="15859155" y="-98041"/>
            <a:ext cx="1562625" cy="1771271"/>
            <a:chOff x="0" y="-130721"/>
            <a:chExt cx="2083500" cy="2361695"/>
          </a:xfrm>
        </p:grpSpPr>
        <p:grpSp>
          <p:nvGrpSpPr>
            <p:cNvPr id="127" name="Google Shape;127;p15"/>
            <p:cNvGrpSpPr/>
            <p:nvPr/>
          </p:nvGrpSpPr>
          <p:grpSpPr>
            <a:xfrm>
              <a:off x="75599" y="-130721"/>
              <a:ext cx="1932614" cy="2361695"/>
              <a:chOff x="0" y="-47625"/>
              <a:chExt cx="704100" cy="860425"/>
            </a:xfrm>
          </p:grpSpPr>
          <p:sp>
            <p:nvSpPr>
              <p:cNvPr id="128" name="Google Shape;12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0" name="Google Shape;130;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2</a:t>
              </a:r>
              <a:endParaRPr>
                <a:solidFill>
                  <a:schemeClr val="dk1"/>
                </a:solidFill>
              </a:endParaRPr>
            </a:p>
          </p:txBody>
        </p:sp>
      </p:grpSp>
      <p:sp>
        <p:nvSpPr>
          <p:cNvPr id="131" name="Google Shape;131;p15"/>
          <p:cNvSpPr/>
          <p:nvPr/>
        </p:nvSpPr>
        <p:spPr>
          <a:xfrm>
            <a:off x="-4685756" y="-918367"/>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32" name="Google Shape;132;p15"/>
          <p:cNvGrpSpPr/>
          <p:nvPr/>
        </p:nvGrpSpPr>
        <p:grpSpPr>
          <a:xfrm>
            <a:off x="-254016" y="9230009"/>
            <a:ext cx="18796043" cy="937448"/>
            <a:chOff x="204" y="0"/>
            <a:chExt cx="25061391" cy="1249931"/>
          </a:xfrm>
        </p:grpSpPr>
        <p:grpSp>
          <p:nvGrpSpPr>
            <p:cNvPr id="133" name="Google Shape;133;p15"/>
            <p:cNvGrpSpPr/>
            <p:nvPr/>
          </p:nvGrpSpPr>
          <p:grpSpPr>
            <a:xfrm rot="5400000">
              <a:off x="12002369" y="-11663474"/>
              <a:ext cx="1249931" cy="24576878"/>
              <a:chOff x="0" y="-38100"/>
              <a:chExt cx="246900" cy="4854692"/>
            </a:xfrm>
          </p:grpSpPr>
          <p:sp>
            <p:nvSpPr>
              <p:cNvPr id="134" name="Google Shape;134;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5" name="Google Shape;135;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6" name="Google Shape;136;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7" name="Google Shape;137;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8" name="Google Shape;138;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9" name="Google Shape;139;p15"/>
          <p:cNvSpPr txBox="1"/>
          <p:nvPr/>
        </p:nvSpPr>
        <p:spPr>
          <a:xfrm>
            <a:off x="964450" y="2168650"/>
            <a:ext cx="16807500" cy="6788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900">
                <a:solidFill>
                  <a:schemeClr val="dk1"/>
                </a:solidFill>
                <a:latin typeface="Inter"/>
                <a:ea typeface="Inter"/>
                <a:cs typeface="Inter"/>
                <a:sym typeface="Inter"/>
              </a:rPr>
              <a:t>The 20th century saw a dramatic increase in globalization as major world conflicts—like World War I, World War II, and the Cold War—reshaped global power structures, connected distant regions through political and economic alliances, and accelerated decolonization movements across Africa. These events weakened European empires, spread competing ideologies, and forced emerging nations to engage with global systems of trade, diplomacy, and aid in order to navigate their independence. African soldiers who fought in both world wars returned with heightened political awareness and demands for self-determination, further fueling independence movements across the continent.</a:t>
            </a:r>
            <a:endParaRPr sz="39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id="144" name="Google Shape;144;p16" title="US His DC Project - 2025-05-14T140615.452.jpg"/>
          <p:cNvPicPr preferRelativeResize="0"/>
          <p:nvPr/>
        </p:nvPicPr>
        <p:blipFill rotWithShape="1">
          <a:blip r:embed="rId3">
            <a:alphaModFix/>
          </a:blip>
          <a:srcRect b="15824" l="2190" r="0" t="0"/>
          <a:stretch/>
        </p:blipFill>
        <p:spPr>
          <a:xfrm>
            <a:off x="598150" y="519175"/>
            <a:ext cx="17540102" cy="8491476"/>
          </a:xfrm>
          <a:prstGeom prst="rect">
            <a:avLst/>
          </a:prstGeom>
          <a:noFill/>
          <a:ln>
            <a:noFill/>
          </a:ln>
        </p:spPr>
      </p:pic>
      <p:sp>
        <p:nvSpPr>
          <p:cNvPr id="145" name="Google Shape;145;p16"/>
          <p:cNvSpPr txBox="1"/>
          <p:nvPr/>
        </p:nvSpPr>
        <p:spPr>
          <a:xfrm>
            <a:off x="2778255" y="176400"/>
            <a:ext cx="13179900" cy="2062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699">
                <a:solidFill>
                  <a:srgbClr val="231F20"/>
                </a:solidFill>
                <a:latin typeface="Halant"/>
                <a:ea typeface="Halant"/>
                <a:cs typeface="Halant"/>
                <a:sym typeface="Halant"/>
              </a:rPr>
              <a:t>AFRICAN INDEPENDENCE TIMELINE </a:t>
            </a:r>
            <a:endParaRPr sz="800"/>
          </a:p>
        </p:txBody>
      </p:sp>
      <p:grpSp>
        <p:nvGrpSpPr>
          <p:cNvPr id="146" name="Google Shape;146;p16"/>
          <p:cNvGrpSpPr/>
          <p:nvPr/>
        </p:nvGrpSpPr>
        <p:grpSpPr>
          <a:xfrm>
            <a:off x="15859155" y="-98041"/>
            <a:ext cx="1562625" cy="1771271"/>
            <a:chOff x="0" y="-130721"/>
            <a:chExt cx="2083500" cy="2361695"/>
          </a:xfrm>
        </p:grpSpPr>
        <p:grpSp>
          <p:nvGrpSpPr>
            <p:cNvPr id="147" name="Google Shape;147;p16"/>
            <p:cNvGrpSpPr/>
            <p:nvPr/>
          </p:nvGrpSpPr>
          <p:grpSpPr>
            <a:xfrm>
              <a:off x="75599" y="-130721"/>
              <a:ext cx="1932614" cy="2361695"/>
              <a:chOff x="0" y="-47625"/>
              <a:chExt cx="704100" cy="860425"/>
            </a:xfrm>
          </p:grpSpPr>
          <p:sp>
            <p:nvSpPr>
              <p:cNvPr id="148" name="Google Shape;148;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0" name="Google Shape;150;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3</a:t>
              </a:r>
              <a:endParaRPr>
                <a:solidFill>
                  <a:schemeClr val="dk1"/>
                </a:solidFill>
              </a:endParaRPr>
            </a:p>
          </p:txBody>
        </p:sp>
      </p:grpSp>
      <p:sp>
        <p:nvSpPr>
          <p:cNvPr id="151" name="Google Shape;151;p16"/>
          <p:cNvSpPr/>
          <p:nvPr/>
        </p:nvSpPr>
        <p:spPr>
          <a:xfrm>
            <a:off x="-4685756" y="-918367"/>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152" name="Google Shape;152;p16"/>
          <p:cNvGrpSpPr/>
          <p:nvPr/>
        </p:nvGrpSpPr>
        <p:grpSpPr>
          <a:xfrm>
            <a:off x="-254016" y="9230009"/>
            <a:ext cx="18796043" cy="937448"/>
            <a:chOff x="204" y="0"/>
            <a:chExt cx="25061391" cy="1249931"/>
          </a:xfrm>
        </p:grpSpPr>
        <p:grpSp>
          <p:nvGrpSpPr>
            <p:cNvPr id="153" name="Google Shape;153;p16"/>
            <p:cNvGrpSpPr/>
            <p:nvPr/>
          </p:nvGrpSpPr>
          <p:grpSpPr>
            <a:xfrm rot="5400000">
              <a:off x="12002369" y="-11663474"/>
              <a:ext cx="1249931" cy="24576878"/>
              <a:chOff x="0" y="-38100"/>
              <a:chExt cx="246900" cy="4854692"/>
            </a:xfrm>
          </p:grpSpPr>
          <p:sp>
            <p:nvSpPr>
              <p:cNvPr id="154" name="Google Shape;154;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6" name="Google Shape;156;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57" name="Google Shape;157;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7"/>
          <p:cNvSpPr txBox="1"/>
          <p:nvPr/>
        </p:nvSpPr>
        <p:spPr>
          <a:xfrm>
            <a:off x="2778255" y="64145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699">
                <a:solidFill>
                  <a:srgbClr val="231F20"/>
                </a:solidFill>
                <a:latin typeface="Halant"/>
                <a:ea typeface="Halant"/>
                <a:cs typeface="Halant"/>
                <a:sym typeface="Halant"/>
              </a:rPr>
              <a:t>PAN-AFRICANISM</a:t>
            </a:r>
            <a:endParaRPr sz="800"/>
          </a:p>
        </p:txBody>
      </p:sp>
      <p:grpSp>
        <p:nvGrpSpPr>
          <p:cNvPr id="164" name="Google Shape;164;p17"/>
          <p:cNvGrpSpPr/>
          <p:nvPr/>
        </p:nvGrpSpPr>
        <p:grpSpPr>
          <a:xfrm>
            <a:off x="15859155" y="-98041"/>
            <a:ext cx="1562625" cy="1771271"/>
            <a:chOff x="0" y="-130721"/>
            <a:chExt cx="2083500" cy="2361695"/>
          </a:xfrm>
        </p:grpSpPr>
        <p:grpSp>
          <p:nvGrpSpPr>
            <p:cNvPr id="165" name="Google Shape;165;p17"/>
            <p:cNvGrpSpPr/>
            <p:nvPr/>
          </p:nvGrpSpPr>
          <p:grpSpPr>
            <a:xfrm>
              <a:off x="75599" y="-130721"/>
              <a:ext cx="1932614" cy="2361695"/>
              <a:chOff x="0" y="-47625"/>
              <a:chExt cx="704100" cy="860425"/>
            </a:xfrm>
          </p:grpSpPr>
          <p:sp>
            <p:nvSpPr>
              <p:cNvPr id="166" name="Google Shape;166;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8" name="Google Shape;168;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169" name="Google Shape;169;p17"/>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70" name="Google Shape;170;p17"/>
          <p:cNvGrpSpPr/>
          <p:nvPr/>
        </p:nvGrpSpPr>
        <p:grpSpPr>
          <a:xfrm>
            <a:off x="-254016" y="9230009"/>
            <a:ext cx="18796043" cy="937448"/>
            <a:chOff x="204" y="0"/>
            <a:chExt cx="25061391" cy="1249931"/>
          </a:xfrm>
        </p:grpSpPr>
        <p:grpSp>
          <p:nvGrpSpPr>
            <p:cNvPr id="171" name="Google Shape;171;p17"/>
            <p:cNvGrpSpPr/>
            <p:nvPr/>
          </p:nvGrpSpPr>
          <p:grpSpPr>
            <a:xfrm rot="5400000">
              <a:off x="12002369" y="-11663474"/>
              <a:ext cx="1249931" cy="24576878"/>
              <a:chOff x="0" y="-38100"/>
              <a:chExt cx="246900" cy="4854692"/>
            </a:xfrm>
          </p:grpSpPr>
          <p:sp>
            <p:nvSpPr>
              <p:cNvPr id="172" name="Google Shape;172;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3" name="Google Shape;173;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4" name="Google Shape;174;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75" name="Google Shape;175;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6" name="Google Shape;176;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7" name="Google Shape;177;p17"/>
          <p:cNvSpPr txBox="1"/>
          <p:nvPr/>
        </p:nvSpPr>
        <p:spPr>
          <a:xfrm>
            <a:off x="746225" y="2073650"/>
            <a:ext cx="9468900" cy="8193900"/>
          </a:xfrm>
          <a:prstGeom prst="rect">
            <a:avLst/>
          </a:prstGeom>
          <a:noFill/>
          <a:ln>
            <a:noFill/>
          </a:ln>
        </p:spPr>
        <p:txBody>
          <a:bodyPr anchorCtr="0" anchor="t" bIns="0" lIns="0" spcFirstLastPara="1" rIns="0" wrap="square" tIns="0">
            <a:spAutoFit/>
          </a:bodyPr>
          <a:lstStyle/>
          <a:p>
            <a:pPr indent="-424180" lvl="0" marL="457200" rtl="0" algn="l">
              <a:spcBef>
                <a:spcPts val="0"/>
              </a:spcBef>
              <a:spcAft>
                <a:spcPts val="0"/>
              </a:spcAft>
              <a:buClr>
                <a:srgbClr val="231F20"/>
              </a:buClr>
              <a:buSzPts val="3080"/>
              <a:buFont typeface="Inter"/>
              <a:buChar char="●"/>
            </a:pPr>
            <a:r>
              <a:rPr lang="en-US" sz="3080">
                <a:solidFill>
                  <a:srgbClr val="231F20"/>
                </a:solidFill>
                <a:latin typeface="Inter"/>
                <a:ea typeface="Inter"/>
                <a:cs typeface="Inter"/>
                <a:sym typeface="Inter"/>
              </a:rPr>
              <a:t>A movement that aims to unite African people and the African diaspora around the world. </a:t>
            </a:r>
            <a:endParaRPr sz="3080">
              <a:solidFill>
                <a:srgbClr val="231F20"/>
              </a:solidFill>
              <a:latin typeface="Inter"/>
              <a:ea typeface="Inter"/>
              <a:cs typeface="Inter"/>
              <a:sym typeface="Inter"/>
            </a:endParaRPr>
          </a:p>
          <a:p>
            <a:pPr indent="-424180" lvl="1" marL="914400" rtl="0" algn="l">
              <a:spcBef>
                <a:spcPts val="1000"/>
              </a:spcBef>
              <a:spcAft>
                <a:spcPts val="0"/>
              </a:spcAft>
              <a:buClr>
                <a:srgbClr val="231F20"/>
              </a:buClr>
              <a:buSzPts val="3080"/>
              <a:buFont typeface="Inter"/>
              <a:buChar char="○"/>
            </a:pPr>
            <a:r>
              <a:rPr lang="en-US" sz="3080">
                <a:solidFill>
                  <a:srgbClr val="231F20"/>
                </a:solidFill>
                <a:latin typeface="Inter"/>
                <a:ea typeface="Inter"/>
                <a:cs typeface="Inter"/>
                <a:sym typeface="Inter"/>
              </a:rPr>
              <a:t>It's based on the idea that a shared identity, culture, history, and institutions can lead to a stronger, more independent African destiny.</a:t>
            </a:r>
            <a:endParaRPr sz="3080">
              <a:solidFill>
                <a:srgbClr val="231F20"/>
              </a:solidFill>
              <a:latin typeface="Inter"/>
              <a:ea typeface="Inter"/>
              <a:cs typeface="Inter"/>
              <a:sym typeface="Inter"/>
            </a:endParaRPr>
          </a:p>
          <a:p>
            <a:pPr indent="-424180" lvl="0" marL="457200" rtl="0" algn="l">
              <a:spcBef>
                <a:spcPts val="1000"/>
              </a:spcBef>
              <a:spcAft>
                <a:spcPts val="0"/>
              </a:spcAft>
              <a:buClr>
                <a:srgbClr val="231F20"/>
              </a:buClr>
              <a:buSzPts val="3080"/>
              <a:buFont typeface="Inter"/>
              <a:buChar char="●"/>
            </a:pPr>
            <a:r>
              <a:rPr lang="en-US" sz="3080">
                <a:solidFill>
                  <a:srgbClr val="231F20"/>
                </a:solidFill>
                <a:latin typeface="Inter"/>
                <a:ea typeface="Inter"/>
                <a:cs typeface="Inter"/>
                <a:sym typeface="Inter"/>
              </a:rPr>
              <a:t>Its origins date back to the first resistance on slave ships.</a:t>
            </a:r>
            <a:endParaRPr sz="3080">
              <a:solidFill>
                <a:srgbClr val="231F20"/>
              </a:solidFill>
              <a:latin typeface="Inter"/>
              <a:ea typeface="Inter"/>
              <a:cs typeface="Inter"/>
              <a:sym typeface="Inter"/>
            </a:endParaRPr>
          </a:p>
          <a:p>
            <a:pPr indent="-424180" lvl="0" marL="457200" rtl="0" algn="l">
              <a:spcBef>
                <a:spcPts val="1000"/>
              </a:spcBef>
              <a:spcAft>
                <a:spcPts val="0"/>
              </a:spcAft>
              <a:buClr>
                <a:srgbClr val="231F20"/>
              </a:buClr>
              <a:buSzPts val="3080"/>
              <a:buFont typeface="Inter"/>
              <a:buChar char="●"/>
            </a:pPr>
            <a:r>
              <a:rPr lang="en-US" sz="3080">
                <a:solidFill>
                  <a:srgbClr val="231F20"/>
                </a:solidFill>
                <a:latin typeface="Inter"/>
                <a:ea typeface="Inter"/>
                <a:cs typeface="Inter"/>
                <a:sym typeface="Inter"/>
              </a:rPr>
              <a:t>The First Pan-African Congress, held in London in 1900.</a:t>
            </a:r>
            <a:endParaRPr sz="3080">
              <a:solidFill>
                <a:srgbClr val="231F20"/>
              </a:solidFill>
              <a:latin typeface="Inter"/>
              <a:ea typeface="Inter"/>
              <a:cs typeface="Inter"/>
              <a:sym typeface="Inter"/>
            </a:endParaRPr>
          </a:p>
          <a:p>
            <a:pPr indent="-424180" lvl="0" marL="457200" rtl="0" algn="l">
              <a:spcBef>
                <a:spcPts val="1000"/>
              </a:spcBef>
              <a:spcAft>
                <a:spcPts val="0"/>
              </a:spcAft>
              <a:buClr>
                <a:srgbClr val="231F20"/>
              </a:buClr>
              <a:buSzPts val="3080"/>
              <a:buFont typeface="Inter"/>
              <a:buChar char="●"/>
            </a:pPr>
            <a:r>
              <a:rPr lang="en-US" sz="3080">
                <a:solidFill>
                  <a:srgbClr val="231F20"/>
                </a:solidFill>
                <a:latin typeface="Inter"/>
                <a:ea typeface="Inter"/>
                <a:cs typeface="Inter"/>
                <a:sym typeface="Inter"/>
              </a:rPr>
              <a:t>Exalted during the WWI period and throughout the Cold War period as African states gained independence from colonial powers.</a:t>
            </a:r>
            <a:endParaRPr sz="3080">
              <a:solidFill>
                <a:srgbClr val="231F20"/>
              </a:solidFill>
              <a:latin typeface="Inter"/>
              <a:ea typeface="Inter"/>
              <a:cs typeface="Inter"/>
              <a:sym typeface="Inter"/>
            </a:endParaRPr>
          </a:p>
          <a:p>
            <a:pPr indent="0" lvl="0" marL="0" rtl="0" algn="l">
              <a:spcBef>
                <a:spcPts val="1000"/>
              </a:spcBef>
              <a:spcAft>
                <a:spcPts val="0"/>
              </a:spcAft>
              <a:buNone/>
            </a:pPr>
            <a:r>
              <a:t/>
            </a:r>
            <a:endParaRPr sz="3480">
              <a:solidFill>
                <a:srgbClr val="231F20"/>
              </a:solidFill>
              <a:latin typeface="Inter"/>
              <a:ea typeface="Inter"/>
              <a:cs typeface="Inter"/>
              <a:sym typeface="Inter"/>
            </a:endParaRPr>
          </a:p>
          <a:p>
            <a:pPr indent="0" lvl="0" marL="0" rtl="0" algn="l">
              <a:spcBef>
                <a:spcPts val="1000"/>
              </a:spcBef>
              <a:spcAft>
                <a:spcPts val="0"/>
              </a:spcAft>
              <a:buNone/>
            </a:pPr>
            <a:r>
              <a:t/>
            </a:r>
            <a:endParaRPr sz="3480">
              <a:solidFill>
                <a:srgbClr val="231F20"/>
              </a:solidFill>
              <a:latin typeface="Inter"/>
              <a:ea typeface="Inter"/>
              <a:cs typeface="Inter"/>
              <a:sym typeface="Inter"/>
            </a:endParaRPr>
          </a:p>
          <a:p>
            <a:pPr indent="0" lvl="0" marL="0" marR="0" rtl="0" algn="l">
              <a:lnSpc>
                <a:spcPct val="100000"/>
              </a:lnSpc>
              <a:spcBef>
                <a:spcPts val="1000"/>
              </a:spcBef>
              <a:spcAft>
                <a:spcPts val="1000"/>
              </a:spcAft>
              <a:buNone/>
            </a:pPr>
            <a:r>
              <a:t/>
            </a:r>
            <a:endParaRPr sz="3480">
              <a:solidFill>
                <a:srgbClr val="231F20"/>
              </a:solidFill>
              <a:latin typeface="Inter"/>
              <a:ea typeface="Inter"/>
              <a:cs typeface="Inter"/>
              <a:sym typeface="Inter"/>
            </a:endParaRPr>
          </a:p>
        </p:txBody>
      </p:sp>
      <p:pic>
        <p:nvPicPr>
          <p:cNvPr id="178" name="Google Shape;178;p17"/>
          <p:cNvPicPr preferRelativeResize="0"/>
          <p:nvPr/>
        </p:nvPicPr>
        <p:blipFill>
          <a:blip r:embed="rId4">
            <a:alphaModFix/>
          </a:blip>
          <a:stretch>
            <a:fillRect/>
          </a:stretch>
        </p:blipFill>
        <p:spPr>
          <a:xfrm>
            <a:off x="10552025" y="2851776"/>
            <a:ext cx="6869750" cy="4583425"/>
          </a:xfrm>
          <a:prstGeom prst="rect">
            <a:avLst/>
          </a:prstGeom>
          <a:noFill/>
          <a:ln>
            <a:noFill/>
          </a:ln>
        </p:spPr>
      </p:pic>
      <p:sp>
        <p:nvSpPr>
          <p:cNvPr id="179" name="Google Shape;179;p17"/>
          <p:cNvSpPr txBox="1"/>
          <p:nvPr/>
        </p:nvSpPr>
        <p:spPr>
          <a:xfrm>
            <a:off x="10530350" y="7648875"/>
            <a:ext cx="70185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Marcus Garvey and the Universal Negro Improvement Association and African Communities League, “Pan-African Flag,” August 13, 1920. Public Domain</a:t>
            </a:r>
            <a:endParaRPr>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8"/>
          <p:cNvSpPr txBox="1"/>
          <p:nvPr/>
        </p:nvSpPr>
        <p:spPr>
          <a:xfrm>
            <a:off x="1028700" y="642125"/>
            <a:ext cx="16230600" cy="10311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None/>
            </a:pPr>
            <a:r>
              <a:rPr b="1" lang="en-US" sz="6699">
                <a:solidFill>
                  <a:srgbClr val="231F20"/>
                </a:solidFill>
                <a:latin typeface="Halant"/>
                <a:ea typeface="Halant"/>
                <a:cs typeface="Halant"/>
                <a:sym typeface="Halant"/>
              </a:rPr>
              <a:t>KEY PAN-AFRICANISTS</a:t>
            </a:r>
            <a:endParaRPr b="1" sz="6899">
              <a:solidFill>
                <a:srgbClr val="231F20"/>
              </a:solidFill>
              <a:latin typeface="Halant"/>
              <a:ea typeface="Halant"/>
              <a:cs typeface="Halant"/>
              <a:sym typeface="Halant"/>
            </a:endParaRPr>
          </a:p>
        </p:txBody>
      </p:sp>
      <p:grpSp>
        <p:nvGrpSpPr>
          <p:cNvPr id="185" name="Google Shape;185;p18"/>
          <p:cNvGrpSpPr/>
          <p:nvPr/>
        </p:nvGrpSpPr>
        <p:grpSpPr>
          <a:xfrm>
            <a:off x="15859155" y="-98041"/>
            <a:ext cx="1562625" cy="1771271"/>
            <a:chOff x="0" y="-130721"/>
            <a:chExt cx="2083500" cy="2361695"/>
          </a:xfrm>
        </p:grpSpPr>
        <p:grpSp>
          <p:nvGrpSpPr>
            <p:cNvPr id="186" name="Google Shape;186;p18"/>
            <p:cNvGrpSpPr/>
            <p:nvPr/>
          </p:nvGrpSpPr>
          <p:grpSpPr>
            <a:xfrm>
              <a:off x="75599" y="-130721"/>
              <a:ext cx="1932614" cy="2361695"/>
              <a:chOff x="0" y="-47625"/>
              <a:chExt cx="704100" cy="860425"/>
            </a:xfrm>
          </p:grpSpPr>
          <p:sp>
            <p:nvSpPr>
              <p:cNvPr id="187" name="Google Shape;187;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9" name="Google Shape;189;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grpSp>
        <p:nvGrpSpPr>
          <p:cNvPr id="190" name="Google Shape;190;p18"/>
          <p:cNvGrpSpPr/>
          <p:nvPr/>
        </p:nvGrpSpPr>
        <p:grpSpPr>
          <a:xfrm>
            <a:off x="-254016" y="9230009"/>
            <a:ext cx="18796043" cy="937448"/>
            <a:chOff x="204" y="0"/>
            <a:chExt cx="25061391" cy="1249931"/>
          </a:xfrm>
        </p:grpSpPr>
        <p:grpSp>
          <p:nvGrpSpPr>
            <p:cNvPr id="191" name="Google Shape;191;p18"/>
            <p:cNvGrpSpPr/>
            <p:nvPr/>
          </p:nvGrpSpPr>
          <p:grpSpPr>
            <a:xfrm rot="5400000">
              <a:off x="12002369" y="-11663474"/>
              <a:ext cx="1249931" cy="24576878"/>
              <a:chOff x="0" y="-38100"/>
              <a:chExt cx="246900" cy="4854692"/>
            </a:xfrm>
          </p:grpSpPr>
          <p:sp>
            <p:nvSpPr>
              <p:cNvPr id="192" name="Google Shape;192;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3" name="Google Shape;193;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95" name="Google Shape;195;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6" name="Google Shape;196;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7" name="Google Shape;197;p18"/>
          <p:cNvSpPr/>
          <p:nvPr/>
        </p:nvSpPr>
        <p:spPr>
          <a:xfrm>
            <a:off x="376250" y="6564300"/>
            <a:ext cx="3282000" cy="7608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chemeClr val="dk1"/>
              </a:buClr>
              <a:buFont typeface="Arial"/>
              <a:buNone/>
            </a:pPr>
            <a:r>
              <a:rPr b="1" lang="en-US" sz="3400">
                <a:solidFill>
                  <a:schemeClr val="lt1"/>
                </a:solidFill>
                <a:latin typeface="Halant"/>
                <a:ea typeface="Halant"/>
                <a:cs typeface="Halant"/>
                <a:sym typeface="Halant"/>
              </a:rPr>
              <a:t>Jomo Kenyatta</a:t>
            </a:r>
            <a:endParaRPr>
              <a:latin typeface="Calibri"/>
              <a:ea typeface="Calibri"/>
              <a:cs typeface="Calibri"/>
              <a:sym typeface="Calibri"/>
            </a:endParaRPr>
          </a:p>
        </p:txBody>
      </p:sp>
      <p:sp>
        <p:nvSpPr>
          <p:cNvPr id="198" name="Google Shape;198;p18"/>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pic>
        <p:nvPicPr>
          <p:cNvPr id="199" name="Google Shape;199;p18"/>
          <p:cNvPicPr preferRelativeResize="0"/>
          <p:nvPr/>
        </p:nvPicPr>
        <p:blipFill>
          <a:blip r:embed="rId4">
            <a:alphaModFix/>
          </a:blip>
          <a:stretch>
            <a:fillRect/>
          </a:stretch>
        </p:blipFill>
        <p:spPr>
          <a:xfrm>
            <a:off x="330575" y="1861350"/>
            <a:ext cx="3373355" cy="4539099"/>
          </a:xfrm>
          <a:prstGeom prst="rect">
            <a:avLst/>
          </a:prstGeom>
          <a:noFill/>
          <a:ln>
            <a:noFill/>
          </a:ln>
        </p:spPr>
      </p:pic>
      <p:pic>
        <p:nvPicPr>
          <p:cNvPr id="200" name="Google Shape;200;p18"/>
          <p:cNvPicPr preferRelativeResize="0"/>
          <p:nvPr/>
        </p:nvPicPr>
        <p:blipFill>
          <a:blip r:embed="rId5">
            <a:alphaModFix/>
          </a:blip>
          <a:stretch>
            <a:fillRect/>
          </a:stretch>
        </p:blipFill>
        <p:spPr>
          <a:xfrm>
            <a:off x="3953023" y="1861350"/>
            <a:ext cx="3282000" cy="4493416"/>
          </a:xfrm>
          <a:prstGeom prst="rect">
            <a:avLst/>
          </a:prstGeom>
          <a:noFill/>
          <a:ln>
            <a:noFill/>
          </a:ln>
        </p:spPr>
      </p:pic>
      <p:pic>
        <p:nvPicPr>
          <p:cNvPr id="201" name="Google Shape;201;p18"/>
          <p:cNvPicPr preferRelativeResize="0"/>
          <p:nvPr/>
        </p:nvPicPr>
        <p:blipFill>
          <a:blip r:embed="rId6">
            <a:alphaModFix/>
          </a:blip>
          <a:stretch>
            <a:fillRect/>
          </a:stretch>
        </p:blipFill>
        <p:spPr>
          <a:xfrm>
            <a:off x="7484117" y="1861350"/>
            <a:ext cx="2796447" cy="4493424"/>
          </a:xfrm>
          <a:prstGeom prst="rect">
            <a:avLst/>
          </a:prstGeom>
          <a:noFill/>
          <a:ln>
            <a:noFill/>
          </a:ln>
        </p:spPr>
      </p:pic>
      <p:pic>
        <p:nvPicPr>
          <p:cNvPr id="202" name="Google Shape;202;p18"/>
          <p:cNvPicPr preferRelativeResize="0"/>
          <p:nvPr/>
        </p:nvPicPr>
        <p:blipFill>
          <a:blip r:embed="rId7">
            <a:alphaModFix/>
          </a:blip>
          <a:stretch>
            <a:fillRect/>
          </a:stretch>
        </p:blipFill>
        <p:spPr>
          <a:xfrm>
            <a:off x="10529658" y="1836151"/>
            <a:ext cx="3282000" cy="4539092"/>
          </a:xfrm>
          <a:prstGeom prst="rect">
            <a:avLst/>
          </a:prstGeom>
          <a:noFill/>
          <a:ln>
            <a:noFill/>
          </a:ln>
        </p:spPr>
      </p:pic>
      <p:sp>
        <p:nvSpPr>
          <p:cNvPr id="203" name="Google Shape;203;p18"/>
          <p:cNvSpPr txBox="1"/>
          <p:nvPr/>
        </p:nvSpPr>
        <p:spPr>
          <a:xfrm>
            <a:off x="330575" y="7425075"/>
            <a:ext cx="32820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2500">
                <a:solidFill>
                  <a:schemeClr val="dk1"/>
                </a:solidFill>
                <a:latin typeface="Halant"/>
                <a:ea typeface="Halant"/>
                <a:cs typeface="Halant"/>
                <a:sym typeface="Halant"/>
              </a:rPr>
              <a:t>Kenya</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1st President</a:t>
            </a:r>
            <a:endParaRPr b="1" i="1" sz="2500">
              <a:solidFill>
                <a:schemeClr val="dk1"/>
              </a:solidFill>
              <a:latin typeface="Halant"/>
              <a:ea typeface="Halant"/>
              <a:cs typeface="Halant"/>
              <a:sym typeface="Halant"/>
            </a:endParaRPr>
          </a:p>
        </p:txBody>
      </p:sp>
      <p:sp>
        <p:nvSpPr>
          <p:cNvPr id="204" name="Google Shape;204;p18"/>
          <p:cNvSpPr txBox="1"/>
          <p:nvPr/>
        </p:nvSpPr>
        <p:spPr>
          <a:xfrm>
            <a:off x="3953013" y="7425075"/>
            <a:ext cx="32820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2500">
                <a:solidFill>
                  <a:schemeClr val="dk1"/>
                </a:solidFill>
                <a:latin typeface="Halant"/>
                <a:ea typeface="Halant"/>
                <a:cs typeface="Halant"/>
                <a:sym typeface="Halant"/>
              </a:rPr>
              <a:t>Ghana</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1st President</a:t>
            </a:r>
            <a:endParaRPr b="1" i="1" sz="2500">
              <a:solidFill>
                <a:schemeClr val="dk1"/>
              </a:solidFill>
              <a:latin typeface="Halant"/>
              <a:ea typeface="Halant"/>
              <a:cs typeface="Halant"/>
              <a:sym typeface="Halant"/>
            </a:endParaRPr>
          </a:p>
        </p:txBody>
      </p:sp>
      <p:sp>
        <p:nvSpPr>
          <p:cNvPr id="205" name="Google Shape;205;p18"/>
          <p:cNvSpPr txBox="1"/>
          <p:nvPr/>
        </p:nvSpPr>
        <p:spPr>
          <a:xfrm>
            <a:off x="7484125" y="7425075"/>
            <a:ext cx="28863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2500">
                <a:solidFill>
                  <a:schemeClr val="dk1"/>
                </a:solidFill>
                <a:latin typeface="Halant"/>
                <a:ea typeface="Halant"/>
                <a:cs typeface="Halant"/>
                <a:sym typeface="Halant"/>
              </a:rPr>
              <a:t>Congo</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1st Prime </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Minister</a:t>
            </a:r>
            <a:endParaRPr b="1" i="1" sz="2500">
              <a:solidFill>
                <a:schemeClr val="dk1"/>
              </a:solidFill>
              <a:latin typeface="Halant"/>
              <a:ea typeface="Halant"/>
              <a:cs typeface="Halant"/>
              <a:sym typeface="Halant"/>
            </a:endParaRPr>
          </a:p>
        </p:txBody>
      </p:sp>
      <p:sp>
        <p:nvSpPr>
          <p:cNvPr id="206" name="Google Shape;206;p18"/>
          <p:cNvSpPr txBox="1"/>
          <p:nvPr/>
        </p:nvSpPr>
        <p:spPr>
          <a:xfrm>
            <a:off x="10529650" y="7425075"/>
            <a:ext cx="32820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2500">
                <a:solidFill>
                  <a:schemeClr val="dk1"/>
                </a:solidFill>
                <a:latin typeface="Halant"/>
                <a:ea typeface="Halant"/>
                <a:cs typeface="Halant"/>
                <a:sym typeface="Halant"/>
              </a:rPr>
              <a:t>Nigeria</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1st president</a:t>
            </a:r>
            <a:endParaRPr b="1" i="1" sz="2500">
              <a:solidFill>
                <a:schemeClr val="dk1"/>
              </a:solidFill>
              <a:latin typeface="Halant"/>
              <a:ea typeface="Halant"/>
              <a:cs typeface="Halant"/>
              <a:sym typeface="Halant"/>
            </a:endParaRPr>
          </a:p>
        </p:txBody>
      </p:sp>
      <p:pic>
        <p:nvPicPr>
          <p:cNvPr id="207" name="Google Shape;207;p18"/>
          <p:cNvPicPr preferRelativeResize="0"/>
          <p:nvPr/>
        </p:nvPicPr>
        <p:blipFill>
          <a:blip r:embed="rId8">
            <a:alphaModFix/>
          </a:blip>
          <a:stretch>
            <a:fillRect/>
          </a:stretch>
        </p:blipFill>
        <p:spPr>
          <a:xfrm>
            <a:off x="14060751" y="1836151"/>
            <a:ext cx="3684901" cy="4512206"/>
          </a:xfrm>
          <a:prstGeom prst="rect">
            <a:avLst/>
          </a:prstGeom>
          <a:noFill/>
          <a:ln>
            <a:noFill/>
          </a:ln>
        </p:spPr>
      </p:pic>
      <p:sp>
        <p:nvSpPr>
          <p:cNvPr id="208" name="Google Shape;208;p18"/>
          <p:cNvSpPr/>
          <p:nvPr/>
        </p:nvSpPr>
        <p:spPr>
          <a:xfrm>
            <a:off x="3953025" y="6505050"/>
            <a:ext cx="3282000" cy="8199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US" sz="2800">
                <a:solidFill>
                  <a:schemeClr val="lt1"/>
                </a:solidFill>
                <a:latin typeface="Halant"/>
                <a:ea typeface="Halant"/>
                <a:cs typeface="Halant"/>
                <a:sym typeface="Halant"/>
              </a:rPr>
              <a:t>Kwame Nkrumah</a:t>
            </a:r>
            <a:endParaRPr sz="1300">
              <a:latin typeface="Calibri"/>
              <a:ea typeface="Calibri"/>
              <a:cs typeface="Calibri"/>
              <a:sym typeface="Calibri"/>
            </a:endParaRPr>
          </a:p>
        </p:txBody>
      </p:sp>
      <p:sp>
        <p:nvSpPr>
          <p:cNvPr id="209" name="Google Shape;209;p18"/>
          <p:cNvSpPr/>
          <p:nvPr/>
        </p:nvSpPr>
        <p:spPr>
          <a:xfrm>
            <a:off x="7439200" y="6505050"/>
            <a:ext cx="2886300" cy="8199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chemeClr val="dk1"/>
              </a:buClr>
              <a:buFont typeface="Arial"/>
              <a:buNone/>
            </a:pPr>
            <a:r>
              <a:rPr b="1" lang="en-US" sz="2400">
                <a:solidFill>
                  <a:schemeClr val="lt1"/>
                </a:solidFill>
                <a:latin typeface="Halant"/>
                <a:ea typeface="Halant"/>
                <a:cs typeface="Halant"/>
                <a:sym typeface="Halant"/>
              </a:rPr>
              <a:t>Patrice Lumumba</a:t>
            </a:r>
            <a:endParaRPr sz="800">
              <a:latin typeface="Calibri"/>
              <a:ea typeface="Calibri"/>
              <a:cs typeface="Calibri"/>
              <a:sym typeface="Calibri"/>
            </a:endParaRPr>
          </a:p>
        </p:txBody>
      </p:sp>
      <p:sp>
        <p:nvSpPr>
          <p:cNvPr id="210" name="Google Shape;210;p18"/>
          <p:cNvSpPr/>
          <p:nvPr/>
        </p:nvSpPr>
        <p:spPr>
          <a:xfrm>
            <a:off x="10562200" y="6534750"/>
            <a:ext cx="3216900" cy="819900"/>
          </a:xfrm>
          <a:prstGeom prst="roundRect">
            <a:avLst>
              <a:gd fmla="val 16667" name="adj"/>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sz="2900">
                <a:solidFill>
                  <a:schemeClr val="lt1"/>
                </a:solidFill>
                <a:latin typeface="Halant"/>
                <a:ea typeface="Halant"/>
                <a:cs typeface="Halant"/>
                <a:sym typeface="Halant"/>
              </a:rPr>
              <a:t>Nnamdi Azikiwe</a:t>
            </a:r>
            <a:endParaRPr sz="500">
              <a:latin typeface="Calibri"/>
              <a:ea typeface="Calibri"/>
              <a:cs typeface="Calibri"/>
              <a:sym typeface="Calibri"/>
            </a:endParaRPr>
          </a:p>
        </p:txBody>
      </p:sp>
      <p:sp>
        <p:nvSpPr>
          <p:cNvPr id="211" name="Google Shape;211;p18"/>
          <p:cNvSpPr/>
          <p:nvPr/>
        </p:nvSpPr>
        <p:spPr>
          <a:xfrm>
            <a:off x="14106450" y="6534750"/>
            <a:ext cx="3684900" cy="819900"/>
          </a:xfrm>
          <a:prstGeom prst="roundRect">
            <a:avLst>
              <a:gd fmla="val 16667" name="adj"/>
            </a:avLst>
          </a:prstGeom>
          <a:solidFill>
            <a:srgbClr val="231F20"/>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900">
                <a:solidFill>
                  <a:schemeClr val="lt1"/>
                </a:solidFill>
                <a:latin typeface="Halant"/>
                <a:ea typeface="Halant"/>
                <a:cs typeface="Halant"/>
                <a:sym typeface="Halant"/>
              </a:rPr>
              <a:t>Ahmed Ben Bella</a:t>
            </a:r>
            <a:endParaRPr sz="500">
              <a:solidFill>
                <a:schemeClr val="lt1"/>
              </a:solidFill>
              <a:latin typeface="Calibri"/>
              <a:ea typeface="Calibri"/>
              <a:cs typeface="Calibri"/>
              <a:sym typeface="Calibri"/>
            </a:endParaRPr>
          </a:p>
        </p:txBody>
      </p:sp>
      <p:sp>
        <p:nvSpPr>
          <p:cNvPr id="212" name="Google Shape;212;p18"/>
          <p:cNvSpPr txBox="1"/>
          <p:nvPr/>
        </p:nvSpPr>
        <p:spPr>
          <a:xfrm>
            <a:off x="14463650" y="7425075"/>
            <a:ext cx="32820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2500">
                <a:solidFill>
                  <a:schemeClr val="dk1"/>
                </a:solidFill>
                <a:latin typeface="Halant"/>
                <a:ea typeface="Halant"/>
                <a:cs typeface="Halant"/>
                <a:sym typeface="Halant"/>
              </a:rPr>
              <a:t>Al</a:t>
            </a:r>
            <a:r>
              <a:rPr b="1" i="1" lang="en-US" sz="2500">
                <a:solidFill>
                  <a:schemeClr val="dk1"/>
                </a:solidFill>
                <a:latin typeface="Halant"/>
                <a:ea typeface="Halant"/>
                <a:cs typeface="Halant"/>
                <a:sym typeface="Halant"/>
              </a:rPr>
              <a:t>geria</a:t>
            </a:r>
            <a:endParaRPr b="1" i="1" sz="2500">
              <a:solidFill>
                <a:schemeClr val="dk1"/>
              </a:solidFill>
              <a:latin typeface="Halant"/>
              <a:ea typeface="Halant"/>
              <a:cs typeface="Halant"/>
              <a:sym typeface="Halant"/>
            </a:endParaRPr>
          </a:p>
          <a:p>
            <a:pPr indent="0" lvl="0" marL="0" rtl="0" algn="ctr">
              <a:spcBef>
                <a:spcPts val="0"/>
              </a:spcBef>
              <a:spcAft>
                <a:spcPts val="0"/>
              </a:spcAft>
              <a:buNone/>
            </a:pPr>
            <a:r>
              <a:rPr b="1" i="1" lang="en-US" sz="2500">
                <a:solidFill>
                  <a:schemeClr val="dk1"/>
                </a:solidFill>
                <a:latin typeface="Halant"/>
                <a:ea typeface="Halant"/>
                <a:cs typeface="Halant"/>
                <a:sym typeface="Halant"/>
              </a:rPr>
              <a:t>1st president</a:t>
            </a:r>
            <a:endParaRPr b="1" i="1" sz="2500">
              <a:solidFill>
                <a:schemeClr val="dk1"/>
              </a:solidFill>
              <a:latin typeface="Halant"/>
              <a:ea typeface="Halant"/>
              <a:cs typeface="Halant"/>
              <a:sym typeface="Halant"/>
            </a:endParaRPr>
          </a:p>
        </p:txBody>
      </p:sp>
      <p:sp>
        <p:nvSpPr>
          <p:cNvPr id="213" name="Google Shape;213;p18"/>
          <p:cNvSpPr txBox="1"/>
          <p:nvPr/>
        </p:nvSpPr>
        <p:spPr>
          <a:xfrm>
            <a:off x="177800" y="8629650"/>
            <a:ext cx="57531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All images are in the public domain.</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9"/>
          <p:cNvSpPr txBox="1"/>
          <p:nvPr/>
        </p:nvSpPr>
        <p:spPr>
          <a:xfrm>
            <a:off x="2778255" y="64145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699">
                <a:solidFill>
                  <a:srgbClr val="231F20"/>
                </a:solidFill>
                <a:latin typeface="Halant"/>
                <a:ea typeface="Halant"/>
                <a:cs typeface="Halant"/>
                <a:sym typeface="Halant"/>
              </a:rPr>
              <a:t>DIFFERING GOALS</a:t>
            </a:r>
            <a:endParaRPr sz="800"/>
          </a:p>
        </p:txBody>
      </p:sp>
      <p:grpSp>
        <p:nvGrpSpPr>
          <p:cNvPr id="219" name="Google Shape;219;p19"/>
          <p:cNvGrpSpPr/>
          <p:nvPr/>
        </p:nvGrpSpPr>
        <p:grpSpPr>
          <a:xfrm>
            <a:off x="15859155" y="-98041"/>
            <a:ext cx="1562625" cy="1771271"/>
            <a:chOff x="0" y="-130721"/>
            <a:chExt cx="2083500" cy="2361695"/>
          </a:xfrm>
        </p:grpSpPr>
        <p:grpSp>
          <p:nvGrpSpPr>
            <p:cNvPr id="220" name="Google Shape;220;p19"/>
            <p:cNvGrpSpPr/>
            <p:nvPr/>
          </p:nvGrpSpPr>
          <p:grpSpPr>
            <a:xfrm>
              <a:off x="75599" y="-130721"/>
              <a:ext cx="1932614" cy="2361695"/>
              <a:chOff x="0" y="-47625"/>
              <a:chExt cx="704100" cy="860425"/>
            </a:xfrm>
          </p:grpSpPr>
          <p:sp>
            <p:nvSpPr>
              <p:cNvPr id="221" name="Google Shape;221;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3" name="Google Shape;223;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224" name="Google Shape;224;p19"/>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5" name="Google Shape;225;p19"/>
          <p:cNvGrpSpPr/>
          <p:nvPr/>
        </p:nvGrpSpPr>
        <p:grpSpPr>
          <a:xfrm>
            <a:off x="-254016" y="9230009"/>
            <a:ext cx="18796043" cy="937448"/>
            <a:chOff x="204" y="0"/>
            <a:chExt cx="25061391" cy="1249931"/>
          </a:xfrm>
        </p:grpSpPr>
        <p:grpSp>
          <p:nvGrpSpPr>
            <p:cNvPr id="226" name="Google Shape;226;p19"/>
            <p:cNvGrpSpPr/>
            <p:nvPr/>
          </p:nvGrpSpPr>
          <p:grpSpPr>
            <a:xfrm rot="5400000">
              <a:off x="12002369" y="-11663474"/>
              <a:ext cx="1249931" cy="24576878"/>
              <a:chOff x="0" y="-38100"/>
              <a:chExt cx="246900" cy="4854692"/>
            </a:xfrm>
          </p:grpSpPr>
          <p:sp>
            <p:nvSpPr>
              <p:cNvPr id="227" name="Google Shape;227;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8" name="Google Shape;228;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9" name="Google Shape;229;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30" name="Google Shape;230;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1" name="Google Shape;231;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2" name="Google Shape;232;p19"/>
          <p:cNvSpPr txBox="1"/>
          <p:nvPr/>
        </p:nvSpPr>
        <p:spPr>
          <a:xfrm>
            <a:off x="670025" y="2683250"/>
            <a:ext cx="9468900" cy="5079600"/>
          </a:xfrm>
          <a:prstGeom prst="rect">
            <a:avLst/>
          </a:prstGeom>
          <a:noFill/>
          <a:ln>
            <a:noFill/>
          </a:ln>
        </p:spPr>
        <p:txBody>
          <a:bodyPr anchorCtr="0" anchor="t" bIns="0" lIns="0" spcFirstLastPara="1" rIns="0" wrap="square" tIns="0">
            <a:spAutoFit/>
          </a:bodyPr>
          <a:lstStyle/>
          <a:p>
            <a:pPr indent="-419100" lvl="0" marL="45720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Many African leaders supported Pan-African unity, but also prioritized their country’s individual needs.</a:t>
            </a:r>
            <a:br>
              <a:rPr lang="en-US" sz="3000">
                <a:solidFill>
                  <a:schemeClr val="dk1"/>
                </a:solidFill>
                <a:latin typeface="Inter"/>
                <a:ea typeface="Inter"/>
                <a:cs typeface="Inter"/>
                <a:sym typeface="Inter"/>
              </a:rPr>
            </a:br>
            <a:endParaRPr sz="3000">
              <a:solidFill>
                <a:schemeClr val="dk1"/>
              </a:solidFill>
              <a:latin typeface="Inter"/>
              <a:ea typeface="Inter"/>
              <a:cs typeface="Inter"/>
              <a:sym typeface="Inter"/>
            </a:endParaRPr>
          </a:p>
          <a:p>
            <a:pPr indent="-419100" lvl="0" marL="45720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Some leaders envisioned a “United States of Africa”, while others focused on building strong independent nations.</a:t>
            </a:r>
            <a:br>
              <a:rPr lang="en-US" sz="3000">
                <a:solidFill>
                  <a:schemeClr val="dk1"/>
                </a:solidFill>
                <a:latin typeface="Inter"/>
                <a:ea typeface="Inter"/>
                <a:cs typeface="Inter"/>
                <a:sym typeface="Inter"/>
              </a:rPr>
            </a:br>
            <a:endParaRPr sz="3000">
              <a:solidFill>
                <a:schemeClr val="dk1"/>
              </a:solidFill>
              <a:latin typeface="Inter"/>
              <a:ea typeface="Inter"/>
              <a:cs typeface="Inter"/>
              <a:sym typeface="Inter"/>
            </a:endParaRPr>
          </a:p>
          <a:p>
            <a:pPr indent="-419100" lvl="0" marL="45720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This tension shaped how independence movements formed and what alliances were made post-independence.</a:t>
            </a:r>
            <a:endParaRPr sz="3000">
              <a:solidFill>
                <a:srgbClr val="231F20"/>
              </a:solidFill>
              <a:latin typeface="Inter"/>
              <a:ea typeface="Inter"/>
              <a:cs typeface="Inter"/>
              <a:sym typeface="Inter"/>
            </a:endParaRPr>
          </a:p>
        </p:txBody>
      </p:sp>
      <p:sp>
        <p:nvSpPr>
          <p:cNvPr id="233" name="Google Shape;233;p19"/>
          <p:cNvSpPr txBox="1"/>
          <p:nvPr/>
        </p:nvSpPr>
        <p:spPr>
          <a:xfrm>
            <a:off x="10530350" y="7801275"/>
            <a:ext cx="7018500" cy="7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Library of Congress, “Map of Ethnolinguistic Groups in Africa,” 1996. Public Domain</a:t>
            </a:r>
            <a:endParaRPr>
              <a:solidFill>
                <a:schemeClr val="dk1"/>
              </a:solidFill>
              <a:latin typeface="Inter"/>
              <a:ea typeface="Inter"/>
              <a:cs typeface="Inter"/>
              <a:sym typeface="Inter"/>
            </a:endParaRPr>
          </a:p>
        </p:txBody>
      </p:sp>
      <p:pic>
        <p:nvPicPr>
          <p:cNvPr id="234" name="Google Shape;234;p19"/>
          <p:cNvPicPr preferRelativeResize="0"/>
          <p:nvPr/>
        </p:nvPicPr>
        <p:blipFill>
          <a:blip r:embed="rId4">
            <a:alphaModFix/>
          </a:blip>
          <a:stretch>
            <a:fillRect/>
          </a:stretch>
        </p:blipFill>
        <p:spPr>
          <a:xfrm>
            <a:off x="11662288" y="1977350"/>
            <a:ext cx="4754628" cy="56715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0"/>
          <p:cNvSpPr txBox="1"/>
          <p:nvPr/>
        </p:nvSpPr>
        <p:spPr>
          <a:xfrm>
            <a:off x="2778255" y="64145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699">
                <a:solidFill>
                  <a:srgbClr val="231F20"/>
                </a:solidFill>
                <a:latin typeface="Halant"/>
                <a:ea typeface="Halant"/>
                <a:cs typeface="Halant"/>
                <a:sym typeface="Halant"/>
              </a:rPr>
              <a:t>STRATEGIES USED</a:t>
            </a:r>
            <a:endParaRPr sz="800"/>
          </a:p>
        </p:txBody>
      </p:sp>
      <p:grpSp>
        <p:nvGrpSpPr>
          <p:cNvPr id="240" name="Google Shape;240;p20"/>
          <p:cNvGrpSpPr/>
          <p:nvPr/>
        </p:nvGrpSpPr>
        <p:grpSpPr>
          <a:xfrm>
            <a:off x="15859155" y="-98041"/>
            <a:ext cx="1562625" cy="1771271"/>
            <a:chOff x="0" y="-130721"/>
            <a:chExt cx="2083500" cy="2361695"/>
          </a:xfrm>
        </p:grpSpPr>
        <p:grpSp>
          <p:nvGrpSpPr>
            <p:cNvPr id="241" name="Google Shape;241;p20"/>
            <p:cNvGrpSpPr/>
            <p:nvPr/>
          </p:nvGrpSpPr>
          <p:grpSpPr>
            <a:xfrm>
              <a:off x="75599" y="-130721"/>
              <a:ext cx="1932614" cy="2361695"/>
              <a:chOff x="0" y="-47625"/>
              <a:chExt cx="704100" cy="860425"/>
            </a:xfrm>
          </p:grpSpPr>
          <p:sp>
            <p:nvSpPr>
              <p:cNvPr id="242" name="Google Shape;242;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4" name="Google Shape;244;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245" name="Google Shape;245;p20"/>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6" name="Google Shape;246;p20"/>
          <p:cNvGrpSpPr/>
          <p:nvPr/>
        </p:nvGrpSpPr>
        <p:grpSpPr>
          <a:xfrm>
            <a:off x="-254016" y="9230009"/>
            <a:ext cx="18796043" cy="937448"/>
            <a:chOff x="204" y="0"/>
            <a:chExt cx="25061391" cy="1249931"/>
          </a:xfrm>
        </p:grpSpPr>
        <p:grpSp>
          <p:nvGrpSpPr>
            <p:cNvPr id="247" name="Google Shape;247;p20"/>
            <p:cNvGrpSpPr/>
            <p:nvPr/>
          </p:nvGrpSpPr>
          <p:grpSpPr>
            <a:xfrm rot="5400000">
              <a:off x="12002369" y="-11663474"/>
              <a:ext cx="1249931" cy="24576878"/>
              <a:chOff x="0" y="-38100"/>
              <a:chExt cx="246900" cy="4854692"/>
            </a:xfrm>
          </p:grpSpPr>
          <p:sp>
            <p:nvSpPr>
              <p:cNvPr id="248" name="Google Shape;248;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9" name="Google Shape;249;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0" name="Google Shape;250;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51" name="Google Shape;251;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2" name="Google Shape;252;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3" name="Google Shape;253;p20"/>
          <p:cNvSpPr txBox="1"/>
          <p:nvPr/>
        </p:nvSpPr>
        <p:spPr>
          <a:xfrm>
            <a:off x="371400" y="2054600"/>
            <a:ext cx="17545200" cy="78963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i="1" lang="en-US" sz="2700">
                <a:solidFill>
                  <a:schemeClr val="dk1"/>
                </a:solidFill>
                <a:latin typeface="Inter"/>
                <a:ea typeface="Inter"/>
                <a:cs typeface="Inter"/>
                <a:sym typeface="Inter"/>
              </a:rPr>
              <a:t>African nations used a range of methods to challenge colonial rule, often shaped by local context and colonial response.</a:t>
            </a:r>
            <a:br>
              <a:rPr i="1" lang="en-US" sz="2700">
                <a:solidFill>
                  <a:schemeClr val="dk1"/>
                </a:solidFill>
                <a:latin typeface="Inter"/>
                <a:ea typeface="Inter"/>
                <a:cs typeface="Inter"/>
                <a:sym typeface="Inter"/>
              </a:rPr>
            </a:br>
            <a:endParaRPr i="1" sz="27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2700">
                <a:solidFill>
                  <a:schemeClr val="dk1"/>
                </a:solidFill>
                <a:latin typeface="Inter"/>
                <a:ea typeface="Inter"/>
                <a:cs typeface="Inter"/>
                <a:sym typeface="Inter"/>
              </a:rPr>
              <a:t>Nonviolent Political Organizing:</a:t>
            </a:r>
            <a:endParaRPr b="1" sz="2700">
              <a:solidFill>
                <a:schemeClr val="dk1"/>
              </a:solidFill>
              <a:latin typeface="Inter"/>
              <a:ea typeface="Inter"/>
              <a:cs typeface="Inter"/>
              <a:sym typeface="Inter"/>
            </a:endParaRPr>
          </a:p>
          <a:p>
            <a:pPr indent="-400050" lvl="0" marL="1028700" rtl="0" algn="l">
              <a:lnSpc>
                <a:spcPct val="100000"/>
              </a:lnSpc>
              <a:spcBef>
                <a:spcPts val="0"/>
              </a:spcBef>
              <a:spcAft>
                <a:spcPts val="0"/>
              </a:spcAft>
              <a:buClr>
                <a:schemeClr val="dk1"/>
              </a:buClr>
              <a:buSzPts val="2700"/>
              <a:buChar char="●"/>
            </a:pPr>
            <a:r>
              <a:rPr i="1" lang="en-US" sz="2700">
                <a:solidFill>
                  <a:schemeClr val="dk1"/>
                </a:solidFill>
                <a:latin typeface="Inter"/>
                <a:ea typeface="Inter"/>
                <a:cs typeface="Inter"/>
                <a:sym typeface="Inter"/>
              </a:rPr>
              <a:t>Example:</a:t>
            </a:r>
            <a:r>
              <a:rPr lang="en-US" sz="2700">
                <a:solidFill>
                  <a:schemeClr val="dk1"/>
                </a:solidFill>
                <a:latin typeface="Inter"/>
                <a:ea typeface="Inter"/>
                <a:cs typeface="Inter"/>
                <a:sym typeface="Inter"/>
              </a:rPr>
              <a:t> </a:t>
            </a:r>
            <a:r>
              <a:rPr b="1" lang="en-US" sz="2700">
                <a:solidFill>
                  <a:schemeClr val="dk1"/>
                </a:solidFill>
                <a:latin typeface="Inter"/>
                <a:ea typeface="Inter"/>
                <a:cs typeface="Inter"/>
                <a:sym typeface="Inter"/>
              </a:rPr>
              <a:t>Ghana</a:t>
            </a:r>
            <a:r>
              <a:rPr lang="en-US" sz="2700">
                <a:solidFill>
                  <a:schemeClr val="dk1"/>
                </a:solidFill>
                <a:latin typeface="Inter"/>
                <a:ea typeface="Inter"/>
                <a:cs typeface="Inter"/>
                <a:sym typeface="Inter"/>
              </a:rPr>
              <a:t> – Kwame Nkrumah led strikes, boycotts, and negotiated with Britain.</a:t>
            </a:r>
            <a:br>
              <a:rPr lang="en-US" sz="2700">
                <a:solidFill>
                  <a:schemeClr val="dk1"/>
                </a:solidFill>
                <a:latin typeface="Inter"/>
                <a:ea typeface="Inter"/>
                <a:cs typeface="Inter"/>
                <a:sym typeface="Inter"/>
              </a:rPr>
            </a:br>
            <a:endParaRPr sz="27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2700">
                <a:solidFill>
                  <a:schemeClr val="dk1"/>
                </a:solidFill>
                <a:latin typeface="Inter"/>
                <a:ea typeface="Inter"/>
                <a:cs typeface="Inter"/>
                <a:sym typeface="Inter"/>
              </a:rPr>
              <a:t>Armed Resistance:</a:t>
            </a:r>
            <a:endParaRPr b="1" sz="2700">
              <a:solidFill>
                <a:schemeClr val="dk1"/>
              </a:solidFill>
              <a:latin typeface="Inter"/>
              <a:ea typeface="Inter"/>
              <a:cs typeface="Inter"/>
              <a:sym typeface="Inter"/>
            </a:endParaRPr>
          </a:p>
          <a:p>
            <a:pPr indent="-400050" lvl="0" marL="1028700" rtl="0" algn="l">
              <a:lnSpc>
                <a:spcPct val="100000"/>
              </a:lnSpc>
              <a:spcBef>
                <a:spcPts val="0"/>
              </a:spcBef>
              <a:spcAft>
                <a:spcPts val="0"/>
              </a:spcAft>
              <a:buClr>
                <a:schemeClr val="dk1"/>
              </a:buClr>
              <a:buSzPts val="2700"/>
              <a:buChar char="●"/>
            </a:pPr>
            <a:r>
              <a:rPr i="1" lang="en-US" sz="2700">
                <a:solidFill>
                  <a:schemeClr val="dk1"/>
                </a:solidFill>
                <a:latin typeface="Inter"/>
                <a:ea typeface="Inter"/>
                <a:cs typeface="Inter"/>
                <a:sym typeface="Inter"/>
              </a:rPr>
              <a:t>Example:</a:t>
            </a:r>
            <a:r>
              <a:rPr lang="en-US" sz="2700">
                <a:solidFill>
                  <a:schemeClr val="dk1"/>
                </a:solidFill>
                <a:latin typeface="Inter"/>
                <a:ea typeface="Inter"/>
                <a:cs typeface="Inter"/>
                <a:sym typeface="Inter"/>
              </a:rPr>
              <a:t> </a:t>
            </a:r>
            <a:r>
              <a:rPr b="1" lang="en-US" sz="2700">
                <a:solidFill>
                  <a:schemeClr val="dk1"/>
                </a:solidFill>
                <a:latin typeface="Inter"/>
                <a:ea typeface="Inter"/>
                <a:cs typeface="Inter"/>
                <a:sym typeface="Inter"/>
              </a:rPr>
              <a:t>Algeria</a:t>
            </a:r>
            <a:r>
              <a:rPr lang="en-US" sz="2700">
                <a:solidFill>
                  <a:schemeClr val="dk1"/>
                </a:solidFill>
                <a:latin typeface="Inter"/>
                <a:ea typeface="Inter"/>
                <a:cs typeface="Inter"/>
                <a:sym typeface="Inter"/>
              </a:rPr>
              <a:t> – National Liberation Front (FLN) used guerrilla warfare against French forces.</a:t>
            </a:r>
            <a:endParaRPr sz="2700">
              <a:solidFill>
                <a:schemeClr val="dk1"/>
              </a:solidFill>
              <a:latin typeface="Inter"/>
              <a:ea typeface="Inter"/>
              <a:cs typeface="Inter"/>
              <a:sym typeface="Inter"/>
            </a:endParaRPr>
          </a:p>
          <a:p>
            <a:pPr indent="-400050" lvl="0" marL="1028700" rtl="0" algn="l">
              <a:lnSpc>
                <a:spcPct val="100000"/>
              </a:lnSpc>
              <a:spcBef>
                <a:spcPts val="0"/>
              </a:spcBef>
              <a:spcAft>
                <a:spcPts val="0"/>
              </a:spcAft>
              <a:buClr>
                <a:schemeClr val="dk1"/>
              </a:buClr>
              <a:buSzPts val="2700"/>
              <a:buChar char="●"/>
            </a:pPr>
            <a:r>
              <a:rPr i="1" lang="en-US" sz="2700">
                <a:solidFill>
                  <a:schemeClr val="dk1"/>
                </a:solidFill>
                <a:latin typeface="Inter"/>
                <a:ea typeface="Inter"/>
                <a:cs typeface="Inter"/>
                <a:sym typeface="Inter"/>
              </a:rPr>
              <a:t>Example:</a:t>
            </a:r>
            <a:r>
              <a:rPr lang="en-US" sz="2700">
                <a:solidFill>
                  <a:schemeClr val="dk1"/>
                </a:solidFill>
                <a:latin typeface="Inter"/>
                <a:ea typeface="Inter"/>
                <a:cs typeface="Inter"/>
                <a:sym typeface="Inter"/>
              </a:rPr>
              <a:t> </a:t>
            </a:r>
            <a:r>
              <a:rPr b="1" lang="en-US" sz="2700">
                <a:solidFill>
                  <a:schemeClr val="dk1"/>
                </a:solidFill>
                <a:latin typeface="Inter"/>
                <a:ea typeface="Inter"/>
                <a:cs typeface="Inter"/>
                <a:sym typeface="Inter"/>
              </a:rPr>
              <a:t>Kenya</a:t>
            </a:r>
            <a:r>
              <a:rPr lang="en-US" sz="2700">
                <a:solidFill>
                  <a:schemeClr val="dk1"/>
                </a:solidFill>
                <a:latin typeface="Inter"/>
                <a:ea typeface="Inter"/>
                <a:cs typeface="Inter"/>
                <a:sym typeface="Inter"/>
              </a:rPr>
              <a:t> – Mau Mau uprising challenged British rule through armed struggle.</a:t>
            </a:r>
            <a:br>
              <a:rPr lang="en-US" sz="2700">
                <a:solidFill>
                  <a:schemeClr val="dk1"/>
                </a:solidFill>
                <a:latin typeface="Inter"/>
                <a:ea typeface="Inter"/>
                <a:cs typeface="Inter"/>
                <a:sym typeface="Inter"/>
              </a:rPr>
            </a:br>
            <a:endParaRPr sz="27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2700">
                <a:solidFill>
                  <a:schemeClr val="dk1"/>
                </a:solidFill>
                <a:latin typeface="Inter"/>
                <a:ea typeface="Inter"/>
                <a:cs typeface="Inter"/>
                <a:sym typeface="Inter"/>
              </a:rPr>
              <a:t>International Diplomacy &amp; Pressure:</a:t>
            </a:r>
            <a:endParaRPr b="1" sz="2700">
              <a:solidFill>
                <a:schemeClr val="dk1"/>
              </a:solidFill>
              <a:latin typeface="Inter"/>
              <a:ea typeface="Inter"/>
              <a:cs typeface="Inter"/>
              <a:sym typeface="Inter"/>
            </a:endParaRPr>
          </a:p>
          <a:p>
            <a:pPr indent="-400050" lvl="0" marL="1028700" rtl="0" algn="l">
              <a:lnSpc>
                <a:spcPct val="100000"/>
              </a:lnSpc>
              <a:spcBef>
                <a:spcPts val="0"/>
              </a:spcBef>
              <a:spcAft>
                <a:spcPts val="0"/>
              </a:spcAft>
              <a:buClr>
                <a:schemeClr val="dk1"/>
              </a:buClr>
              <a:buSzPts val="2700"/>
              <a:buChar char="●"/>
            </a:pPr>
            <a:r>
              <a:rPr lang="en-US" sz="2700">
                <a:solidFill>
                  <a:schemeClr val="dk1"/>
                </a:solidFill>
                <a:latin typeface="Inter"/>
                <a:ea typeface="Inter"/>
                <a:cs typeface="Inter"/>
                <a:sym typeface="Inter"/>
              </a:rPr>
              <a:t>African leaders used Pan-African conferences, the United Nations, and Cold War alliances to pressure colonial powers.</a:t>
            </a:r>
            <a:br>
              <a:rPr lang="en-US" sz="2700">
                <a:solidFill>
                  <a:schemeClr val="dk1"/>
                </a:solidFill>
                <a:latin typeface="Inter"/>
                <a:ea typeface="Inter"/>
                <a:cs typeface="Inter"/>
                <a:sym typeface="Inter"/>
              </a:rPr>
            </a:br>
            <a:endParaRPr sz="27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2700">
                <a:solidFill>
                  <a:schemeClr val="dk1"/>
                </a:solidFill>
                <a:latin typeface="Inter"/>
                <a:ea typeface="Inter"/>
                <a:cs typeface="Inter"/>
                <a:sym typeface="Inter"/>
              </a:rPr>
              <a:t>Mass Mobilization:</a:t>
            </a:r>
            <a:endParaRPr b="1" sz="2700">
              <a:solidFill>
                <a:schemeClr val="dk1"/>
              </a:solidFill>
              <a:latin typeface="Inter"/>
              <a:ea typeface="Inter"/>
              <a:cs typeface="Inter"/>
              <a:sym typeface="Inter"/>
            </a:endParaRPr>
          </a:p>
          <a:p>
            <a:pPr indent="-400050" lvl="0" marL="1028700" rtl="0" algn="l">
              <a:lnSpc>
                <a:spcPct val="100000"/>
              </a:lnSpc>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Grassroots support was critical—farmers, students, women’s groups, and trade unions all played key roles.</a:t>
            </a:r>
            <a:endParaRPr sz="27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27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t/>
            </a:r>
            <a:endParaRPr sz="2700">
              <a:solidFill>
                <a:srgbClr val="231F20"/>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1"/>
          <p:cNvSpPr txBox="1"/>
          <p:nvPr/>
        </p:nvSpPr>
        <p:spPr>
          <a:xfrm>
            <a:off x="2778255" y="641450"/>
            <a:ext cx="13179900" cy="1031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699">
                <a:solidFill>
                  <a:srgbClr val="231F20"/>
                </a:solidFill>
                <a:latin typeface="Halant"/>
                <a:ea typeface="Halant"/>
                <a:cs typeface="Halant"/>
                <a:sym typeface="Halant"/>
              </a:rPr>
              <a:t>ROLE OF WOMEN</a:t>
            </a:r>
            <a:endParaRPr sz="800"/>
          </a:p>
        </p:txBody>
      </p:sp>
      <p:grpSp>
        <p:nvGrpSpPr>
          <p:cNvPr id="259" name="Google Shape;259;p21"/>
          <p:cNvGrpSpPr/>
          <p:nvPr/>
        </p:nvGrpSpPr>
        <p:grpSpPr>
          <a:xfrm>
            <a:off x="15859155" y="-98041"/>
            <a:ext cx="1562625" cy="1771271"/>
            <a:chOff x="0" y="-130721"/>
            <a:chExt cx="2083500" cy="2361695"/>
          </a:xfrm>
        </p:grpSpPr>
        <p:grpSp>
          <p:nvGrpSpPr>
            <p:cNvPr id="260" name="Google Shape;260;p21"/>
            <p:cNvGrpSpPr/>
            <p:nvPr/>
          </p:nvGrpSpPr>
          <p:grpSpPr>
            <a:xfrm>
              <a:off x="75599" y="-130721"/>
              <a:ext cx="1932614" cy="2361695"/>
              <a:chOff x="0" y="-47625"/>
              <a:chExt cx="704100" cy="860425"/>
            </a:xfrm>
          </p:grpSpPr>
          <p:sp>
            <p:nvSpPr>
              <p:cNvPr id="261" name="Google Shape;261;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3" name="Google Shape;263;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264" name="Google Shape;264;p21"/>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65" name="Google Shape;265;p21"/>
          <p:cNvGrpSpPr/>
          <p:nvPr/>
        </p:nvGrpSpPr>
        <p:grpSpPr>
          <a:xfrm>
            <a:off x="-254016" y="9230009"/>
            <a:ext cx="18796043" cy="937448"/>
            <a:chOff x="204" y="0"/>
            <a:chExt cx="25061391" cy="1249931"/>
          </a:xfrm>
        </p:grpSpPr>
        <p:grpSp>
          <p:nvGrpSpPr>
            <p:cNvPr id="266" name="Google Shape;266;p21"/>
            <p:cNvGrpSpPr/>
            <p:nvPr/>
          </p:nvGrpSpPr>
          <p:grpSpPr>
            <a:xfrm rot="5400000">
              <a:off x="12002369" y="-11663474"/>
              <a:ext cx="1249931" cy="24576878"/>
              <a:chOff x="0" y="-38100"/>
              <a:chExt cx="246900" cy="4854692"/>
            </a:xfrm>
          </p:grpSpPr>
          <p:sp>
            <p:nvSpPr>
              <p:cNvPr id="267" name="Google Shape;267;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8" name="Google Shape;268;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9" name="Google Shape;269;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70" name="Google Shape;270;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1" name="Google Shape;271;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2" name="Google Shape;272;p21"/>
          <p:cNvSpPr txBox="1"/>
          <p:nvPr/>
        </p:nvSpPr>
        <p:spPr>
          <a:xfrm>
            <a:off x="746225" y="2073650"/>
            <a:ext cx="12220500" cy="7173000"/>
          </a:xfrm>
          <a:prstGeom prst="rect">
            <a:avLst/>
          </a:prstGeom>
          <a:noFill/>
          <a:ln>
            <a:noFill/>
          </a:ln>
        </p:spPr>
        <p:txBody>
          <a:bodyPr anchorCtr="0" anchor="t" bIns="0" lIns="0" spcFirstLastPara="1" rIns="0" wrap="square" tIns="0">
            <a:spAutoFit/>
          </a:bodyPr>
          <a:lstStyle/>
          <a:p>
            <a:pPr indent="-228600" lvl="0" marL="457200" rtl="0" algn="l">
              <a:lnSpc>
                <a:spcPct val="100000"/>
              </a:lnSpc>
              <a:spcBef>
                <a:spcPts val="1200"/>
              </a:spcBef>
              <a:spcAft>
                <a:spcPts val="0"/>
              </a:spcAft>
              <a:buNone/>
            </a:pPr>
            <a:r>
              <a:rPr b="1" lang="en-US" sz="2200">
                <a:solidFill>
                  <a:schemeClr val="dk1"/>
                </a:solidFill>
                <a:latin typeface="Inter"/>
                <a:ea typeface="Inter"/>
                <a:cs typeface="Inter"/>
                <a:sym typeface="Inter"/>
              </a:rPr>
              <a:t>Active Participation in Protests and Mobilization:</a:t>
            </a:r>
            <a:endParaRPr b="1" sz="2200">
              <a:solidFill>
                <a:schemeClr val="dk1"/>
              </a:solidFill>
              <a:latin typeface="Inter"/>
              <a:ea typeface="Inter"/>
              <a:cs typeface="Inter"/>
              <a:sym typeface="Inter"/>
            </a:endParaRPr>
          </a:p>
          <a:p>
            <a:pPr indent="-368300" lvl="0" marL="457200" rtl="0" algn="l">
              <a:lnSpc>
                <a:spcPct val="100000"/>
              </a:lnSpc>
              <a:spcBef>
                <a:spcPts val="1200"/>
              </a:spcBef>
              <a:spcAft>
                <a:spcPts val="0"/>
              </a:spcAft>
              <a:buClr>
                <a:schemeClr val="dk1"/>
              </a:buClr>
              <a:buSzPts val="2200"/>
              <a:buFont typeface="Inter"/>
              <a:buChar char="●"/>
            </a:pPr>
            <a:r>
              <a:rPr lang="en-US" sz="2200">
                <a:solidFill>
                  <a:schemeClr val="dk1"/>
                </a:solidFill>
                <a:latin typeface="Inter"/>
                <a:ea typeface="Inter"/>
                <a:cs typeface="Inter"/>
                <a:sym typeface="Inter"/>
              </a:rPr>
              <a:t>Women organized local protests, strikes, and civil disobedience campaigns. They played a crucial role in mobilizing communities and ensuring that independence movements reflected the needs and voices of the entire population.</a:t>
            </a:r>
            <a:endParaRPr sz="2200">
              <a:solidFill>
                <a:schemeClr val="dk1"/>
              </a:solidFill>
              <a:latin typeface="Inter"/>
              <a:ea typeface="Inter"/>
              <a:cs typeface="Inter"/>
              <a:sym typeface="Inter"/>
            </a:endParaRPr>
          </a:p>
          <a:p>
            <a:pPr indent="0" lvl="0" marL="0" rtl="0" algn="l">
              <a:lnSpc>
                <a:spcPct val="100000"/>
              </a:lnSpc>
              <a:spcBef>
                <a:spcPts val="1200"/>
              </a:spcBef>
              <a:spcAft>
                <a:spcPts val="0"/>
              </a:spcAft>
              <a:buNone/>
            </a:pPr>
            <a:r>
              <a:rPr b="1" lang="en-US" sz="2200">
                <a:solidFill>
                  <a:schemeClr val="dk1"/>
                </a:solidFill>
                <a:latin typeface="Inter"/>
                <a:ea typeface="Inter"/>
                <a:cs typeface="Inter"/>
                <a:sym typeface="Inter"/>
              </a:rPr>
              <a:t>Leadership and Organizational Roles:</a:t>
            </a:r>
            <a:endParaRPr b="1" sz="2200">
              <a:solidFill>
                <a:schemeClr val="dk1"/>
              </a:solidFill>
              <a:latin typeface="Inter"/>
              <a:ea typeface="Inter"/>
              <a:cs typeface="Inter"/>
              <a:sym typeface="Inter"/>
            </a:endParaRPr>
          </a:p>
          <a:p>
            <a:pPr indent="-368300" lvl="0" marL="457200" rtl="0" algn="l">
              <a:lnSpc>
                <a:spcPct val="100000"/>
              </a:lnSpc>
              <a:spcBef>
                <a:spcPts val="1200"/>
              </a:spcBef>
              <a:spcAft>
                <a:spcPts val="0"/>
              </a:spcAft>
              <a:buClr>
                <a:schemeClr val="dk1"/>
              </a:buClr>
              <a:buSzPts val="2200"/>
              <a:buChar char="●"/>
            </a:pPr>
            <a:r>
              <a:rPr lang="en-US" sz="2200">
                <a:solidFill>
                  <a:schemeClr val="dk1"/>
                </a:solidFill>
                <a:latin typeface="Inter"/>
                <a:ea typeface="Inter"/>
                <a:cs typeface="Inter"/>
                <a:sym typeface="Inter"/>
              </a:rPr>
              <a:t>Female leaders, such as </a:t>
            </a:r>
            <a:r>
              <a:rPr b="1" lang="en-US" sz="2200">
                <a:solidFill>
                  <a:schemeClr val="dk1"/>
                </a:solidFill>
                <a:latin typeface="Inter"/>
                <a:ea typeface="Inter"/>
                <a:cs typeface="Inter"/>
                <a:sym typeface="Inter"/>
              </a:rPr>
              <a:t>Funmilayo Ransome-Kuti</a:t>
            </a:r>
            <a:r>
              <a:rPr lang="en-US" sz="2200">
                <a:solidFill>
                  <a:schemeClr val="dk1"/>
                </a:solidFill>
                <a:latin typeface="Inter"/>
                <a:ea typeface="Inter"/>
                <a:cs typeface="Inter"/>
                <a:sym typeface="Inter"/>
              </a:rPr>
              <a:t> in Nigeria and </a:t>
            </a:r>
            <a:r>
              <a:rPr b="1" lang="en-US" sz="2200">
                <a:solidFill>
                  <a:schemeClr val="dk1"/>
                </a:solidFill>
                <a:latin typeface="Inter"/>
                <a:ea typeface="Inter"/>
                <a:cs typeface="Inter"/>
                <a:sym typeface="Inter"/>
              </a:rPr>
              <a:t>Muthoni Kirima</a:t>
            </a:r>
            <a:r>
              <a:rPr lang="en-US" sz="2200">
                <a:solidFill>
                  <a:schemeClr val="dk1"/>
                </a:solidFill>
                <a:latin typeface="Inter"/>
                <a:ea typeface="Inter"/>
                <a:cs typeface="Inter"/>
                <a:sym typeface="Inter"/>
              </a:rPr>
              <a:t> in Kenya, emerged as influential organizers. They led grassroots efforts, challenged colonial authorities directly, and negotiated with nationalist groups to ensure women’s issues were addressed in broader independence agendas.</a:t>
            </a:r>
            <a:endParaRPr sz="2200">
              <a:solidFill>
                <a:schemeClr val="dk1"/>
              </a:solidFill>
              <a:latin typeface="Inter"/>
              <a:ea typeface="Inter"/>
              <a:cs typeface="Inter"/>
              <a:sym typeface="Inter"/>
            </a:endParaRPr>
          </a:p>
          <a:p>
            <a:pPr indent="0" lvl="0" marL="0" rtl="0" algn="l">
              <a:lnSpc>
                <a:spcPct val="100000"/>
              </a:lnSpc>
              <a:spcBef>
                <a:spcPts val="1200"/>
              </a:spcBef>
              <a:spcAft>
                <a:spcPts val="0"/>
              </a:spcAft>
              <a:buNone/>
            </a:pPr>
            <a:r>
              <a:rPr b="1" lang="en-US" sz="2200">
                <a:solidFill>
                  <a:schemeClr val="dk1"/>
                </a:solidFill>
                <a:latin typeface="Inter"/>
                <a:ea typeface="Inter"/>
                <a:cs typeface="Inter"/>
                <a:sym typeface="Inter"/>
              </a:rPr>
              <a:t>Advocacy for Women's Rights and Social Change:</a:t>
            </a:r>
            <a:endParaRPr b="1" sz="2200">
              <a:solidFill>
                <a:schemeClr val="dk1"/>
              </a:solidFill>
              <a:latin typeface="Inter"/>
              <a:ea typeface="Inter"/>
              <a:cs typeface="Inter"/>
              <a:sym typeface="Inter"/>
            </a:endParaRPr>
          </a:p>
          <a:p>
            <a:pPr indent="-368300" lvl="0" marL="457200" rtl="0" algn="l">
              <a:lnSpc>
                <a:spcPct val="100000"/>
              </a:lnSpc>
              <a:spcBef>
                <a:spcPts val="1200"/>
              </a:spcBef>
              <a:spcAft>
                <a:spcPts val="0"/>
              </a:spcAft>
              <a:buClr>
                <a:schemeClr val="dk1"/>
              </a:buClr>
              <a:buSzPts val="2200"/>
              <a:buFont typeface="Inter"/>
              <a:buChar char="●"/>
            </a:pPr>
            <a:r>
              <a:rPr lang="en-US" sz="2200">
                <a:solidFill>
                  <a:schemeClr val="dk1"/>
                </a:solidFill>
                <a:latin typeface="Inter"/>
                <a:ea typeface="Inter"/>
                <a:cs typeface="Inter"/>
                <a:sym typeface="Inter"/>
              </a:rPr>
              <a:t>Many women used the struggle for national liberation as a platform to advocate for gender equality. They fought not only against colonial rule but also for social reforms to improve education, healthcare, and economic opportunities for women in post-independence societies.</a:t>
            </a:r>
            <a:endParaRPr sz="2200">
              <a:solidFill>
                <a:schemeClr val="dk1"/>
              </a:solidFill>
              <a:latin typeface="Inter"/>
              <a:ea typeface="Inter"/>
              <a:cs typeface="Inter"/>
              <a:sym typeface="Inter"/>
            </a:endParaRPr>
          </a:p>
          <a:p>
            <a:pPr indent="0" lvl="0" marL="0" rtl="0" algn="l">
              <a:lnSpc>
                <a:spcPct val="100000"/>
              </a:lnSpc>
              <a:spcBef>
                <a:spcPts val="1200"/>
              </a:spcBef>
              <a:spcAft>
                <a:spcPts val="0"/>
              </a:spcAft>
              <a:buNone/>
            </a:pPr>
            <a:r>
              <a:rPr b="1" lang="en-US" sz="2200">
                <a:solidFill>
                  <a:schemeClr val="dk1"/>
                </a:solidFill>
                <a:latin typeface="Inter"/>
                <a:ea typeface="Inter"/>
                <a:cs typeface="Inter"/>
                <a:sym typeface="Inter"/>
              </a:rPr>
              <a:t>Cultural and Community Mobilization:</a:t>
            </a:r>
            <a:endParaRPr b="1" sz="2200">
              <a:solidFill>
                <a:schemeClr val="dk1"/>
              </a:solidFill>
              <a:latin typeface="Inter"/>
              <a:ea typeface="Inter"/>
              <a:cs typeface="Inter"/>
              <a:sym typeface="Inter"/>
            </a:endParaRPr>
          </a:p>
          <a:p>
            <a:pPr indent="-368300" lvl="0" marL="457200" rtl="0" algn="l">
              <a:lnSpc>
                <a:spcPct val="100000"/>
              </a:lnSpc>
              <a:spcBef>
                <a:spcPts val="1200"/>
              </a:spcBef>
              <a:spcAft>
                <a:spcPts val="0"/>
              </a:spcAft>
              <a:buClr>
                <a:schemeClr val="dk1"/>
              </a:buClr>
              <a:buSzPts val="2200"/>
              <a:buFont typeface="Inter"/>
              <a:buChar char="●"/>
            </a:pPr>
            <a:r>
              <a:rPr lang="en-US" sz="2200">
                <a:solidFill>
                  <a:schemeClr val="dk1"/>
                </a:solidFill>
                <a:latin typeface="Inter"/>
                <a:ea typeface="Inter"/>
                <a:cs typeface="Inter"/>
                <a:sym typeface="Inter"/>
              </a:rPr>
              <a:t>Women's involvement extended beyond formal political organizing; they played key roles in maintaining cultural traditions, educating younger generations, and fostering community resilience during periods of conflict. </a:t>
            </a:r>
            <a:endParaRPr sz="2200">
              <a:solidFill>
                <a:srgbClr val="231F20"/>
              </a:solidFill>
              <a:latin typeface="Inter"/>
              <a:ea typeface="Inter"/>
              <a:cs typeface="Inter"/>
              <a:sym typeface="Inter"/>
            </a:endParaRPr>
          </a:p>
        </p:txBody>
      </p:sp>
      <p:sp>
        <p:nvSpPr>
          <p:cNvPr id="273" name="Google Shape;273;p21"/>
          <p:cNvSpPr/>
          <p:nvPr/>
        </p:nvSpPr>
        <p:spPr>
          <a:xfrm>
            <a:off x="13711250" y="1943650"/>
            <a:ext cx="4132200" cy="10311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US" sz="3000">
                <a:solidFill>
                  <a:schemeClr val="lt1"/>
                </a:solidFill>
                <a:latin typeface="Halant"/>
                <a:ea typeface="Halant"/>
                <a:cs typeface="Halant"/>
                <a:sym typeface="Halant"/>
              </a:rPr>
              <a:t>Muthoni Kirima</a:t>
            </a:r>
            <a:endParaRPr b="1" sz="30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dk1"/>
                </a:solidFill>
                <a:latin typeface="Halant"/>
                <a:ea typeface="Halant"/>
                <a:cs typeface="Halant"/>
                <a:sym typeface="Halant"/>
              </a:rPr>
              <a:t>Kenya</a:t>
            </a:r>
            <a:endParaRPr b="1" i="1" sz="1600">
              <a:solidFill>
                <a:schemeClr val="dk1"/>
              </a:solidFill>
              <a:latin typeface="Halant"/>
              <a:ea typeface="Halant"/>
              <a:cs typeface="Halant"/>
              <a:sym typeface="Halant"/>
            </a:endParaRPr>
          </a:p>
          <a:p>
            <a:pPr indent="0" lvl="0" marL="0" rtl="0" algn="ctr">
              <a:spcBef>
                <a:spcPts val="0"/>
              </a:spcBef>
              <a:spcAft>
                <a:spcPts val="0"/>
              </a:spcAft>
              <a:buNone/>
            </a:pPr>
            <a:r>
              <a:rPr b="1" i="1" lang="en-US" sz="1600">
                <a:solidFill>
                  <a:schemeClr val="dk1"/>
                </a:solidFill>
                <a:latin typeface="Halant"/>
                <a:ea typeface="Halant"/>
                <a:cs typeface="Halant"/>
                <a:sym typeface="Halant"/>
              </a:rPr>
              <a:t>Field Marshall in the Mau Mau Uprising</a:t>
            </a:r>
            <a:endParaRPr b="1" sz="1600">
              <a:solidFill>
                <a:schemeClr val="lt1"/>
              </a:solidFill>
              <a:latin typeface="Halant"/>
              <a:ea typeface="Halant"/>
              <a:cs typeface="Halant"/>
              <a:sym typeface="Halant"/>
            </a:endParaRPr>
          </a:p>
        </p:txBody>
      </p:sp>
      <p:sp>
        <p:nvSpPr>
          <p:cNvPr id="274" name="Google Shape;274;p21"/>
          <p:cNvSpPr/>
          <p:nvPr/>
        </p:nvSpPr>
        <p:spPr>
          <a:xfrm>
            <a:off x="13711250" y="3245175"/>
            <a:ext cx="4132200" cy="12366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US" sz="3000">
                <a:solidFill>
                  <a:schemeClr val="lt1"/>
                </a:solidFill>
                <a:latin typeface="Halant"/>
                <a:ea typeface="Halant"/>
                <a:cs typeface="Halant"/>
                <a:sym typeface="Halant"/>
              </a:rPr>
              <a:t>Hannah Kudjoe</a:t>
            </a:r>
            <a:endParaRPr b="1" sz="30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dk1"/>
                </a:solidFill>
                <a:latin typeface="Halant"/>
                <a:ea typeface="Halant"/>
                <a:cs typeface="Halant"/>
                <a:sym typeface="Halant"/>
              </a:rPr>
              <a:t>Ghana</a:t>
            </a:r>
            <a:endParaRPr b="1" i="1"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dk1"/>
                </a:solidFill>
                <a:latin typeface="Halant"/>
                <a:ea typeface="Halant"/>
                <a:cs typeface="Halant"/>
                <a:sym typeface="Halant"/>
              </a:rPr>
              <a:t>Organizer in the Convention People’s Party</a:t>
            </a:r>
            <a:endParaRPr b="1" sz="2800">
              <a:solidFill>
                <a:schemeClr val="lt1"/>
              </a:solidFill>
              <a:latin typeface="Halant"/>
              <a:ea typeface="Halant"/>
              <a:cs typeface="Halant"/>
              <a:sym typeface="Halant"/>
            </a:endParaRPr>
          </a:p>
        </p:txBody>
      </p:sp>
      <p:sp>
        <p:nvSpPr>
          <p:cNvPr id="275" name="Google Shape;275;p21"/>
          <p:cNvSpPr/>
          <p:nvPr/>
        </p:nvSpPr>
        <p:spPr>
          <a:xfrm>
            <a:off x="13711250" y="4752200"/>
            <a:ext cx="4132200" cy="10311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sz="3000">
                <a:solidFill>
                  <a:schemeClr val="lt1"/>
                </a:solidFill>
                <a:latin typeface="Halant"/>
                <a:ea typeface="Halant"/>
                <a:cs typeface="Halant"/>
                <a:sym typeface="Halant"/>
              </a:rPr>
              <a:t>Andrée Blouin</a:t>
            </a:r>
            <a:endParaRPr b="1" sz="30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dk1"/>
                </a:solidFill>
                <a:latin typeface="Halant"/>
                <a:ea typeface="Halant"/>
                <a:cs typeface="Halant"/>
                <a:sym typeface="Halant"/>
              </a:rPr>
              <a:t>Congo</a:t>
            </a:r>
            <a:endParaRPr b="1" i="1" sz="1600">
              <a:solidFill>
                <a:schemeClr val="dk1"/>
              </a:solidFill>
              <a:latin typeface="Halant"/>
              <a:ea typeface="Halant"/>
              <a:cs typeface="Halant"/>
              <a:sym typeface="Halant"/>
            </a:endParaRPr>
          </a:p>
          <a:p>
            <a:pPr indent="0" lvl="0" marL="0" rtl="0" algn="ctr">
              <a:spcBef>
                <a:spcPts val="0"/>
              </a:spcBef>
              <a:spcAft>
                <a:spcPts val="0"/>
              </a:spcAft>
              <a:buNone/>
            </a:pPr>
            <a:r>
              <a:rPr b="1" lang="en-US" sz="1600">
                <a:solidFill>
                  <a:schemeClr val="dk1"/>
                </a:solidFill>
                <a:latin typeface="Halant"/>
                <a:ea typeface="Halant"/>
                <a:cs typeface="Halant"/>
                <a:sym typeface="Halant"/>
              </a:rPr>
              <a:t> Parti Solidaire Africain Activist</a:t>
            </a:r>
            <a:endParaRPr b="1" sz="1600">
              <a:solidFill>
                <a:schemeClr val="dk1"/>
              </a:solidFill>
              <a:latin typeface="Halant"/>
              <a:ea typeface="Halant"/>
              <a:cs typeface="Halant"/>
              <a:sym typeface="Halant"/>
            </a:endParaRPr>
          </a:p>
        </p:txBody>
      </p:sp>
      <p:sp>
        <p:nvSpPr>
          <p:cNvPr id="276" name="Google Shape;276;p21"/>
          <p:cNvSpPr/>
          <p:nvPr/>
        </p:nvSpPr>
        <p:spPr>
          <a:xfrm>
            <a:off x="13711250" y="5963250"/>
            <a:ext cx="4132200" cy="1491600"/>
          </a:xfrm>
          <a:prstGeom prst="roundRect">
            <a:avLst>
              <a:gd fmla="val 16667" name="adj"/>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900">
                <a:solidFill>
                  <a:schemeClr val="lt1"/>
                </a:solidFill>
                <a:latin typeface="Halant"/>
                <a:ea typeface="Halant"/>
                <a:cs typeface="Halant"/>
                <a:sym typeface="Halant"/>
              </a:rPr>
              <a:t>Funmilayo Ransome-Kuti</a:t>
            </a:r>
            <a:endParaRPr b="1" sz="29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dk1"/>
                </a:solidFill>
                <a:latin typeface="Halant"/>
                <a:ea typeface="Halant"/>
                <a:cs typeface="Halant"/>
                <a:sym typeface="Halant"/>
              </a:rPr>
              <a:t>Nigeria</a:t>
            </a:r>
            <a:endParaRPr b="1" i="1" sz="1600">
              <a:solidFill>
                <a:schemeClr val="dk1"/>
              </a:solidFill>
              <a:latin typeface="Halant"/>
              <a:ea typeface="Halant"/>
              <a:cs typeface="Halant"/>
              <a:sym typeface="Halant"/>
            </a:endParaRPr>
          </a:p>
          <a:p>
            <a:pPr indent="0" lvl="0" marL="0" rtl="0" algn="ctr">
              <a:spcBef>
                <a:spcPts val="0"/>
              </a:spcBef>
              <a:spcAft>
                <a:spcPts val="0"/>
              </a:spcAft>
              <a:buNone/>
            </a:pPr>
            <a:r>
              <a:rPr b="1" i="1" lang="en-US" sz="1600">
                <a:solidFill>
                  <a:schemeClr val="dk1"/>
                </a:solidFill>
                <a:latin typeface="Halant"/>
                <a:ea typeface="Halant"/>
                <a:cs typeface="Halant"/>
                <a:sym typeface="Halant"/>
              </a:rPr>
              <a:t>Abeokuta Women’s Union Founder</a:t>
            </a:r>
            <a:endParaRPr b="1" sz="2900">
              <a:solidFill>
                <a:schemeClr val="lt1"/>
              </a:solidFill>
              <a:latin typeface="Halant"/>
              <a:ea typeface="Halant"/>
              <a:cs typeface="Halant"/>
              <a:sym typeface="Halant"/>
            </a:endParaRPr>
          </a:p>
        </p:txBody>
      </p:sp>
      <p:sp>
        <p:nvSpPr>
          <p:cNvPr id="277" name="Google Shape;277;p21"/>
          <p:cNvSpPr/>
          <p:nvPr/>
        </p:nvSpPr>
        <p:spPr>
          <a:xfrm>
            <a:off x="13711250" y="7634800"/>
            <a:ext cx="4132200" cy="1379700"/>
          </a:xfrm>
          <a:prstGeom prst="roundRect">
            <a:avLst>
              <a:gd fmla="val 16667" name="adj"/>
            </a:avLst>
          </a:prstGeom>
          <a:solidFill>
            <a:srgbClr val="231F20"/>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900">
                <a:solidFill>
                  <a:schemeClr val="lt1"/>
                </a:solidFill>
                <a:latin typeface="Halant"/>
                <a:ea typeface="Halant"/>
                <a:cs typeface="Halant"/>
                <a:sym typeface="Halant"/>
              </a:rPr>
              <a:t>Djamila Bouhired</a:t>
            </a:r>
            <a:endParaRPr b="1" sz="29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i="1" lang="en-US" sz="1600">
                <a:solidFill>
                  <a:schemeClr val="lt1"/>
                </a:solidFill>
                <a:latin typeface="Halant"/>
                <a:ea typeface="Halant"/>
                <a:cs typeface="Halant"/>
                <a:sym typeface="Halant"/>
              </a:rPr>
              <a:t>Algeria</a:t>
            </a:r>
            <a:endParaRPr b="1" i="1" sz="1600">
              <a:solidFill>
                <a:schemeClr val="lt1"/>
              </a:solidFill>
              <a:latin typeface="Halant"/>
              <a:ea typeface="Halant"/>
              <a:cs typeface="Halant"/>
              <a:sym typeface="Halant"/>
            </a:endParaRPr>
          </a:p>
          <a:p>
            <a:pPr indent="0" lvl="0" marL="0" rtl="0" algn="ctr">
              <a:spcBef>
                <a:spcPts val="0"/>
              </a:spcBef>
              <a:spcAft>
                <a:spcPts val="0"/>
              </a:spcAft>
              <a:buNone/>
            </a:pPr>
            <a:r>
              <a:rPr b="1" i="1" lang="en-US" sz="1600">
                <a:solidFill>
                  <a:schemeClr val="lt1"/>
                </a:solidFill>
                <a:latin typeface="Halant"/>
                <a:ea typeface="Halant"/>
                <a:cs typeface="Halant"/>
                <a:sym typeface="Halant"/>
              </a:rPr>
              <a:t>Freedom Fighter in the National Liberation Front</a:t>
            </a:r>
            <a:endParaRPr b="1" sz="2900">
              <a:solidFill>
                <a:schemeClr val="lt1"/>
              </a:solidFill>
              <a:latin typeface="Halant"/>
              <a:ea typeface="Halant"/>
              <a:cs typeface="Halant"/>
              <a:sym typeface="Halant"/>
            </a:endParaRPr>
          </a:p>
        </p:txBody>
      </p:sp>
      <p:sp>
        <p:nvSpPr>
          <p:cNvPr id="278" name="Google Shape;278;p21"/>
          <p:cNvSpPr txBox="1"/>
          <p:nvPr/>
        </p:nvSpPr>
        <p:spPr>
          <a:xfrm>
            <a:off x="10634600" y="7901325"/>
            <a:ext cx="3282000" cy="3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US" sz="1600">
                <a:solidFill>
                  <a:schemeClr val="lt1"/>
                </a:solidFill>
                <a:latin typeface="Halant"/>
                <a:ea typeface="Halant"/>
                <a:cs typeface="Halant"/>
                <a:sym typeface="Halant"/>
              </a:rPr>
              <a:t>Algeria</a:t>
            </a:r>
            <a:endParaRPr b="1" i="1" sz="1600">
              <a:solidFill>
                <a:schemeClr val="lt1"/>
              </a:solidFill>
              <a:latin typeface="Halant"/>
              <a:ea typeface="Halant"/>
              <a:cs typeface="Halant"/>
              <a:sym typeface="Halant"/>
            </a:endParaRPr>
          </a:p>
          <a:p>
            <a:pPr indent="0" lvl="0" marL="0" rtl="0" algn="ctr">
              <a:spcBef>
                <a:spcPts val="0"/>
              </a:spcBef>
              <a:spcAft>
                <a:spcPts val="0"/>
              </a:spcAft>
              <a:buNone/>
            </a:pPr>
            <a:r>
              <a:rPr b="1" i="1" lang="en-US" sz="1600">
                <a:solidFill>
                  <a:schemeClr val="lt1"/>
                </a:solidFill>
                <a:latin typeface="Halant"/>
                <a:ea typeface="Halant"/>
                <a:cs typeface="Halant"/>
                <a:sym typeface="Halant"/>
              </a:rPr>
              <a:t>Freedom Fighter in the National Liberation Front</a:t>
            </a:r>
            <a:endParaRPr b="1" i="1" sz="1600">
              <a:solidFill>
                <a:schemeClr val="lt1"/>
              </a:solidFill>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