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Lst>
  <p:sldSz cy="9601200" cx="7315200"/>
  <p:notesSz cx="6858000" cy="9144000"/>
  <p:embeddedFontLst>
    <p:embeddedFont>
      <p:font typeface="Inter SemiBold"/>
      <p:regular r:id="rId13"/>
      <p:bold r:id="rId14"/>
      <p:italic r:id="rId15"/>
      <p:boldItalic r:id="rId16"/>
    </p:embeddedFont>
    <p:embeddedFont>
      <p:font typeface="Halant"/>
      <p:regular r:id="rId17"/>
      <p:bold r:id="rId18"/>
    </p:embeddedFont>
    <p:embeddedFont>
      <p:font typeface="Inter"/>
      <p:regular r:id="rId19"/>
      <p:bold r:id="rId20"/>
      <p:italic r:id="rId21"/>
      <p:boldItalic r:id="rId22"/>
    </p:embeddedFont>
    <p:embeddedFont>
      <p:font typeface="Plus Jakarta Sans Medium"/>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24">
          <p15:clr>
            <a:srgbClr val="A4A3A4"/>
          </p15:clr>
        </p15:guide>
        <p15:guide id="2" pos="2304">
          <p15:clr>
            <a:srgbClr val="A4A3A4"/>
          </p15:clr>
        </p15:guide>
        <p15:guide id="3" pos="278">
          <p15:clr>
            <a:srgbClr val="747775"/>
          </p15:clr>
        </p15:guide>
        <p15:guide id="4" pos="4330">
          <p15:clr>
            <a:srgbClr val="747775"/>
          </p15:clr>
        </p15:guide>
        <p15:guide id="5" orient="horz" pos="5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D242743-E64D-44FE-BC46-EFCCFB6D7FAA}">
  <a:tblStyle styleId="{7D242743-E64D-44FE-BC46-EFCCFB6D7FA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24" orient="horz"/>
        <p:guide pos="2304"/>
        <p:guide pos="278"/>
        <p:guide pos="4330"/>
        <p:guide pos="588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fntdata"/><Relationship Id="rId22" Type="http://schemas.openxmlformats.org/officeDocument/2006/relationships/font" Target="fonts/Inter-boldItalic.fntdata"/><Relationship Id="rId21" Type="http://schemas.openxmlformats.org/officeDocument/2006/relationships/font" Target="fonts/Inter-italic.fntdata"/><Relationship Id="rId24" Type="http://schemas.openxmlformats.org/officeDocument/2006/relationships/font" Target="fonts/PlusJakartaSansMedium-bold.fntdata"/><Relationship Id="rId23" Type="http://schemas.openxmlformats.org/officeDocument/2006/relationships/font" Target="fonts/PlusJakartaSansMedium-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PlusJakartaSansMedium-boldItalic.fntdata"/><Relationship Id="rId25" Type="http://schemas.openxmlformats.org/officeDocument/2006/relationships/font" Target="fonts/PlusJakartaSansMedium-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font" Target="fonts/InterSemiBold-regular.fntdata"/><Relationship Id="rId12" Type="http://schemas.openxmlformats.org/officeDocument/2006/relationships/slide" Target="slides/slide6.xml"/><Relationship Id="rId15" Type="http://schemas.openxmlformats.org/officeDocument/2006/relationships/font" Target="fonts/InterSemiBold-italic.fntdata"/><Relationship Id="rId14" Type="http://schemas.openxmlformats.org/officeDocument/2006/relationships/font" Target="fonts/InterSemiBold-bold.fntdata"/><Relationship Id="rId17" Type="http://schemas.openxmlformats.org/officeDocument/2006/relationships/font" Target="fonts/Halant-regular.fntdata"/><Relationship Id="rId16" Type="http://schemas.openxmlformats.org/officeDocument/2006/relationships/font" Target="fonts/InterSemiBold-boldItalic.fntdata"/><Relationship Id="rId19" Type="http://schemas.openxmlformats.org/officeDocument/2006/relationships/font" Target="fonts/Inter-regular.fntdata"/><Relationship Id="rId18" Type="http://schemas.openxmlformats.org/officeDocument/2006/relationships/font" Target="fonts/Halan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41faf28654_0_13: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41faf28654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3589255e74f_0_2: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3589255e74f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40f6931379_0_0: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40f693137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340b0ef3486_0_4: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340b0ef3486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340f6931379_0_7: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340f6931379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589255e74f_0_19: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3589255e74f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441450" y="8882575"/>
            <a:ext cx="6432300" cy="418200"/>
          </a:xfrm>
          <a:prstGeom prst="rect">
            <a:avLst/>
          </a:prstGeom>
          <a:solidFill>
            <a:srgbClr val="EFEFEF"/>
          </a:solidFill>
          <a:ln>
            <a:noFill/>
          </a:ln>
        </p:spPr>
        <p:txBody>
          <a:bodyPr anchorCtr="0" anchor="t" bIns="109725" lIns="109725" spcFirstLastPara="1" rIns="109725" wrap="square" tIns="109725">
            <a:normAutofit/>
          </a:bodyPr>
          <a:lstStyle/>
          <a:p>
            <a:pPr indent="0" lvl="0" marL="0" rtl="0" algn="l">
              <a:spcBef>
                <a:spcPts val="0"/>
              </a:spcBef>
              <a:spcAft>
                <a:spcPts val="0"/>
              </a:spcAft>
              <a:buNone/>
            </a:pPr>
            <a:r>
              <a:rPr lang="en" sz="1200">
                <a:latin typeface="Inter SemiBold"/>
                <a:ea typeface="Inter SemiBold"/>
                <a:cs typeface="Inter SemiBold"/>
                <a:sym typeface="Inter SemiBold"/>
              </a:rPr>
              <a:t>Historical Thinking Skill:</a:t>
            </a:r>
            <a:r>
              <a:rPr lang="en" sz="1200">
                <a:latin typeface="Inter"/>
                <a:ea typeface="Inter"/>
                <a:cs typeface="Inter"/>
                <a:sym typeface="Inter"/>
              </a:rPr>
              <a:t> Perspective</a:t>
            </a:r>
            <a:endParaRPr sz="1200">
              <a:latin typeface="Inter"/>
              <a:ea typeface="Inter"/>
              <a:cs typeface="Inter"/>
              <a:sym typeface="Inter"/>
            </a:endParaRPr>
          </a:p>
        </p:txBody>
      </p:sp>
      <p:sp>
        <p:nvSpPr>
          <p:cNvPr id="55" name="Google Shape;55;p13"/>
          <p:cNvSpPr txBox="1"/>
          <p:nvPr/>
        </p:nvSpPr>
        <p:spPr>
          <a:xfrm>
            <a:off x="0" y="0"/>
            <a:ext cx="7315200" cy="15756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1600">
                <a:solidFill>
                  <a:schemeClr val="dk1"/>
                </a:solidFill>
                <a:latin typeface="Halant"/>
                <a:ea typeface="Halant"/>
                <a:cs typeface="Halant"/>
                <a:sym typeface="Halant"/>
              </a:rPr>
              <a:t>Document Analysis:</a:t>
            </a:r>
            <a:endParaRPr sz="16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400">
                <a:solidFill>
                  <a:schemeClr val="dk1"/>
                </a:solidFill>
                <a:latin typeface="Plus Jakarta Sans Medium"/>
                <a:ea typeface="Plus Jakarta Sans Medium"/>
                <a:cs typeface="Plus Jakarta Sans Medium"/>
                <a:sym typeface="Plus Jakarta Sans Medium"/>
              </a:rPr>
              <a:t>India’s Fight for Independence</a:t>
            </a:r>
            <a:endParaRPr sz="2400">
              <a:solidFill>
                <a:schemeClr val="dk1"/>
              </a:solidFill>
              <a:latin typeface="Plus Jakarta Sans Medium"/>
              <a:ea typeface="Plus Jakarta Sans Medium"/>
              <a:cs typeface="Plus Jakarta Sans Medium"/>
              <a:sym typeface="Plus Jakarta Sans Medium"/>
            </a:endParaRPr>
          </a:p>
        </p:txBody>
      </p:sp>
      <p:pic>
        <p:nvPicPr>
          <p:cNvPr id="56" name="Google Shape;56;p13"/>
          <p:cNvPicPr preferRelativeResize="0"/>
          <p:nvPr/>
        </p:nvPicPr>
        <p:blipFill>
          <a:blip r:embed="rId3">
            <a:alphaModFix/>
          </a:blip>
          <a:stretch>
            <a:fillRect/>
          </a:stretch>
        </p:blipFill>
        <p:spPr>
          <a:xfrm>
            <a:off x="203550" y="220497"/>
            <a:ext cx="1008511" cy="418200"/>
          </a:xfrm>
          <a:prstGeom prst="rect">
            <a:avLst/>
          </a:prstGeom>
          <a:noFill/>
          <a:ln>
            <a:noFill/>
          </a:ln>
        </p:spPr>
      </p:pic>
      <p:graphicFrame>
        <p:nvGraphicFramePr>
          <p:cNvPr id="57" name="Google Shape;57;p13"/>
          <p:cNvGraphicFramePr/>
          <p:nvPr/>
        </p:nvGraphicFramePr>
        <p:xfrm>
          <a:off x="369163" y="1765950"/>
          <a:ext cx="3000000" cy="3000000"/>
        </p:xfrm>
        <a:graphic>
          <a:graphicData uri="http://schemas.openxmlformats.org/drawingml/2006/table">
            <a:tbl>
              <a:tblPr>
                <a:noFill/>
                <a:tableStyleId>{7D242743-E64D-44FE-BC46-EFCCFB6D7FAA}</a:tableStyleId>
              </a:tblPr>
              <a:tblGrid>
                <a:gridCol w="6625275"/>
              </a:tblGrid>
              <a:tr h="100000">
                <a:tc>
                  <a:txBody>
                    <a:bodyPr/>
                    <a:lstStyle/>
                    <a:p>
                      <a:pPr indent="0" lvl="0" marL="0" rtl="0" algn="l">
                        <a:spcBef>
                          <a:spcPts val="0"/>
                        </a:spcBef>
                        <a:spcAft>
                          <a:spcPts val="0"/>
                        </a:spcAft>
                        <a:buClr>
                          <a:srgbClr val="000000"/>
                        </a:buClr>
                        <a:buSzPts val="1100"/>
                        <a:buFont typeface="Arial"/>
                        <a:buNone/>
                      </a:pPr>
                      <a:r>
                        <a:rPr lang="en" sz="1200">
                          <a:solidFill>
                            <a:srgbClr val="000000"/>
                          </a:solidFill>
                          <a:latin typeface="Halant"/>
                          <a:ea typeface="Halant"/>
                          <a:cs typeface="Halant"/>
                          <a:sym typeface="Halant"/>
                        </a:rPr>
                        <a:t>Source: </a:t>
                      </a:r>
                      <a:r>
                        <a:rPr lang="en" sz="1200">
                          <a:solidFill>
                            <a:schemeClr val="dk1"/>
                          </a:solidFill>
                          <a:latin typeface="Halant"/>
                          <a:ea typeface="Halant"/>
                          <a:cs typeface="Halant"/>
                          <a:sym typeface="Halant"/>
                        </a:rPr>
                        <a:t>Mohandas Gandhi, “Letter to Lord Irwin,” 1930.</a:t>
                      </a:r>
                      <a:endParaRPr sz="12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chemeClr val="dk1"/>
                          </a:solidFill>
                          <a:latin typeface="Inter"/>
                          <a:ea typeface="Inter"/>
                          <a:cs typeface="Inter"/>
                          <a:sym typeface="Inter"/>
                        </a:rPr>
                        <a:t>Note: In 1930, Mohandas Gandhi wrote this letter to Lord Irwin, the British Viceroy of India, shortly before launching the Salt March. Gandhi was a leader of the Indian independence movement known for his philosophy of nonviolent resistance, which became central to the struggle against British colonial rule.</a:t>
                      </a:r>
                      <a:endParaRPr sz="1200">
                        <a:solidFill>
                          <a:schemeClr val="dk1"/>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561000">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 must not be misunderstood. Though I hold the British rule in India to be a curse, I do not, therefore, consider Englishmen in general to be worse than any other people on earth. I have the privilege of claiming many Englishmen as my dearest friends. Indeed much that I have learnt of the evil of British rule is due to the writings of frank and courageous Englishmen who have not hesitated to tell the unpalatable truth about that rule… It [British rule] has reduced us politically to serfdom. It has sapped the foundations of our culture. And, by the policy of disarmament, it has degraded us spiritually. Lacking the inward strength, we have been reduced, by all but universal disarmament, to a State bordering on cowardly helplessness.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conviction is growing deeper and deeper in me that nothing but unadulterated non-violence can check the organized violence of the British Government. Many think that non-violence is not an active force. My experience, limited though it undoubtedly is, shows that non-violence can be an intensely active force. It is my purpose to set in motion that force as well against the organized violent force of British rule as the unorganized violent force of the growing party of violence…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 know that in embarking on non-violence I shall be running what might fairly be termed a mad risk. But the victories of truth have never been won without risks, often of the gravest character. Conversion of a nation that has consciously or unconsciously preyed upon another, far more numerous, far more ancient and no less cultured than itself, is worth any amount of risk.</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 have deliberately used the word conversion. For my ambition is no less than to convert the British people, through non-violence, and thus make them see the wrong they have done to India. I do not seek to harm your people. I want to serve them even as I want to serve my own...If the people [of India] join me as I expect they will, the sufferings they will undergo, unless the British nation sooner retraces its steps, will be enough to melt the stoniest hearts.</a:t>
                      </a:r>
                      <a:endParaRPr sz="1200">
                        <a:solidFill>
                          <a:schemeClr val="dk1"/>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1" name="Shape 61"/>
        <p:cNvGrpSpPr/>
        <p:nvPr/>
      </p:nvGrpSpPr>
      <p:grpSpPr>
        <a:xfrm>
          <a:off x="0" y="0"/>
          <a:ext cx="0" cy="0"/>
          <a:chOff x="0" y="0"/>
          <a:chExt cx="0" cy="0"/>
        </a:xfrm>
      </p:grpSpPr>
      <p:sp>
        <p:nvSpPr>
          <p:cNvPr id="62" name="Google Shape;62;p14"/>
          <p:cNvSpPr txBox="1"/>
          <p:nvPr/>
        </p:nvSpPr>
        <p:spPr>
          <a:xfrm>
            <a:off x="441450" y="8882575"/>
            <a:ext cx="6432300" cy="418200"/>
          </a:xfrm>
          <a:prstGeom prst="rect">
            <a:avLst/>
          </a:prstGeom>
          <a:solidFill>
            <a:srgbClr val="EFEFEF"/>
          </a:solidFill>
          <a:ln>
            <a:noFill/>
          </a:ln>
        </p:spPr>
        <p:txBody>
          <a:bodyPr anchorCtr="0" anchor="t" bIns="109725" lIns="109725" spcFirstLastPara="1" rIns="109725" wrap="square" tIns="109725">
            <a:normAutofit/>
          </a:bodyPr>
          <a:lstStyle/>
          <a:p>
            <a:pPr indent="0" lvl="0" marL="0" rtl="0" algn="l">
              <a:spcBef>
                <a:spcPts val="0"/>
              </a:spcBef>
              <a:spcAft>
                <a:spcPts val="0"/>
              </a:spcAft>
              <a:buNone/>
            </a:pPr>
            <a:r>
              <a:rPr lang="en" sz="1200">
                <a:latin typeface="Inter SemiBold"/>
                <a:ea typeface="Inter SemiBold"/>
                <a:cs typeface="Inter SemiBold"/>
                <a:sym typeface="Inter SemiBold"/>
              </a:rPr>
              <a:t>Historical Thinking Skill:</a:t>
            </a:r>
            <a:r>
              <a:rPr lang="en" sz="1200">
                <a:latin typeface="Inter"/>
                <a:ea typeface="Inter"/>
                <a:cs typeface="Inter"/>
                <a:sym typeface="Inter"/>
              </a:rPr>
              <a:t> Perspective</a:t>
            </a:r>
            <a:endParaRPr sz="1200">
              <a:latin typeface="Inter"/>
              <a:ea typeface="Inter"/>
              <a:cs typeface="Inter"/>
              <a:sym typeface="Inter"/>
            </a:endParaRPr>
          </a:p>
        </p:txBody>
      </p:sp>
      <p:sp>
        <p:nvSpPr>
          <p:cNvPr id="63" name="Google Shape;63;p14"/>
          <p:cNvSpPr txBox="1"/>
          <p:nvPr/>
        </p:nvSpPr>
        <p:spPr>
          <a:xfrm>
            <a:off x="0" y="0"/>
            <a:ext cx="7315200" cy="15756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1600">
                <a:solidFill>
                  <a:schemeClr val="dk1"/>
                </a:solidFill>
                <a:latin typeface="Halant"/>
                <a:ea typeface="Halant"/>
                <a:cs typeface="Halant"/>
                <a:sym typeface="Halant"/>
              </a:rPr>
              <a:t>Document Analysis:</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Plus Jakarta Sans Medium"/>
                <a:ea typeface="Plus Jakarta Sans Medium"/>
                <a:cs typeface="Plus Jakarta Sans Medium"/>
                <a:sym typeface="Plus Jakarta Sans Medium"/>
              </a:rPr>
              <a:t>India’s Fight for Independence</a:t>
            </a:r>
            <a:endParaRPr sz="2400">
              <a:solidFill>
                <a:schemeClr val="dk1"/>
              </a:solidFill>
              <a:latin typeface="Plus Jakarta Sans Medium"/>
              <a:ea typeface="Plus Jakarta Sans Medium"/>
              <a:cs typeface="Plus Jakarta Sans Medium"/>
              <a:sym typeface="Plus Jakarta Sans Medium"/>
            </a:endParaRPr>
          </a:p>
        </p:txBody>
      </p:sp>
      <p:pic>
        <p:nvPicPr>
          <p:cNvPr id="64" name="Google Shape;64;p14"/>
          <p:cNvPicPr preferRelativeResize="0"/>
          <p:nvPr/>
        </p:nvPicPr>
        <p:blipFill>
          <a:blip r:embed="rId3">
            <a:alphaModFix/>
          </a:blip>
          <a:stretch>
            <a:fillRect/>
          </a:stretch>
        </p:blipFill>
        <p:spPr>
          <a:xfrm>
            <a:off x="203550" y="220497"/>
            <a:ext cx="1008511" cy="418200"/>
          </a:xfrm>
          <a:prstGeom prst="rect">
            <a:avLst/>
          </a:prstGeom>
          <a:noFill/>
          <a:ln>
            <a:noFill/>
          </a:ln>
        </p:spPr>
      </p:pic>
      <p:graphicFrame>
        <p:nvGraphicFramePr>
          <p:cNvPr id="65" name="Google Shape;65;p14"/>
          <p:cNvGraphicFramePr/>
          <p:nvPr/>
        </p:nvGraphicFramePr>
        <p:xfrm>
          <a:off x="344588" y="1842150"/>
          <a:ext cx="3000000" cy="3000000"/>
        </p:xfrm>
        <a:graphic>
          <a:graphicData uri="http://schemas.openxmlformats.org/drawingml/2006/table">
            <a:tbl>
              <a:tblPr>
                <a:noFill/>
                <a:tableStyleId>{7D242743-E64D-44FE-BC46-EFCCFB6D7FAA}</a:tableStyleId>
              </a:tblPr>
              <a:tblGrid>
                <a:gridCol w="6614875"/>
              </a:tblGrid>
              <a:tr h="100000">
                <a:tc>
                  <a:txBody>
                    <a:bodyPr/>
                    <a:lstStyle/>
                    <a:p>
                      <a:pPr indent="0" lvl="0" marL="0" rtl="0" algn="l">
                        <a:spcBef>
                          <a:spcPts val="0"/>
                        </a:spcBef>
                        <a:spcAft>
                          <a:spcPts val="0"/>
                        </a:spcAft>
                        <a:buClr>
                          <a:srgbClr val="000000"/>
                        </a:buClr>
                        <a:buSzPts val="1100"/>
                        <a:buFont typeface="Arial"/>
                        <a:buNone/>
                      </a:pPr>
                      <a:r>
                        <a:rPr lang="en" sz="1200">
                          <a:solidFill>
                            <a:schemeClr val="dk1"/>
                          </a:solidFill>
                          <a:latin typeface="Halant"/>
                          <a:ea typeface="Halant"/>
                          <a:cs typeface="Halant"/>
                          <a:sym typeface="Halant"/>
                        </a:rPr>
                        <a:t>Source: “</a:t>
                      </a:r>
                      <a:r>
                        <a:rPr lang="en" sz="1200">
                          <a:solidFill>
                            <a:schemeClr val="dk1"/>
                          </a:solidFill>
                          <a:latin typeface="Halant"/>
                          <a:ea typeface="Halant"/>
                          <a:cs typeface="Halant"/>
                          <a:sym typeface="Halant"/>
                        </a:rPr>
                        <a:t>Gandhi during the Salt March,” March 1930. Public Domain</a:t>
                      </a:r>
                      <a:endParaRPr baseline="-25000" sz="1200">
                        <a:solidFill>
                          <a:schemeClr val="dk1"/>
                        </a:solidFill>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latin typeface="Inter"/>
                          <a:ea typeface="Inter"/>
                          <a:cs typeface="Inter"/>
                          <a:sym typeface="Inter"/>
                        </a:rPr>
                        <a:t>Note: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The Salt March of 1930 was a pivotal act of nonviolent resistance during India’s struggle for independence from British rule. Led by Mahatma Gandhi, the march protested the British monopoly on salt production and taxation, which affected even the poorest Indians. It became a powerful symbol of civil disobedience, uniting people across the country and drawing international attention to the injustice of colonial rule.</a:t>
                      </a:r>
                      <a:endParaRPr sz="1200">
                        <a:solidFill>
                          <a:schemeClr val="dk1"/>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pic>
        <p:nvPicPr>
          <p:cNvPr id="66" name="Google Shape;66;p14"/>
          <p:cNvPicPr preferRelativeResize="0"/>
          <p:nvPr/>
        </p:nvPicPr>
        <p:blipFill>
          <a:blip r:embed="rId4">
            <a:alphaModFix/>
          </a:blip>
          <a:stretch>
            <a:fillRect/>
          </a:stretch>
        </p:blipFill>
        <p:spPr>
          <a:xfrm>
            <a:off x="304800" y="3578475"/>
            <a:ext cx="6432300" cy="432035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0" name="Shape 70"/>
        <p:cNvGrpSpPr/>
        <p:nvPr/>
      </p:nvGrpSpPr>
      <p:grpSpPr>
        <a:xfrm>
          <a:off x="0" y="0"/>
          <a:ext cx="0" cy="0"/>
          <a:chOff x="0" y="0"/>
          <a:chExt cx="0" cy="0"/>
        </a:xfrm>
      </p:grpSpPr>
      <p:sp>
        <p:nvSpPr>
          <p:cNvPr id="71" name="Google Shape;71;p15"/>
          <p:cNvSpPr txBox="1"/>
          <p:nvPr/>
        </p:nvSpPr>
        <p:spPr>
          <a:xfrm>
            <a:off x="441450" y="8882575"/>
            <a:ext cx="6432300" cy="418200"/>
          </a:xfrm>
          <a:prstGeom prst="rect">
            <a:avLst/>
          </a:prstGeom>
          <a:solidFill>
            <a:srgbClr val="EFEFEF"/>
          </a:solidFill>
          <a:ln>
            <a:noFill/>
          </a:ln>
        </p:spPr>
        <p:txBody>
          <a:bodyPr anchorCtr="0" anchor="t" bIns="109725" lIns="109725" spcFirstLastPara="1" rIns="109725" wrap="square" tIns="109725">
            <a:normAutofit/>
          </a:bodyPr>
          <a:lstStyle/>
          <a:p>
            <a:pPr indent="0" lvl="0" marL="0" rtl="0" algn="l">
              <a:spcBef>
                <a:spcPts val="0"/>
              </a:spcBef>
              <a:spcAft>
                <a:spcPts val="0"/>
              </a:spcAft>
              <a:buNone/>
            </a:pPr>
            <a:r>
              <a:rPr lang="en" sz="1200">
                <a:latin typeface="Inter SemiBold"/>
                <a:ea typeface="Inter SemiBold"/>
                <a:cs typeface="Inter SemiBold"/>
                <a:sym typeface="Inter SemiBold"/>
              </a:rPr>
              <a:t>Historical Thinking Skill:</a:t>
            </a:r>
            <a:r>
              <a:rPr lang="en" sz="1200">
                <a:latin typeface="Inter"/>
                <a:ea typeface="Inter"/>
                <a:cs typeface="Inter"/>
                <a:sym typeface="Inter"/>
              </a:rPr>
              <a:t> Perspective</a:t>
            </a:r>
            <a:endParaRPr sz="1200">
              <a:latin typeface="Inter"/>
              <a:ea typeface="Inter"/>
              <a:cs typeface="Inter"/>
              <a:sym typeface="Inter"/>
            </a:endParaRPr>
          </a:p>
        </p:txBody>
      </p:sp>
      <p:sp>
        <p:nvSpPr>
          <p:cNvPr id="72" name="Google Shape;72;p15"/>
          <p:cNvSpPr txBox="1"/>
          <p:nvPr/>
        </p:nvSpPr>
        <p:spPr>
          <a:xfrm>
            <a:off x="0" y="0"/>
            <a:ext cx="7315200" cy="15756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1600">
                <a:solidFill>
                  <a:schemeClr val="dk1"/>
                </a:solidFill>
                <a:latin typeface="Halant"/>
                <a:ea typeface="Halant"/>
                <a:cs typeface="Halant"/>
                <a:sym typeface="Halant"/>
              </a:rPr>
              <a:t>Document Analysis:</a:t>
            </a:r>
            <a:endParaRPr sz="16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400">
                <a:solidFill>
                  <a:schemeClr val="dk1"/>
                </a:solidFill>
                <a:latin typeface="Plus Jakarta Sans Medium"/>
                <a:ea typeface="Plus Jakarta Sans Medium"/>
                <a:cs typeface="Plus Jakarta Sans Medium"/>
                <a:sym typeface="Plus Jakarta Sans Medium"/>
              </a:rPr>
              <a:t>India’s Fight for Independence</a:t>
            </a:r>
            <a:endParaRPr sz="2400">
              <a:solidFill>
                <a:schemeClr val="dk1"/>
              </a:solidFill>
              <a:latin typeface="Plus Jakarta Sans Medium"/>
              <a:ea typeface="Plus Jakarta Sans Medium"/>
              <a:cs typeface="Plus Jakarta Sans Medium"/>
              <a:sym typeface="Plus Jakarta Sans Medium"/>
            </a:endParaRPr>
          </a:p>
        </p:txBody>
      </p:sp>
      <p:pic>
        <p:nvPicPr>
          <p:cNvPr id="73" name="Google Shape;73;p15"/>
          <p:cNvPicPr preferRelativeResize="0"/>
          <p:nvPr/>
        </p:nvPicPr>
        <p:blipFill>
          <a:blip r:embed="rId3">
            <a:alphaModFix/>
          </a:blip>
          <a:stretch>
            <a:fillRect/>
          </a:stretch>
        </p:blipFill>
        <p:spPr>
          <a:xfrm>
            <a:off x="203550" y="220497"/>
            <a:ext cx="1008511" cy="418200"/>
          </a:xfrm>
          <a:prstGeom prst="rect">
            <a:avLst/>
          </a:prstGeom>
          <a:noFill/>
          <a:ln>
            <a:noFill/>
          </a:ln>
        </p:spPr>
      </p:pic>
      <p:graphicFrame>
        <p:nvGraphicFramePr>
          <p:cNvPr id="74" name="Google Shape;74;p15"/>
          <p:cNvGraphicFramePr/>
          <p:nvPr/>
        </p:nvGraphicFramePr>
        <p:xfrm>
          <a:off x="346488" y="1689750"/>
          <a:ext cx="3000000" cy="3000000"/>
        </p:xfrm>
        <a:graphic>
          <a:graphicData uri="http://schemas.openxmlformats.org/drawingml/2006/table">
            <a:tbl>
              <a:tblPr>
                <a:noFill/>
                <a:tableStyleId>{7D242743-E64D-44FE-BC46-EFCCFB6D7FAA}</a:tableStyleId>
              </a:tblPr>
              <a:tblGrid>
                <a:gridCol w="6646475"/>
              </a:tblGrid>
              <a:tr h="880700">
                <a:tc>
                  <a:txBody>
                    <a:bodyPr/>
                    <a:lstStyle/>
                    <a:p>
                      <a:pPr indent="0" lvl="0" marL="0" rtl="0" algn="l">
                        <a:spcBef>
                          <a:spcPts val="0"/>
                        </a:spcBef>
                        <a:spcAft>
                          <a:spcPts val="0"/>
                        </a:spcAft>
                        <a:buClr>
                          <a:srgbClr val="000000"/>
                        </a:buClr>
                        <a:buSzPts val="1100"/>
                        <a:buFont typeface="Arial"/>
                        <a:buNone/>
                      </a:pPr>
                      <a:r>
                        <a:rPr lang="en" sz="1200">
                          <a:solidFill>
                            <a:srgbClr val="000000"/>
                          </a:solidFill>
                          <a:latin typeface="Halant"/>
                          <a:ea typeface="Halant"/>
                          <a:cs typeface="Halant"/>
                          <a:sym typeface="Halant"/>
                        </a:rPr>
                        <a:t>Source: </a:t>
                      </a:r>
                      <a:r>
                        <a:rPr lang="en" sz="1200">
                          <a:solidFill>
                            <a:schemeClr val="dk1"/>
                          </a:solidFill>
                          <a:latin typeface="Halant"/>
                          <a:ea typeface="Halant"/>
                          <a:cs typeface="Halant"/>
                          <a:sym typeface="Halant"/>
                        </a:rPr>
                        <a:t> Muhammad Ali Jinnah, “Presidential Address to the Muslim League,” 1940.</a:t>
                      </a:r>
                      <a:endParaRPr sz="12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latin typeface="Inter"/>
                          <a:ea typeface="Inter"/>
                          <a:cs typeface="Inter"/>
                          <a:sym typeface="Inter"/>
                        </a:rPr>
                        <a:t>Note: </a:t>
                      </a:r>
                      <a:r>
                        <a:rPr lang="en" sz="1200">
                          <a:solidFill>
                            <a:schemeClr val="dk1"/>
                          </a:solidFill>
                          <a:latin typeface="Inter"/>
                          <a:ea typeface="Inter"/>
                          <a:cs typeface="Inter"/>
                          <a:sym typeface="Inter"/>
                        </a:rPr>
                        <a:t>Muhammad Ali Jinnah was the leader of the All-India Muslim League during a period of growing tensions between Hindus and Muslims in British India.</a:t>
                      </a:r>
                      <a:endParaRPr sz="12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561000">
                <a:tc>
                  <a:txBody>
                    <a:bodyPr/>
                    <a:lstStyle/>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problem in India is not of an inter-communal character, but manifestly of an international one, and it must be treated as such… If the British Government are really in earnest and sincere to secure [the] peace and happiness of the people of this sub-continent, the only course open to us all is to allow the major nations separate homelands by dividing India into "autonomous national states."...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Hindus and Muslims belong to two different religious philosophies, social customs, and literature[s]. They neither intermarry nor interdine together, and indeed they belong to two different civilisations which are based mainly on conflicting ideas and conceptions. Their [perspectives] on life, and of life, are different… To yoke together two such nations under a single state, one as a numerical minority and the other as a majority, must lead to growing discontent, and final. destruction of any fabric that may be so built up for the government of such a state.</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 India always divided into Hindu India and Muslim India. The present artificial unity of India dates back only to the British conquest and is maintained by the British bayonet, but the termination of the British regime, which is implicit in the recent declaration of His Majesty's Government, will be the herald of the entire break-up, with worse disaster than has ever taken place during the last one thousand years under the Muslims…</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Muslim India cannot accept any constitution which must necessarily result in a Hindu majority government. Hindus and Muslims brought together under a democratic system forced upon the minorities can only mean Hindu Raj. Democracy of the kind with which the Congress High Command is enamoured would mean the complete destruction of what is most precious in Islam…</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Mussalmans are a nation according to any </a:t>
                      </a:r>
                      <a:r>
                        <a:rPr lang="en" sz="1100">
                          <a:solidFill>
                            <a:schemeClr val="dk1"/>
                          </a:solidFill>
                          <a:latin typeface="Inter"/>
                          <a:ea typeface="Inter"/>
                          <a:cs typeface="Inter"/>
                          <a:sym typeface="Inter"/>
                        </a:rPr>
                        <a:t>definition</a:t>
                      </a:r>
                      <a:r>
                        <a:rPr lang="en" sz="1100">
                          <a:solidFill>
                            <a:schemeClr val="dk1"/>
                          </a:solidFill>
                          <a:latin typeface="Inter"/>
                          <a:ea typeface="Inter"/>
                          <a:cs typeface="Inter"/>
                          <a:sym typeface="Inter"/>
                        </a:rPr>
                        <a:t> of a nation, and they must have their homelands, their territory, and their state. We wish to live in peace and harmony with our neighbours as a free and independent people. We wish our people to develop to the fullest our spiritual, cultural, economic, social, and political life, in a way that we think best and in consonance with our own ideals and according to the genius of our people. Honesty demands [that we find], and [the] vital interest[s] of millions of our people impose a sacred duty upon us to find, an honourable and peaceful solution, which would be just and fair to all. But at the same time we cannot be moved or diverted from our purpose and objective by threats or intimidations. We must be prepared to face all difficulties and consequences, make all the sacrifices that may be required of us, to achieve the goal we have set in front of us.</a:t>
                      </a:r>
                      <a:endParaRPr sz="1100">
                        <a:solidFill>
                          <a:schemeClr val="dk1"/>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8" name="Shape 78"/>
        <p:cNvGrpSpPr/>
        <p:nvPr/>
      </p:nvGrpSpPr>
      <p:grpSpPr>
        <a:xfrm>
          <a:off x="0" y="0"/>
          <a:ext cx="0" cy="0"/>
          <a:chOff x="0" y="0"/>
          <a:chExt cx="0" cy="0"/>
        </a:xfrm>
      </p:grpSpPr>
      <p:sp>
        <p:nvSpPr>
          <p:cNvPr id="79" name="Google Shape;79;p16"/>
          <p:cNvSpPr txBox="1"/>
          <p:nvPr/>
        </p:nvSpPr>
        <p:spPr>
          <a:xfrm>
            <a:off x="441450" y="8882575"/>
            <a:ext cx="6432300" cy="418200"/>
          </a:xfrm>
          <a:prstGeom prst="rect">
            <a:avLst/>
          </a:prstGeom>
          <a:solidFill>
            <a:srgbClr val="EFEFEF"/>
          </a:solidFill>
          <a:ln>
            <a:noFill/>
          </a:ln>
        </p:spPr>
        <p:txBody>
          <a:bodyPr anchorCtr="0" anchor="t" bIns="109725" lIns="109725" spcFirstLastPara="1" rIns="109725" wrap="square" tIns="109725">
            <a:normAutofit/>
          </a:bodyPr>
          <a:lstStyle/>
          <a:p>
            <a:pPr indent="0" lvl="0" marL="0" rtl="0" algn="l">
              <a:spcBef>
                <a:spcPts val="0"/>
              </a:spcBef>
              <a:spcAft>
                <a:spcPts val="0"/>
              </a:spcAft>
              <a:buNone/>
            </a:pPr>
            <a:r>
              <a:rPr lang="en" sz="1200">
                <a:latin typeface="Inter SemiBold"/>
                <a:ea typeface="Inter SemiBold"/>
                <a:cs typeface="Inter SemiBold"/>
                <a:sym typeface="Inter SemiBold"/>
              </a:rPr>
              <a:t>Historical Thinking Skill:</a:t>
            </a:r>
            <a:r>
              <a:rPr lang="en" sz="1200">
                <a:latin typeface="Inter"/>
                <a:ea typeface="Inter"/>
                <a:cs typeface="Inter"/>
                <a:sym typeface="Inter"/>
              </a:rPr>
              <a:t> Perspective</a:t>
            </a:r>
            <a:endParaRPr sz="1200">
              <a:latin typeface="Inter"/>
              <a:ea typeface="Inter"/>
              <a:cs typeface="Inter"/>
              <a:sym typeface="Inter"/>
            </a:endParaRPr>
          </a:p>
        </p:txBody>
      </p:sp>
      <p:sp>
        <p:nvSpPr>
          <p:cNvPr id="80" name="Google Shape;80;p16"/>
          <p:cNvSpPr txBox="1"/>
          <p:nvPr/>
        </p:nvSpPr>
        <p:spPr>
          <a:xfrm>
            <a:off x="0" y="0"/>
            <a:ext cx="7315200" cy="15756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1600">
                <a:solidFill>
                  <a:schemeClr val="dk1"/>
                </a:solidFill>
                <a:latin typeface="Halant"/>
                <a:ea typeface="Halant"/>
                <a:cs typeface="Halant"/>
                <a:sym typeface="Halant"/>
              </a:rPr>
              <a:t>Document Analysis:</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Plus Jakarta Sans Medium"/>
                <a:ea typeface="Plus Jakarta Sans Medium"/>
                <a:cs typeface="Plus Jakarta Sans Medium"/>
                <a:sym typeface="Plus Jakarta Sans Medium"/>
              </a:rPr>
              <a:t>India’s Fight for Independence</a:t>
            </a:r>
            <a:endParaRPr sz="2400">
              <a:solidFill>
                <a:schemeClr val="dk1"/>
              </a:solidFill>
              <a:latin typeface="Plus Jakarta Sans Medium"/>
              <a:ea typeface="Plus Jakarta Sans Medium"/>
              <a:cs typeface="Plus Jakarta Sans Medium"/>
              <a:sym typeface="Plus Jakarta Sans Medium"/>
            </a:endParaRPr>
          </a:p>
        </p:txBody>
      </p:sp>
      <p:pic>
        <p:nvPicPr>
          <p:cNvPr id="81" name="Google Shape;81;p16"/>
          <p:cNvPicPr preferRelativeResize="0"/>
          <p:nvPr/>
        </p:nvPicPr>
        <p:blipFill>
          <a:blip r:embed="rId3">
            <a:alphaModFix/>
          </a:blip>
          <a:stretch>
            <a:fillRect/>
          </a:stretch>
        </p:blipFill>
        <p:spPr>
          <a:xfrm>
            <a:off x="203550" y="220497"/>
            <a:ext cx="1008511" cy="418200"/>
          </a:xfrm>
          <a:prstGeom prst="rect">
            <a:avLst/>
          </a:prstGeom>
          <a:noFill/>
          <a:ln>
            <a:noFill/>
          </a:ln>
        </p:spPr>
      </p:pic>
      <p:graphicFrame>
        <p:nvGraphicFramePr>
          <p:cNvPr id="82" name="Google Shape;82;p16"/>
          <p:cNvGraphicFramePr/>
          <p:nvPr/>
        </p:nvGraphicFramePr>
        <p:xfrm>
          <a:off x="346513" y="1689750"/>
          <a:ext cx="3000000" cy="3000000"/>
        </p:xfrm>
        <a:graphic>
          <a:graphicData uri="http://schemas.openxmlformats.org/drawingml/2006/table">
            <a:tbl>
              <a:tblPr>
                <a:noFill/>
                <a:tableStyleId>{7D242743-E64D-44FE-BC46-EFCCFB6D7FAA}</a:tableStyleId>
              </a:tblPr>
              <a:tblGrid>
                <a:gridCol w="6637775"/>
              </a:tblGrid>
              <a:tr h="100000">
                <a:tc>
                  <a:txBody>
                    <a:bodyPr/>
                    <a:lstStyle/>
                    <a:p>
                      <a:pPr indent="0" lvl="0" marL="0" rtl="0" algn="l">
                        <a:spcBef>
                          <a:spcPts val="0"/>
                        </a:spcBef>
                        <a:spcAft>
                          <a:spcPts val="0"/>
                        </a:spcAft>
                        <a:buClr>
                          <a:srgbClr val="000000"/>
                        </a:buClr>
                        <a:buSzPts val="1100"/>
                        <a:buFont typeface="Arial"/>
                        <a:buNone/>
                      </a:pPr>
                      <a:r>
                        <a:rPr lang="en" sz="1200">
                          <a:solidFill>
                            <a:schemeClr val="dk1"/>
                          </a:solidFill>
                          <a:latin typeface="Halant"/>
                          <a:ea typeface="Halant"/>
                          <a:cs typeface="Halant"/>
                          <a:sym typeface="Halant"/>
                        </a:rPr>
                        <a:t>Source: </a:t>
                      </a:r>
                      <a:r>
                        <a:rPr lang="en" sz="1200">
                          <a:solidFill>
                            <a:schemeClr val="dk1"/>
                          </a:solidFill>
                          <a:latin typeface="Halant"/>
                          <a:ea typeface="Halant"/>
                          <a:cs typeface="Halant"/>
                          <a:sym typeface="Halant"/>
                        </a:rPr>
                        <a:t>Columnist of the </a:t>
                      </a:r>
                      <a:r>
                        <a:rPr i="1" lang="en" sz="1200">
                          <a:solidFill>
                            <a:schemeClr val="dk1"/>
                          </a:solidFill>
                          <a:latin typeface="Halant"/>
                          <a:ea typeface="Halant"/>
                          <a:cs typeface="Halant"/>
                          <a:sym typeface="Halant"/>
                        </a:rPr>
                        <a:t>Daily Herald,</a:t>
                      </a:r>
                      <a:r>
                        <a:rPr lang="en" sz="1200">
                          <a:solidFill>
                            <a:schemeClr val="dk1"/>
                          </a:solidFill>
                          <a:latin typeface="Halant"/>
                          <a:ea typeface="Halant"/>
                          <a:cs typeface="Halant"/>
                          <a:sym typeface="Halant"/>
                        </a:rPr>
                        <a:t> “Map speculating on a possible division of India,” June 4, 1947. Public Domain</a:t>
                      </a:r>
                      <a:endParaRPr baseline="-25000" sz="1200">
                        <a:solidFill>
                          <a:schemeClr val="dk1"/>
                        </a:solidFill>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latin typeface="Inter"/>
                          <a:ea typeface="Inter"/>
                          <a:cs typeface="Inter"/>
                          <a:sym typeface="Inter"/>
                        </a:rPr>
                        <a:t>Note:</a:t>
                      </a:r>
                      <a:r>
                        <a:rPr lang="en" sz="1200">
                          <a:solidFill>
                            <a:schemeClr val="dk1"/>
                          </a:solidFill>
                          <a:latin typeface="Inter"/>
                          <a:ea typeface="Inter"/>
                          <a:cs typeface="Inter"/>
                          <a:sym typeface="Inter"/>
                        </a:rPr>
                        <a:t> This map was published on June 4, 1947, in the </a:t>
                      </a:r>
                      <a:r>
                        <a:rPr i="1" lang="en" sz="1200">
                          <a:solidFill>
                            <a:schemeClr val="dk1"/>
                          </a:solidFill>
                          <a:latin typeface="Inter"/>
                          <a:ea typeface="Inter"/>
                          <a:cs typeface="Inter"/>
                          <a:sym typeface="Inter"/>
                        </a:rPr>
                        <a:t>Daily Herald</a:t>
                      </a:r>
                      <a:r>
                        <a:rPr lang="en" sz="1200">
                          <a:solidFill>
                            <a:schemeClr val="dk1"/>
                          </a:solidFill>
                          <a:latin typeface="Inter"/>
                          <a:ea typeface="Inter"/>
                          <a:cs typeface="Inter"/>
                          <a:sym typeface="Inter"/>
                        </a:rPr>
                        <a:t>, a British newspaper known for its left-leaning political views and wide working-class readership. At the time, India was on the verge of gaining independence from Britain, and leaders were debating whether the country should be divided along religious lines. The map reflects British speculation and public interest in how the subcontinent might be split to form separate nations for Hindus and Muslims, a division that would soon become the Partition of India and Pakistan.</a:t>
                      </a:r>
                      <a:endParaRPr sz="1200">
                        <a:solidFill>
                          <a:schemeClr val="dk1"/>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pic>
        <p:nvPicPr>
          <p:cNvPr id="83" name="Google Shape;83;p16"/>
          <p:cNvPicPr preferRelativeResize="0"/>
          <p:nvPr/>
        </p:nvPicPr>
        <p:blipFill>
          <a:blip r:embed="rId4">
            <a:alphaModFix/>
          </a:blip>
          <a:stretch>
            <a:fillRect/>
          </a:stretch>
        </p:blipFill>
        <p:spPr>
          <a:xfrm>
            <a:off x="1425586" y="3755325"/>
            <a:ext cx="4464026" cy="47161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7" name="Shape 87"/>
        <p:cNvGrpSpPr/>
        <p:nvPr/>
      </p:nvGrpSpPr>
      <p:grpSpPr>
        <a:xfrm>
          <a:off x="0" y="0"/>
          <a:ext cx="0" cy="0"/>
          <a:chOff x="0" y="0"/>
          <a:chExt cx="0" cy="0"/>
        </a:xfrm>
      </p:grpSpPr>
      <p:sp>
        <p:nvSpPr>
          <p:cNvPr id="88" name="Google Shape;88;p17"/>
          <p:cNvSpPr txBox="1"/>
          <p:nvPr/>
        </p:nvSpPr>
        <p:spPr>
          <a:xfrm>
            <a:off x="441450" y="8882575"/>
            <a:ext cx="6432300" cy="418200"/>
          </a:xfrm>
          <a:prstGeom prst="rect">
            <a:avLst/>
          </a:prstGeom>
          <a:solidFill>
            <a:srgbClr val="EFEFEF"/>
          </a:solidFill>
          <a:ln>
            <a:noFill/>
          </a:ln>
        </p:spPr>
        <p:txBody>
          <a:bodyPr anchorCtr="0" anchor="t" bIns="109725" lIns="109725" spcFirstLastPara="1" rIns="109725" wrap="square" tIns="109725">
            <a:normAutofit/>
          </a:bodyPr>
          <a:lstStyle/>
          <a:p>
            <a:pPr indent="0" lvl="0" marL="0" rtl="0" algn="l">
              <a:spcBef>
                <a:spcPts val="0"/>
              </a:spcBef>
              <a:spcAft>
                <a:spcPts val="0"/>
              </a:spcAft>
              <a:buNone/>
            </a:pPr>
            <a:r>
              <a:rPr lang="en" sz="1200">
                <a:latin typeface="Inter SemiBold"/>
                <a:ea typeface="Inter SemiBold"/>
                <a:cs typeface="Inter SemiBold"/>
                <a:sym typeface="Inter SemiBold"/>
              </a:rPr>
              <a:t>Historical Thinking Skill:</a:t>
            </a:r>
            <a:r>
              <a:rPr lang="en" sz="1200">
                <a:latin typeface="Inter"/>
                <a:ea typeface="Inter"/>
                <a:cs typeface="Inter"/>
                <a:sym typeface="Inter"/>
              </a:rPr>
              <a:t> Perspective</a:t>
            </a:r>
            <a:endParaRPr sz="1200">
              <a:latin typeface="Inter"/>
              <a:ea typeface="Inter"/>
              <a:cs typeface="Inter"/>
              <a:sym typeface="Inter"/>
            </a:endParaRPr>
          </a:p>
        </p:txBody>
      </p:sp>
      <p:sp>
        <p:nvSpPr>
          <p:cNvPr id="89" name="Google Shape;89;p17"/>
          <p:cNvSpPr txBox="1"/>
          <p:nvPr/>
        </p:nvSpPr>
        <p:spPr>
          <a:xfrm>
            <a:off x="0" y="0"/>
            <a:ext cx="7315200" cy="15756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1600">
                <a:solidFill>
                  <a:schemeClr val="dk1"/>
                </a:solidFill>
                <a:latin typeface="Halant"/>
                <a:ea typeface="Halant"/>
                <a:cs typeface="Halant"/>
                <a:sym typeface="Halant"/>
              </a:rPr>
              <a:t>Document Analysis:</a:t>
            </a:r>
            <a:endParaRPr sz="16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400">
                <a:solidFill>
                  <a:schemeClr val="dk1"/>
                </a:solidFill>
                <a:latin typeface="Plus Jakarta Sans Medium"/>
                <a:ea typeface="Plus Jakarta Sans Medium"/>
                <a:cs typeface="Plus Jakarta Sans Medium"/>
                <a:sym typeface="Plus Jakarta Sans Medium"/>
              </a:rPr>
              <a:t>India’s Fight for Independence</a:t>
            </a:r>
            <a:endParaRPr sz="2400">
              <a:solidFill>
                <a:schemeClr val="dk1"/>
              </a:solidFill>
              <a:latin typeface="Plus Jakarta Sans Medium"/>
              <a:ea typeface="Plus Jakarta Sans Medium"/>
              <a:cs typeface="Plus Jakarta Sans Medium"/>
              <a:sym typeface="Plus Jakarta Sans Medium"/>
            </a:endParaRPr>
          </a:p>
        </p:txBody>
      </p:sp>
      <p:pic>
        <p:nvPicPr>
          <p:cNvPr id="90" name="Google Shape;90;p17"/>
          <p:cNvPicPr preferRelativeResize="0"/>
          <p:nvPr/>
        </p:nvPicPr>
        <p:blipFill>
          <a:blip r:embed="rId3">
            <a:alphaModFix/>
          </a:blip>
          <a:stretch>
            <a:fillRect/>
          </a:stretch>
        </p:blipFill>
        <p:spPr>
          <a:xfrm>
            <a:off x="203550" y="220497"/>
            <a:ext cx="1008511" cy="418200"/>
          </a:xfrm>
          <a:prstGeom prst="rect">
            <a:avLst/>
          </a:prstGeom>
          <a:noFill/>
          <a:ln>
            <a:noFill/>
          </a:ln>
        </p:spPr>
      </p:pic>
      <p:graphicFrame>
        <p:nvGraphicFramePr>
          <p:cNvPr id="91" name="Google Shape;91;p17"/>
          <p:cNvGraphicFramePr/>
          <p:nvPr/>
        </p:nvGraphicFramePr>
        <p:xfrm>
          <a:off x="322963" y="1918350"/>
          <a:ext cx="3000000" cy="3000000"/>
        </p:xfrm>
        <a:graphic>
          <a:graphicData uri="http://schemas.openxmlformats.org/drawingml/2006/table">
            <a:tbl>
              <a:tblPr>
                <a:noFill/>
                <a:tableStyleId>{7D242743-E64D-44FE-BC46-EFCCFB6D7FAA}</a:tableStyleId>
              </a:tblPr>
              <a:tblGrid>
                <a:gridCol w="6648525"/>
              </a:tblGrid>
              <a:tr h="1202825">
                <a:tc>
                  <a:txBody>
                    <a:bodyPr/>
                    <a:lstStyle/>
                    <a:p>
                      <a:pPr indent="0" lvl="0" marL="0" rtl="0" algn="l">
                        <a:spcBef>
                          <a:spcPts val="0"/>
                        </a:spcBef>
                        <a:spcAft>
                          <a:spcPts val="0"/>
                        </a:spcAft>
                        <a:buClr>
                          <a:srgbClr val="000000"/>
                        </a:buClr>
                        <a:buSzPts val="1100"/>
                        <a:buFont typeface="Arial"/>
                        <a:buNone/>
                      </a:pPr>
                      <a:r>
                        <a:rPr lang="en" sz="1200">
                          <a:solidFill>
                            <a:srgbClr val="000000"/>
                          </a:solidFill>
                          <a:latin typeface="Halant"/>
                          <a:ea typeface="Halant"/>
                          <a:cs typeface="Halant"/>
                          <a:sym typeface="Halant"/>
                        </a:rPr>
                        <a:t>Source: Jawaharlal Nehru, </a:t>
                      </a:r>
                      <a:r>
                        <a:rPr i="1" lang="en" sz="1200">
                          <a:solidFill>
                            <a:srgbClr val="000000"/>
                          </a:solidFill>
                          <a:latin typeface="Halant"/>
                          <a:ea typeface="Halant"/>
                          <a:cs typeface="Halant"/>
                          <a:sym typeface="Halant"/>
                        </a:rPr>
                        <a:t>The </a:t>
                      </a:r>
                      <a:r>
                        <a:rPr i="1" lang="en" sz="1200">
                          <a:latin typeface="Halant"/>
                          <a:ea typeface="Halant"/>
                          <a:cs typeface="Halant"/>
                          <a:sym typeface="Halant"/>
                        </a:rPr>
                        <a:t>Discovery of India</a:t>
                      </a:r>
                      <a:r>
                        <a:rPr lang="en" sz="1200">
                          <a:latin typeface="Halant"/>
                          <a:ea typeface="Halant"/>
                          <a:cs typeface="Halant"/>
                          <a:sym typeface="Halant"/>
                        </a:rPr>
                        <a:t>, 1946.</a:t>
                      </a:r>
                      <a:endParaRPr sz="1200">
                        <a:solidFill>
                          <a:schemeClr val="dk1"/>
                        </a:solidFill>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2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lang="en" sz="1200">
                          <a:solidFill>
                            <a:schemeClr val="dk1"/>
                          </a:solidFill>
                          <a:latin typeface="Inter"/>
                          <a:ea typeface="Inter"/>
                          <a:cs typeface="Inter"/>
                          <a:sym typeface="Inter"/>
                        </a:rPr>
                        <a:t>Note: Jawaharlal Nehru was a key leader in India’s struggle for independence and became the country’s first Prime Minister after independence in 1947. He was a close ally of Mahatma Gandhi and a prominent member of the Indian National Congress, advocating for a secular, democratic India</a:t>
                      </a:r>
                      <a:endParaRPr sz="1200">
                        <a:solidFill>
                          <a:schemeClr val="dk1"/>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4562075">
                <a:tc>
                  <a:txBody>
                    <a:bodyPr/>
                    <a:lstStyle/>
                    <a:p>
                      <a:pPr indent="0" lvl="0" marL="0" rtl="0" algn="l">
                        <a:spcBef>
                          <a:spcPts val="0"/>
                        </a:spcBef>
                        <a:spcAft>
                          <a:spcPts val="0"/>
                        </a:spcAft>
                        <a:buClr>
                          <a:schemeClr val="dk1"/>
                        </a:buClr>
                        <a:buSzPts val="1100"/>
                        <a:buFont typeface="Arial"/>
                        <a:buNone/>
                      </a:pPr>
                      <a:r>
                        <a:rPr lang="en" sz="1200">
                          <a:solidFill>
                            <a:srgbClr val="222222"/>
                          </a:solidFill>
                          <a:latin typeface="Inter"/>
                          <a:ea typeface="Inter"/>
                          <a:cs typeface="Inter"/>
                          <a:sym typeface="Inter"/>
                        </a:rPr>
                        <a:t>Any division of India on a religious basis as between Hindus and Muslims, as proposed by the Moslem League today, cannot separate the followers of these two principal religions of India, for they are spread out all over the country. Even if the areas in which each group is in a majority are separated, huge minorities belonging to the other group remain in each area. Other religious groups, like the Sikhs, are split up unfairly against their will and placed in two different states. In giving freedom to separate to one group, other groups are denied that freedom . . . </a:t>
                      </a:r>
                      <a:endParaRPr sz="12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rgbClr val="222222"/>
                          </a:solidFill>
                          <a:latin typeface="Inter"/>
                          <a:ea typeface="Inter"/>
                          <a:cs typeface="Inter"/>
                          <a:sym typeface="Inter"/>
                        </a:rPr>
                        <a:t>If the economic aspects of separation are considered, it is clear that India as a whole is a strong and more-or-less self-sufficient economic unit. If the division is made so as to separate the predominantly Hindu and Muslim areas, the Hindu areas will not be so hard hit. The Muslim areas, on the other hand, will be economically backward. Thus, the odd fact emerges that those who today demand separation will suffer the most from it.</a:t>
                      </a:r>
                      <a:endParaRPr sz="12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rgbClr val="222222"/>
                          </a:solidFill>
                          <a:latin typeface="Inter"/>
                          <a:ea typeface="Inter"/>
                          <a:cs typeface="Inter"/>
                          <a:sym typeface="Inter"/>
                        </a:rPr>
                        <a:t>The astonishing fact remains that those who propose “Pakistan” or partition have consistently refused to define what they mean or to consider the implications of such a division. They move on the emotional plane only . . . </a:t>
                      </a:r>
                      <a:endParaRPr sz="12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rgbClr val="222222"/>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rgbClr val="222222"/>
                          </a:solidFill>
                          <a:latin typeface="Inter"/>
                          <a:ea typeface="Inter"/>
                          <a:cs typeface="Inter"/>
                          <a:sym typeface="Inter"/>
                        </a:rPr>
                        <a:t>It is difficult to imagine any free state emerging from such turmoil, and if something does emerge, it will be full of contradictions and insoluble problems. </a:t>
                      </a:r>
                      <a:endParaRPr>
                        <a:solidFill>
                          <a:schemeClr val="dk1"/>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5" name="Shape 95"/>
        <p:cNvGrpSpPr/>
        <p:nvPr/>
      </p:nvGrpSpPr>
      <p:grpSpPr>
        <a:xfrm>
          <a:off x="0" y="0"/>
          <a:ext cx="0" cy="0"/>
          <a:chOff x="0" y="0"/>
          <a:chExt cx="0" cy="0"/>
        </a:xfrm>
      </p:grpSpPr>
      <p:sp>
        <p:nvSpPr>
          <p:cNvPr id="96" name="Google Shape;96;p18"/>
          <p:cNvSpPr txBox="1"/>
          <p:nvPr/>
        </p:nvSpPr>
        <p:spPr>
          <a:xfrm>
            <a:off x="441450" y="8882575"/>
            <a:ext cx="6432300" cy="418200"/>
          </a:xfrm>
          <a:prstGeom prst="rect">
            <a:avLst/>
          </a:prstGeom>
          <a:solidFill>
            <a:srgbClr val="EFEFEF"/>
          </a:solidFill>
          <a:ln>
            <a:noFill/>
          </a:ln>
        </p:spPr>
        <p:txBody>
          <a:bodyPr anchorCtr="0" anchor="t" bIns="109725" lIns="109725" spcFirstLastPara="1" rIns="109725" wrap="square" tIns="109725">
            <a:normAutofit/>
          </a:bodyPr>
          <a:lstStyle/>
          <a:p>
            <a:pPr indent="0" lvl="0" marL="0" rtl="0" algn="l">
              <a:spcBef>
                <a:spcPts val="0"/>
              </a:spcBef>
              <a:spcAft>
                <a:spcPts val="0"/>
              </a:spcAft>
              <a:buNone/>
            </a:pPr>
            <a:r>
              <a:rPr lang="en" sz="1200">
                <a:latin typeface="Inter SemiBold"/>
                <a:ea typeface="Inter SemiBold"/>
                <a:cs typeface="Inter SemiBold"/>
                <a:sym typeface="Inter SemiBold"/>
              </a:rPr>
              <a:t>Historical Thinking Skill:</a:t>
            </a:r>
            <a:r>
              <a:rPr lang="en" sz="1200">
                <a:latin typeface="Inter"/>
                <a:ea typeface="Inter"/>
                <a:cs typeface="Inter"/>
                <a:sym typeface="Inter"/>
              </a:rPr>
              <a:t> Perspective</a:t>
            </a:r>
            <a:endParaRPr sz="1200">
              <a:latin typeface="Inter"/>
              <a:ea typeface="Inter"/>
              <a:cs typeface="Inter"/>
              <a:sym typeface="Inter"/>
            </a:endParaRPr>
          </a:p>
        </p:txBody>
      </p:sp>
      <p:sp>
        <p:nvSpPr>
          <p:cNvPr id="97" name="Google Shape;97;p18"/>
          <p:cNvSpPr txBox="1"/>
          <p:nvPr/>
        </p:nvSpPr>
        <p:spPr>
          <a:xfrm>
            <a:off x="0" y="0"/>
            <a:ext cx="7315200" cy="15756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1600">
                <a:solidFill>
                  <a:schemeClr val="dk1"/>
                </a:solidFill>
                <a:latin typeface="Halant"/>
                <a:ea typeface="Halant"/>
                <a:cs typeface="Halant"/>
                <a:sym typeface="Halant"/>
              </a:rPr>
              <a:t>Document Analysis:</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Plus Jakarta Sans Medium"/>
                <a:ea typeface="Plus Jakarta Sans Medium"/>
                <a:cs typeface="Plus Jakarta Sans Medium"/>
                <a:sym typeface="Plus Jakarta Sans Medium"/>
              </a:rPr>
              <a:t>India’s Fight for Independence</a:t>
            </a:r>
            <a:endParaRPr sz="2400">
              <a:solidFill>
                <a:schemeClr val="dk1"/>
              </a:solidFill>
              <a:latin typeface="Plus Jakarta Sans Medium"/>
              <a:ea typeface="Plus Jakarta Sans Medium"/>
              <a:cs typeface="Plus Jakarta Sans Medium"/>
              <a:sym typeface="Plus Jakarta Sans Medium"/>
            </a:endParaRPr>
          </a:p>
        </p:txBody>
      </p:sp>
      <p:pic>
        <p:nvPicPr>
          <p:cNvPr id="98" name="Google Shape;98;p18"/>
          <p:cNvPicPr preferRelativeResize="0"/>
          <p:nvPr/>
        </p:nvPicPr>
        <p:blipFill>
          <a:blip r:embed="rId3">
            <a:alphaModFix/>
          </a:blip>
          <a:stretch>
            <a:fillRect/>
          </a:stretch>
        </p:blipFill>
        <p:spPr>
          <a:xfrm>
            <a:off x="203550" y="220497"/>
            <a:ext cx="1008511" cy="418200"/>
          </a:xfrm>
          <a:prstGeom prst="rect">
            <a:avLst/>
          </a:prstGeom>
          <a:noFill/>
          <a:ln>
            <a:noFill/>
          </a:ln>
        </p:spPr>
      </p:pic>
      <p:graphicFrame>
        <p:nvGraphicFramePr>
          <p:cNvPr id="99" name="Google Shape;99;p18"/>
          <p:cNvGraphicFramePr/>
          <p:nvPr/>
        </p:nvGraphicFramePr>
        <p:xfrm>
          <a:off x="346513" y="1689750"/>
          <a:ext cx="3000000" cy="3000000"/>
        </p:xfrm>
        <a:graphic>
          <a:graphicData uri="http://schemas.openxmlformats.org/drawingml/2006/table">
            <a:tbl>
              <a:tblPr>
                <a:noFill/>
                <a:tableStyleId>{7D242743-E64D-44FE-BC46-EFCCFB6D7FAA}</a:tableStyleId>
              </a:tblPr>
              <a:tblGrid>
                <a:gridCol w="6637775"/>
              </a:tblGrid>
              <a:tr h="100000">
                <a:tc>
                  <a:txBody>
                    <a:bodyPr/>
                    <a:lstStyle/>
                    <a:p>
                      <a:pPr indent="0" lvl="0" marL="0" rtl="0" algn="l">
                        <a:spcBef>
                          <a:spcPts val="0"/>
                        </a:spcBef>
                        <a:spcAft>
                          <a:spcPts val="0"/>
                        </a:spcAft>
                        <a:buClr>
                          <a:srgbClr val="000000"/>
                        </a:buClr>
                        <a:buSzPts val="1100"/>
                        <a:buFont typeface="Arial"/>
                        <a:buNone/>
                      </a:pPr>
                      <a:r>
                        <a:rPr lang="en" sz="1200">
                          <a:solidFill>
                            <a:schemeClr val="dk1"/>
                          </a:solidFill>
                          <a:latin typeface="Halant"/>
                          <a:ea typeface="Halant"/>
                          <a:cs typeface="Halant"/>
                          <a:sym typeface="Halant"/>
                        </a:rPr>
                        <a:t>Source: “</a:t>
                      </a:r>
                      <a:r>
                        <a:rPr lang="en" sz="1200">
                          <a:solidFill>
                            <a:schemeClr val="dk1"/>
                          </a:solidFill>
                          <a:highlight>
                            <a:srgbClr val="F8F9FA"/>
                          </a:highlight>
                          <a:latin typeface="Halant"/>
                          <a:ea typeface="Halant"/>
                          <a:cs typeface="Halant"/>
                          <a:sym typeface="Halant"/>
                        </a:rPr>
                        <a:t>The delegates to the first meeting of the Indian National Congress in Bombay,” 1885. Public Domain</a:t>
                      </a:r>
                      <a:endParaRPr baseline="-25000" sz="1200">
                        <a:solidFill>
                          <a:schemeClr val="dk1"/>
                        </a:solidFill>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latin typeface="Inter"/>
                          <a:ea typeface="Inter"/>
                          <a:cs typeface="Inter"/>
                          <a:sym typeface="Inter"/>
                        </a:rPr>
                        <a:t>Note: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This photo shows the delegates at the first meeting of the Indian National Congress (INC) in Bombay (now Mumbai) in 1885. The INC was originally formed by a small group of Indian elites to give educated Indians a voice in British colonial governance. Over time, it evolved into the leading organization in the struggle for Indian independence, with leaders like Nehru eventually guiding it toward mass mobilization and demands for full self-rule.</a:t>
                      </a:r>
                      <a:endParaRPr sz="1200">
                        <a:solidFill>
                          <a:schemeClr val="dk1"/>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pic>
        <p:nvPicPr>
          <p:cNvPr id="100" name="Google Shape;100;p18"/>
          <p:cNvPicPr preferRelativeResize="0"/>
          <p:nvPr/>
        </p:nvPicPr>
        <p:blipFill>
          <a:blip r:embed="rId4">
            <a:alphaModFix/>
          </a:blip>
          <a:stretch>
            <a:fillRect/>
          </a:stretch>
        </p:blipFill>
        <p:spPr>
          <a:xfrm>
            <a:off x="346525" y="3656150"/>
            <a:ext cx="6637776" cy="435838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