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7.xml"/>
  <Override ContentType="application/vnd.openxmlformats-officedocument.presentationml.notesSlide+xml" PartName="/ppt/notesSlides/notesSlide11.xml"/>
  <Override ContentType="application/vnd.openxmlformats-officedocument.presentationml.notesSlide+xml" PartName="/ppt/notesSlides/notesSlide5.xml"/>
  <Override ContentType="application/vnd.openxmlformats-officedocument.presentationml.notesSlide+xml" PartName="/ppt/notesSlides/notesSlide12.xml"/>
  <Override ContentType="application/vnd.openxmlformats-officedocument.presentationml.notesSlide+xml" PartName="/ppt/notesSlides/notesSlide8.xml"/>
  <Override ContentType="application/vnd.openxmlformats-officedocument.presentationml.notesSlide+xml" PartName="/ppt/notesSlides/notesSlide14.xml"/>
  <Override ContentType="application/vnd.openxmlformats-officedocument.presentationml.notesSlide+xml" PartName="/ppt/notesSlides/notesSlide2.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7.xml"/>
  <Override ContentType="application/vnd.openxmlformats-officedocument.presentationml.slide+xml" PartName="/ppt/slides/slide12.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8.xml"/>
  <Override ContentType="application/vnd.openxmlformats-officedocument.presentationml.slide+xml" PartName="/ppt/slides/slide14.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4"/>
  </p:sldMasterIdLst>
  <p:notesMasterIdLst>
    <p:notesMasterId r:id="rId5"/>
  </p:notesMasterIdLst>
  <p:sldIdLst>
    <p:sldId id="256" r:id="rId6"/>
    <p:sldId id="257" r:id="rId7"/>
    <p:sldId id="258" r:id="rId8"/>
    <p:sldId id="259" r:id="rId9"/>
    <p:sldId id="260" r:id="rId10"/>
    <p:sldId id="261" r:id="rId11"/>
    <p:sldId id="262" r:id="rId12"/>
    <p:sldId id="263" r:id="rId13"/>
    <p:sldId id="264" r:id="rId14"/>
    <p:sldId id="265" r:id="rId15"/>
    <p:sldId id="266" r:id="rId16"/>
    <p:sldId id="267" r:id="rId17"/>
    <p:sldId id="268" r:id="rId18"/>
    <p:sldId id="269" r:id="rId19"/>
  </p:sldIdLst>
  <p:sldSz cy="9601200" cx="7315200"/>
  <p:notesSz cx="6858000" cy="9144000"/>
  <p:embeddedFontLst>
    <p:embeddedFont>
      <p:font typeface="Halant"/>
      <p:regular r:id="rId20"/>
      <p:bold r:id="rId21"/>
    </p:embeddedFont>
    <p:embeddedFont>
      <p:font typeface="Inter"/>
      <p:regular r:id="rId22"/>
      <p:bold r:id="rId23"/>
      <p:italic r:id="rId24"/>
      <p:boldItalic r:id="rId25"/>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3024">
          <p15:clr>
            <a:srgbClr val="A4A3A4"/>
          </p15:clr>
        </p15:guide>
        <p15:guide id="2" pos="2304">
          <p15:clr>
            <a:srgbClr val="A4A3A4"/>
          </p15:clr>
        </p15:guide>
        <p15:guide id="3" pos="278">
          <p15:clr>
            <a:srgbClr val="747775"/>
          </p15:clr>
        </p15:guide>
        <p15:guide id="4" pos="4330">
          <p15:clr>
            <a:srgbClr val="747775"/>
          </p15:clr>
        </p15:guide>
        <p15:guide id="5" orient="horz" pos="5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3024" orient="horz"/>
        <p:guide pos="2304"/>
        <p:guide pos="278"/>
        <p:guide pos="4330"/>
        <p:guide pos="5880" orient="horz"/>
      </p:guideLst>
    </p:cSldViewPr>
  </p:slideViewPr>
</p:viewPr>
</file>

<file path=ppt/_rels/presentation.xml.rels><?xml version="1.0" encoding="UTF-8" standalone="yes"?><Relationships xmlns="http://schemas.openxmlformats.org/package/2006/relationships"><Relationship Id="rId20" Type="http://schemas.openxmlformats.org/officeDocument/2006/relationships/font" Target="fonts/Halant-regular.fntdata"/><Relationship Id="rId22" Type="http://schemas.openxmlformats.org/officeDocument/2006/relationships/font" Target="fonts/Inter-regular.fntdata"/><Relationship Id="rId21" Type="http://schemas.openxmlformats.org/officeDocument/2006/relationships/font" Target="fonts/Halant-bold.fntdata"/><Relationship Id="rId24" Type="http://schemas.openxmlformats.org/officeDocument/2006/relationships/font" Target="fonts/Inter-italic.fntdata"/><Relationship Id="rId23" Type="http://schemas.openxmlformats.org/officeDocument/2006/relationships/font" Target="fonts/Inter-bold.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4.xml"/><Relationship Id="rId25" Type="http://schemas.openxmlformats.org/officeDocument/2006/relationships/font" Target="fonts/Inter-boldItalic.fntdata"/><Relationship Id="rId5" Type="http://schemas.openxmlformats.org/officeDocument/2006/relationships/notesMaster" Target="notesMasters/notesMaster1.xml"/><Relationship Id="rId6" Type="http://schemas.openxmlformats.org/officeDocument/2006/relationships/slide" Target="slides/slide1.xml"/><Relationship Id="rId7" Type="http://schemas.openxmlformats.org/officeDocument/2006/relationships/slide" Target="slides/slide2.xml"/><Relationship Id="rId8" Type="http://schemas.openxmlformats.org/officeDocument/2006/relationships/slide" Target="slides/slide3.xml"/><Relationship Id="rId11" Type="http://schemas.openxmlformats.org/officeDocument/2006/relationships/slide" Target="slides/slide6.xml"/><Relationship Id="rId10" Type="http://schemas.openxmlformats.org/officeDocument/2006/relationships/slide" Target="slides/slide5.xml"/><Relationship Id="rId13" Type="http://schemas.openxmlformats.org/officeDocument/2006/relationships/slide" Target="slides/slide8.xml"/><Relationship Id="rId12" Type="http://schemas.openxmlformats.org/officeDocument/2006/relationships/slide" Target="slides/slide7.xml"/><Relationship Id="rId15" Type="http://schemas.openxmlformats.org/officeDocument/2006/relationships/slide" Target="slides/slide10.xml"/><Relationship Id="rId14" Type="http://schemas.openxmlformats.org/officeDocument/2006/relationships/slide" Target="slides/slide9.xml"/><Relationship Id="rId17" Type="http://schemas.openxmlformats.org/officeDocument/2006/relationships/slide" Target="slides/slide12.xml"/><Relationship Id="rId16" Type="http://schemas.openxmlformats.org/officeDocument/2006/relationships/slide" Target="slides/slide11.xml"/><Relationship Id="rId19" Type="http://schemas.openxmlformats.org/officeDocument/2006/relationships/slide" Target="slides/slide14.xml"/><Relationship Id="rId18" Type="http://schemas.openxmlformats.org/officeDocument/2006/relationships/slide" Target="slides/slide13.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5d3d37f550_0_88: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5d3d37f550_0_8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9" name="Shape 149"/>
        <p:cNvGrpSpPr/>
        <p:nvPr/>
      </p:nvGrpSpPr>
      <p:grpSpPr>
        <a:xfrm>
          <a:off x="0" y="0"/>
          <a:ext cx="0" cy="0"/>
          <a:chOff x="0" y="0"/>
          <a:chExt cx="0" cy="0"/>
        </a:xfrm>
      </p:grpSpPr>
      <p:sp>
        <p:nvSpPr>
          <p:cNvPr id="150" name="Google Shape;150;g36e8dfc7498_0_90: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51" name="Google Shape;151;g36e8dfc7498_0_9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60" name="Shape 160"/>
        <p:cNvGrpSpPr/>
        <p:nvPr/>
      </p:nvGrpSpPr>
      <p:grpSpPr>
        <a:xfrm>
          <a:off x="0" y="0"/>
          <a:ext cx="0" cy="0"/>
          <a:chOff x="0" y="0"/>
          <a:chExt cx="0" cy="0"/>
        </a:xfrm>
      </p:grpSpPr>
      <p:sp>
        <p:nvSpPr>
          <p:cNvPr id="161" name="Google Shape;161;g36e8dfc7498_0_100: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62" name="Google Shape;162;g36e8dfc7498_0_10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71" name="Shape 171"/>
        <p:cNvGrpSpPr/>
        <p:nvPr/>
      </p:nvGrpSpPr>
      <p:grpSpPr>
        <a:xfrm>
          <a:off x="0" y="0"/>
          <a:ext cx="0" cy="0"/>
          <a:chOff x="0" y="0"/>
          <a:chExt cx="0" cy="0"/>
        </a:xfrm>
      </p:grpSpPr>
      <p:sp>
        <p:nvSpPr>
          <p:cNvPr id="172" name="Google Shape;172;g36e8dfc7498_0_110: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73" name="Google Shape;173;g36e8dfc7498_0_11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82" name="Shape 182"/>
        <p:cNvGrpSpPr/>
        <p:nvPr/>
      </p:nvGrpSpPr>
      <p:grpSpPr>
        <a:xfrm>
          <a:off x="0" y="0"/>
          <a:ext cx="0" cy="0"/>
          <a:chOff x="0" y="0"/>
          <a:chExt cx="0" cy="0"/>
        </a:xfrm>
      </p:grpSpPr>
      <p:sp>
        <p:nvSpPr>
          <p:cNvPr id="183" name="Google Shape;183;g36e8dfc7498_0_120: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84" name="Google Shape;184;g36e8dfc7498_0_12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93" name="Shape 193"/>
        <p:cNvGrpSpPr/>
        <p:nvPr/>
      </p:nvGrpSpPr>
      <p:grpSpPr>
        <a:xfrm>
          <a:off x="0" y="0"/>
          <a:ext cx="0" cy="0"/>
          <a:chOff x="0" y="0"/>
          <a:chExt cx="0" cy="0"/>
        </a:xfrm>
      </p:grpSpPr>
      <p:sp>
        <p:nvSpPr>
          <p:cNvPr id="194" name="Google Shape;194;g36e8dfc7498_0_130: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95" name="Google Shape;195;g36e8dfc7498_0_13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1" name="Shape 61"/>
        <p:cNvGrpSpPr/>
        <p:nvPr/>
      </p:nvGrpSpPr>
      <p:grpSpPr>
        <a:xfrm>
          <a:off x="0" y="0"/>
          <a:ext cx="0" cy="0"/>
          <a:chOff x="0" y="0"/>
          <a:chExt cx="0" cy="0"/>
        </a:xfrm>
      </p:grpSpPr>
      <p:sp>
        <p:nvSpPr>
          <p:cNvPr id="62" name="Google Shape;62;g36e8dfc7498_0_60: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63" name="Google Shape;63;g36e8dfc7498_0_6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2" name="Shape 72"/>
        <p:cNvGrpSpPr/>
        <p:nvPr/>
      </p:nvGrpSpPr>
      <p:grpSpPr>
        <a:xfrm>
          <a:off x="0" y="0"/>
          <a:ext cx="0" cy="0"/>
          <a:chOff x="0" y="0"/>
          <a:chExt cx="0" cy="0"/>
        </a:xfrm>
      </p:grpSpPr>
      <p:sp>
        <p:nvSpPr>
          <p:cNvPr id="73" name="Google Shape;73;g36e8dfc7498_0_20: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74" name="Google Shape;74;g36e8dfc7498_0_2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3" name="Shape 83"/>
        <p:cNvGrpSpPr/>
        <p:nvPr/>
      </p:nvGrpSpPr>
      <p:grpSpPr>
        <a:xfrm>
          <a:off x="0" y="0"/>
          <a:ext cx="0" cy="0"/>
          <a:chOff x="0" y="0"/>
          <a:chExt cx="0" cy="0"/>
        </a:xfrm>
      </p:grpSpPr>
      <p:sp>
        <p:nvSpPr>
          <p:cNvPr id="84" name="Google Shape;84;g36e8dfc7498_0_10: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85" name="Google Shape;85;g36e8dfc7498_0_1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4" name="Shape 94"/>
        <p:cNvGrpSpPr/>
        <p:nvPr/>
      </p:nvGrpSpPr>
      <p:grpSpPr>
        <a:xfrm>
          <a:off x="0" y="0"/>
          <a:ext cx="0" cy="0"/>
          <a:chOff x="0" y="0"/>
          <a:chExt cx="0" cy="0"/>
        </a:xfrm>
      </p:grpSpPr>
      <p:sp>
        <p:nvSpPr>
          <p:cNvPr id="95" name="Google Shape;95;g36e8dfc7498_0_40: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96" name="Google Shape;96;g36e8dfc7498_0_4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5" name="Shape 105"/>
        <p:cNvGrpSpPr/>
        <p:nvPr/>
      </p:nvGrpSpPr>
      <p:grpSpPr>
        <a:xfrm>
          <a:off x="0" y="0"/>
          <a:ext cx="0" cy="0"/>
          <a:chOff x="0" y="0"/>
          <a:chExt cx="0" cy="0"/>
        </a:xfrm>
      </p:grpSpPr>
      <p:sp>
        <p:nvSpPr>
          <p:cNvPr id="106" name="Google Shape;106;g36e8dfc7498_0_30: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07" name="Google Shape;107;g36e8dfc7498_0_3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6" name="Shape 116"/>
        <p:cNvGrpSpPr/>
        <p:nvPr/>
      </p:nvGrpSpPr>
      <p:grpSpPr>
        <a:xfrm>
          <a:off x="0" y="0"/>
          <a:ext cx="0" cy="0"/>
          <a:chOff x="0" y="0"/>
          <a:chExt cx="0" cy="0"/>
        </a:xfrm>
      </p:grpSpPr>
      <p:sp>
        <p:nvSpPr>
          <p:cNvPr id="117" name="Google Shape;117;g36e8dfc7498_0_50: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18" name="Google Shape;118;g36e8dfc7498_0_5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27" name="Shape 127"/>
        <p:cNvGrpSpPr/>
        <p:nvPr/>
      </p:nvGrpSpPr>
      <p:grpSpPr>
        <a:xfrm>
          <a:off x="0" y="0"/>
          <a:ext cx="0" cy="0"/>
          <a:chOff x="0" y="0"/>
          <a:chExt cx="0" cy="0"/>
        </a:xfrm>
      </p:grpSpPr>
      <p:sp>
        <p:nvSpPr>
          <p:cNvPr id="128" name="Google Shape;128;g36e8dfc7498_0_70: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29" name="Google Shape;129;g36e8dfc7498_0_7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8" name="Shape 138"/>
        <p:cNvGrpSpPr/>
        <p:nvPr/>
      </p:nvGrpSpPr>
      <p:grpSpPr>
        <a:xfrm>
          <a:off x="0" y="0"/>
          <a:ext cx="0" cy="0"/>
          <a:chOff x="0" y="0"/>
          <a:chExt cx="0" cy="0"/>
        </a:xfrm>
      </p:grpSpPr>
      <p:sp>
        <p:nvSpPr>
          <p:cNvPr id="139" name="Google Shape;139;g36e8dfc7498_0_80: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40" name="Google Shape;140;g36e8dfc7498_0_8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249367" y="1389873"/>
            <a:ext cx="6816600" cy="3831600"/>
          </a:xfrm>
          <a:prstGeom prst="rect">
            <a:avLst/>
          </a:prstGeom>
        </p:spPr>
        <p:txBody>
          <a:bodyPr anchorCtr="0" anchor="b" bIns="91425" lIns="91425" spcFirstLastPara="1" rIns="91425" wrap="square" tIns="91425">
            <a:no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249360" y="5290367"/>
            <a:ext cx="6816600" cy="14796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249360" y="2064767"/>
            <a:ext cx="6816600" cy="3665100"/>
          </a:xfrm>
          <a:prstGeom prst="rect">
            <a:avLst/>
          </a:prstGeom>
        </p:spPr>
        <p:txBody>
          <a:bodyPr anchorCtr="0" anchor="b" bIns="91425" lIns="91425" spcFirstLastPara="1" rIns="91425" wrap="square" tIns="91425">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249360" y="5884153"/>
            <a:ext cx="6816600" cy="2428200"/>
          </a:xfrm>
          <a:prstGeom prst="rect">
            <a:avLst/>
          </a:prstGeom>
        </p:spPr>
        <p:txBody>
          <a:bodyPr anchorCtr="0" anchor="t" bIns="91425" lIns="91425" spcFirstLastPara="1" rIns="91425" wrap="square" tIns="91425">
            <a:noAutofit/>
          </a:bodyPr>
          <a:lstStyle>
            <a:lvl1pPr indent="-342900" lvl="0" marL="457200" algn="ctr">
              <a:spcBef>
                <a:spcPts val="0"/>
              </a:spcBef>
              <a:spcAft>
                <a:spcPts val="0"/>
              </a:spcAft>
              <a:buSzPts val="1800"/>
              <a:buChar char="●"/>
              <a:defRPr/>
            </a:lvl1pPr>
            <a:lvl2pPr indent="-317500" lvl="1" marL="914400" algn="ctr">
              <a:spcBef>
                <a:spcPts val="1600"/>
              </a:spcBef>
              <a:spcAft>
                <a:spcPts val="0"/>
              </a:spcAft>
              <a:buSzPts val="1400"/>
              <a:buChar char="○"/>
              <a:defRPr/>
            </a:lvl2pPr>
            <a:lvl3pPr indent="-317500" lvl="2" marL="1371600" algn="ctr">
              <a:spcBef>
                <a:spcPts val="1600"/>
              </a:spcBef>
              <a:spcAft>
                <a:spcPts val="0"/>
              </a:spcAft>
              <a:buSzPts val="1400"/>
              <a:buChar char="■"/>
              <a:defRPr/>
            </a:lvl3pPr>
            <a:lvl4pPr indent="-317500" lvl="3" marL="1828800" algn="ctr">
              <a:spcBef>
                <a:spcPts val="1600"/>
              </a:spcBef>
              <a:spcAft>
                <a:spcPts val="0"/>
              </a:spcAft>
              <a:buSzPts val="1400"/>
              <a:buChar char="●"/>
              <a:defRPr/>
            </a:lvl4pPr>
            <a:lvl5pPr indent="-317500" lvl="4" marL="2286000" algn="ctr">
              <a:spcBef>
                <a:spcPts val="1600"/>
              </a:spcBef>
              <a:spcAft>
                <a:spcPts val="0"/>
              </a:spcAft>
              <a:buSzPts val="1400"/>
              <a:buChar char="○"/>
              <a:defRPr/>
            </a:lvl5pPr>
            <a:lvl6pPr indent="-317500" lvl="5" marL="2743200" algn="ctr">
              <a:spcBef>
                <a:spcPts val="1600"/>
              </a:spcBef>
              <a:spcAft>
                <a:spcPts val="0"/>
              </a:spcAft>
              <a:buSzPts val="1400"/>
              <a:buChar char="■"/>
              <a:defRPr/>
            </a:lvl6pPr>
            <a:lvl7pPr indent="-317500" lvl="6" marL="3200400" algn="ctr">
              <a:spcBef>
                <a:spcPts val="1600"/>
              </a:spcBef>
              <a:spcAft>
                <a:spcPts val="0"/>
              </a:spcAft>
              <a:buSzPts val="1400"/>
              <a:buChar char="●"/>
              <a:defRPr/>
            </a:lvl7pPr>
            <a:lvl8pPr indent="-317500" lvl="7" marL="3657600" algn="ctr">
              <a:spcBef>
                <a:spcPts val="1600"/>
              </a:spcBef>
              <a:spcAft>
                <a:spcPts val="0"/>
              </a:spcAft>
              <a:buSzPts val="1400"/>
              <a:buChar char="○"/>
              <a:defRPr/>
            </a:lvl8pPr>
            <a:lvl9pPr indent="-317500" lvl="8" marL="4114800" algn="ctr">
              <a:spcBef>
                <a:spcPts val="1600"/>
              </a:spcBef>
              <a:spcAft>
                <a:spcPts val="1600"/>
              </a:spcAft>
              <a:buSzPts val="1400"/>
              <a:buChar char="■"/>
              <a:defRPr/>
            </a:lvl9pPr>
          </a:lstStyle>
          <a:p/>
        </p:txBody>
      </p:sp>
      <p:sp>
        <p:nvSpPr>
          <p:cNvPr id="47" name="Google Shape;47;p11"/>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249360" y="4014920"/>
            <a:ext cx="6816600" cy="1571400"/>
          </a:xfrm>
          <a:prstGeom prst="rect">
            <a:avLst/>
          </a:prstGeom>
        </p:spPr>
        <p:txBody>
          <a:bodyPr anchorCtr="0" anchor="ctr" bIns="91425" lIns="91425" spcFirstLastPara="1" rIns="91425" wrap="square" tIns="91425">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249360" y="830713"/>
            <a:ext cx="6816600" cy="10689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249360" y="2151287"/>
            <a:ext cx="6816600" cy="6377400"/>
          </a:xfrm>
          <a:prstGeom prst="rect">
            <a:avLst/>
          </a:prstGeom>
        </p:spPr>
        <p:txBody>
          <a:bodyPr anchorCtr="0" anchor="t"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19" name="Google Shape;19;p4"/>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249360" y="830713"/>
            <a:ext cx="6816600" cy="10689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249360" y="2151287"/>
            <a:ext cx="3199800" cy="63774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3" name="Google Shape;23;p5"/>
          <p:cNvSpPr txBox="1"/>
          <p:nvPr>
            <p:ph idx="2" type="body"/>
          </p:nvPr>
        </p:nvSpPr>
        <p:spPr>
          <a:xfrm>
            <a:off x="3865920" y="2151287"/>
            <a:ext cx="3199800" cy="63774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4" name="Google Shape;24;p5"/>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249360" y="830713"/>
            <a:ext cx="6816600" cy="10689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249360" y="1037120"/>
            <a:ext cx="2246400" cy="1410600"/>
          </a:xfrm>
          <a:prstGeom prst="rect">
            <a:avLst/>
          </a:prstGeom>
        </p:spPr>
        <p:txBody>
          <a:bodyPr anchorCtr="0" anchor="b" bIns="91425" lIns="91425" spcFirstLastPara="1" rIns="91425" wrap="square" tIns="91425">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249360" y="2593920"/>
            <a:ext cx="2246400" cy="5934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sz="12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31" name="Google Shape;31;p7"/>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392200" y="840280"/>
            <a:ext cx="5094300" cy="7636200"/>
          </a:xfrm>
          <a:prstGeom prst="rect">
            <a:avLst/>
          </a:prstGeom>
        </p:spPr>
        <p:txBody>
          <a:bodyPr anchorCtr="0" anchor="ctr" bIns="91425" lIns="91425" spcFirstLastPara="1" rIns="91425" wrap="square" tIns="91425">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3657600" y="-233"/>
            <a:ext cx="3657600" cy="96012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12400" y="2301927"/>
            <a:ext cx="3236100" cy="2766900"/>
          </a:xfrm>
          <a:prstGeom prst="rect">
            <a:avLst/>
          </a:prstGeom>
        </p:spPr>
        <p:txBody>
          <a:bodyPr anchorCtr="0" anchor="b" bIns="91425" lIns="91425" spcFirstLastPara="1" rIns="91425" wrap="square" tIns="91425">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12400" y="5232407"/>
            <a:ext cx="3236100" cy="23055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3951600" y="1351607"/>
            <a:ext cx="3069600" cy="6897600"/>
          </a:xfrm>
          <a:prstGeom prst="rect">
            <a:avLst/>
          </a:prstGeom>
        </p:spPr>
        <p:txBody>
          <a:bodyPr anchorCtr="0" anchor="ctr"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40" name="Google Shape;40;p9"/>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249360" y="7897073"/>
            <a:ext cx="4799100" cy="1129500"/>
          </a:xfrm>
          <a:prstGeom prst="rect">
            <a:avLst/>
          </a:prstGeom>
        </p:spPr>
        <p:txBody>
          <a:bodyPr anchorCtr="0" anchor="ctr" bIns="91425" lIns="91425" spcFirstLastPara="1" rIns="91425" wrap="square" tIns="91425">
            <a:no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249360" y="830713"/>
            <a:ext cx="6816600" cy="1068900"/>
          </a:xfrm>
          <a:prstGeom prst="rect">
            <a:avLst/>
          </a:prstGeom>
          <a:noFill/>
          <a:ln>
            <a:noFill/>
          </a:ln>
        </p:spPr>
        <p:txBody>
          <a:bodyPr anchorCtr="0" anchor="t" bIns="91425" lIns="91425" spcFirstLastPara="1" rIns="91425" wrap="square" tIns="91425">
            <a:no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249360" y="2151287"/>
            <a:ext cx="6816600" cy="6377400"/>
          </a:xfrm>
          <a:prstGeom prst="rect">
            <a:avLst/>
          </a:prstGeom>
          <a:noFill/>
          <a:ln>
            <a:noFill/>
          </a:ln>
        </p:spPr>
        <p:txBody>
          <a:bodyPr anchorCtr="0" anchor="t" bIns="91425" lIns="91425" spcFirstLastPara="1" rIns="91425" wrap="square" tIns="91425">
            <a:no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1600"/>
              </a:spcBef>
              <a:spcAft>
                <a:spcPts val="0"/>
              </a:spcAft>
              <a:buClr>
                <a:schemeClr val="dk2"/>
              </a:buClr>
              <a:buSzPts val="1400"/>
              <a:buChar char="○"/>
              <a:defRPr sz="1400">
                <a:solidFill>
                  <a:schemeClr val="dk2"/>
                </a:solidFill>
              </a:defRPr>
            </a:lvl2pPr>
            <a:lvl3pPr indent="-317500" lvl="2" marL="1371600">
              <a:lnSpc>
                <a:spcPct val="115000"/>
              </a:lnSpc>
              <a:spcBef>
                <a:spcPts val="1600"/>
              </a:spcBef>
              <a:spcAft>
                <a:spcPts val="0"/>
              </a:spcAft>
              <a:buClr>
                <a:schemeClr val="dk2"/>
              </a:buClr>
              <a:buSzPts val="1400"/>
              <a:buChar char="■"/>
              <a:defRPr sz="1400">
                <a:solidFill>
                  <a:schemeClr val="dk2"/>
                </a:solidFill>
              </a:defRPr>
            </a:lvl3pPr>
            <a:lvl4pPr indent="-317500" lvl="3" marL="1828800">
              <a:lnSpc>
                <a:spcPct val="115000"/>
              </a:lnSpc>
              <a:spcBef>
                <a:spcPts val="1600"/>
              </a:spcBef>
              <a:spcAft>
                <a:spcPts val="0"/>
              </a:spcAft>
              <a:buClr>
                <a:schemeClr val="dk2"/>
              </a:buClr>
              <a:buSzPts val="1400"/>
              <a:buChar char="●"/>
              <a:defRPr sz="1400">
                <a:solidFill>
                  <a:schemeClr val="dk2"/>
                </a:solidFill>
              </a:defRPr>
            </a:lvl4pPr>
            <a:lvl5pPr indent="-317500" lvl="4" marL="2286000">
              <a:lnSpc>
                <a:spcPct val="115000"/>
              </a:lnSpc>
              <a:spcBef>
                <a:spcPts val="1600"/>
              </a:spcBef>
              <a:spcAft>
                <a:spcPts val="0"/>
              </a:spcAft>
              <a:buClr>
                <a:schemeClr val="dk2"/>
              </a:buClr>
              <a:buSzPts val="1400"/>
              <a:buChar char="○"/>
              <a:defRPr sz="1400">
                <a:solidFill>
                  <a:schemeClr val="dk2"/>
                </a:solidFill>
              </a:defRPr>
            </a:lvl5pPr>
            <a:lvl6pPr indent="-317500" lvl="5" marL="2743200">
              <a:lnSpc>
                <a:spcPct val="115000"/>
              </a:lnSpc>
              <a:spcBef>
                <a:spcPts val="1600"/>
              </a:spcBef>
              <a:spcAft>
                <a:spcPts val="0"/>
              </a:spcAft>
              <a:buClr>
                <a:schemeClr val="dk2"/>
              </a:buClr>
              <a:buSzPts val="1400"/>
              <a:buChar char="■"/>
              <a:defRPr sz="1400">
                <a:solidFill>
                  <a:schemeClr val="dk2"/>
                </a:solidFill>
              </a:defRPr>
            </a:lvl6pPr>
            <a:lvl7pPr indent="-317500" lvl="6" marL="3200400">
              <a:lnSpc>
                <a:spcPct val="115000"/>
              </a:lnSpc>
              <a:spcBef>
                <a:spcPts val="1600"/>
              </a:spcBef>
              <a:spcAft>
                <a:spcPts val="0"/>
              </a:spcAft>
              <a:buClr>
                <a:schemeClr val="dk2"/>
              </a:buClr>
              <a:buSzPts val="1400"/>
              <a:buChar char="●"/>
              <a:defRPr sz="1400">
                <a:solidFill>
                  <a:schemeClr val="dk2"/>
                </a:solidFill>
              </a:defRPr>
            </a:lvl7pPr>
            <a:lvl8pPr indent="-317500" lvl="7" marL="3657600">
              <a:lnSpc>
                <a:spcPct val="115000"/>
              </a:lnSpc>
              <a:spcBef>
                <a:spcPts val="1600"/>
              </a:spcBef>
              <a:spcAft>
                <a:spcPts val="0"/>
              </a:spcAft>
              <a:buClr>
                <a:schemeClr val="dk2"/>
              </a:buClr>
              <a:buSzPts val="1400"/>
              <a:buChar char="○"/>
              <a:defRPr sz="1400">
                <a:solidFill>
                  <a:schemeClr val="dk2"/>
                </a:solidFill>
              </a:defRPr>
            </a:lvl8pPr>
            <a:lvl9pPr indent="-317500" lvl="8" marL="4114800">
              <a:lnSpc>
                <a:spcPct val="115000"/>
              </a:lnSpc>
              <a:spcBef>
                <a:spcPts val="1600"/>
              </a:spcBef>
              <a:spcAft>
                <a:spcPts val="1600"/>
              </a:spcAft>
              <a:buClr>
                <a:schemeClr val="dk2"/>
              </a:buClr>
              <a:buSzPts val="1400"/>
              <a:buChar char="■"/>
              <a:defRPr sz="1400">
                <a:solidFill>
                  <a:schemeClr val="dk2"/>
                </a:solidFill>
              </a:defRPr>
            </a:lvl9pPr>
          </a:lstStyle>
          <a:p/>
        </p:txBody>
      </p:sp>
      <p:sp>
        <p:nvSpPr>
          <p:cNvPr id="8" name="Google Shape;8;p1"/>
          <p:cNvSpPr txBox="1"/>
          <p:nvPr>
            <p:ph idx="12" type="sldNum"/>
          </p:nvPr>
        </p:nvSpPr>
        <p:spPr>
          <a:xfrm>
            <a:off x="6777966" y="8704671"/>
            <a:ext cx="438900" cy="734700"/>
          </a:xfrm>
          <a:prstGeom prst="rect">
            <a:avLst/>
          </a:prstGeom>
          <a:noFill/>
          <a:ln>
            <a:noFill/>
          </a:ln>
        </p:spPr>
        <p:txBody>
          <a:bodyPr anchorCtr="0" anchor="ctr" bIns="91425" lIns="91425" spcFirstLastPara="1" rIns="91425" wrap="square" tIns="91425">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1.png"/></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0.xml"/><Relationship Id="rId3" Type="http://schemas.openxmlformats.org/officeDocument/2006/relationships/image" Target="../media/image1.png"/></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1.xml"/><Relationship Id="rId3" Type="http://schemas.openxmlformats.org/officeDocument/2006/relationships/image" Target="../media/image1.png"/></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2.xml"/><Relationship Id="rId3" Type="http://schemas.openxmlformats.org/officeDocument/2006/relationships/image" Target="../media/image1.png"/></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3.xml"/><Relationship Id="rId3" Type="http://schemas.openxmlformats.org/officeDocument/2006/relationships/image" Target="../media/image1.png"/></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4.xml"/><Relationship Id="rId3" Type="http://schemas.openxmlformats.org/officeDocument/2006/relationships/image" Target="../media/image1.pn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1.pn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1.png"/></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4.xml"/><Relationship Id="rId3" Type="http://schemas.openxmlformats.org/officeDocument/2006/relationships/image" Target="../media/image1.png"/></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5.xml"/><Relationship Id="rId3" Type="http://schemas.openxmlformats.org/officeDocument/2006/relationships/image" Target="../media/image1.png"/></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6.xml"/><Relationship Id="rId3" Type="http://schemas.openxmlformats.org/officeDocument/2006/relationships/image" Target="../media/image1.png"/></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7.xml"/><Relationship Id="rId3" Type="http://schemas.openxmlformats.org/officeDocument/2006/relationships/image" Target="../media/image1.png"/></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8.xml"/><Relationship Id="rId3" Type="http://schemas.openxmlformats.org/officeDocument/2006/relationships/image" Target="../media/image1.png"/></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9.xml"/><Relationship Id="rId3" Type="http://schemas.openxmlformats.org/officeDocument/2006/relationships/image" Target="../media/image1.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53" name="Shape 53"/>
        <p:cNvGrpSpPr/>
        <p:nvPr/>
      </p:nvGrpSpPr>
      <p:grpSpPr>
        <a:xfrm>
          <a:off x="0" y="0"/>
          <a:ext cx="0" cy="0"/>
          <a:chOff x="0" y="0"/>
          <a:chExt cx="0" cy="0"/>
        </a:xfrm>
      </p:grpSpPr>
      <p:pic>
        <p:nvPicPr>
          <p:cNvPr id="54" name="Google Shape;54;p13"/>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55" name="Google Shape;55;p13"/>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56" name="Google Shape;56;p13"/>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57" name="Google Shape;57;p13"/>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1</a:t>
            </a:r>
            <a:endParaRPr sz="1800">
              <a:solidFill>
                <a:schemeClr val="dk1"/>
              </a:solidFill>
              <a:latin typeface="Halant"/>
              <a:ea typeface="Halant"/>
              <a:cs typeface="Halant"/>
              <a:sym typeface="Halant"/>
            </a:endParaRPr>
          </a:p>
        </p:txBody>
      </p:sp>
      <p:sp>
        <p:nvSpPr>
          <p:cNvPr id="58" name="Google Shape;58;p13"/>
          <p:cNvSpPr/>
          <p:nvPr/>
        </p:nvSpPr>
        <p:spPr>
          <a:xfrm>
            <a:off x="343350" y="589550"/>
            <a:ext cx="6622800" cy="3701100"/>
          </a:xfrm>
          <a:prstGeom prst="wedgeRectCallout">
            <a:avLst>
              <a:gd fmla="val -15488" name="adj1"/>
              <a:gd fmla="val 57217" name="adj2"/>
            </a:avLst>
          </a:prstGeom>
          <a:solidFill>
            <a:srgbClr val="EFFEF9"/>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sz="1100">
                <a:solidFill>
                  <a:schemeClr val="dk1"/>
                </a:solidFill>
                <a:latin typeface="Inter"/>
                <a:ea typeface="Inter"/>
                <a:cs typeface="Inter"/>
                <a:sym typeface="Inter"/>
              </a:rPr>
              <a:t>Lincoln witnessed in New Orleans for the first time the revolting sight of men and women sold like animals. Mr. Herndon says that he often heard Mr. Lincoln refer to this experience:</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rPr lang="en" sz="1100">
                <a:solidFill>
                  <a:schemeClr val="dk1"/>
                </a:solidFill>
                <a:latin typeface="Inter"/>
                <a:ea typeface="Inter"/>
                <a:cs typeface="Inter"/>
                <a:sym typeface="Inter"/>
              </a:rPr>
              <a:t>“In New Orleans for the first time,” he writes, “Lincoln beheld the true </a:t>
            </a:r>
            <a:r>
              <a:rPr lang="en" sz="1100">
                <a:solidFill>
                  <a:schemeClr val="dk1"/>
                </a:solidFill>
                <a:latin typeface="Inter"/>
                <a:ea typeface="Inter"/>
                <a:cs typeface="Inter"/>
                <a:sym typeface="Inter"/>
              </a:rPr>
              <a:t>horrors of human slavery. He saw ‘negroes in chains—whipped and scourged.’ Against this inhumanity his sense of right and justice rebelled, and his mind and conscience were awakened to a realization of what he had often heard and read. No doubt, as one of his companions has said, ‘slavery ran the iron into him then and there.’ One morning in their rambles over the city the trio passed a slave auction. A vigorous and comely mulatto girl was being sold. She underwent a thorough examination at the hands of the bidders; they pinched her flesh, and made her trot up and down the room like a horse, to show how she moved, and in order, as the auctioneer said, that ‘bidders might satisfy themselves whether the article they were offering to buy was sound or not.’ The whole thing was so revolting that Lincoln moved away from the scene with a deep feeling of ‘unconquerable hate.’ Bidding his companions follow him, he said: “Boys, let’s get away from this. If I ever get a chance to hit that thing’ (meaning slavery), ‘I’ll hit it hard.’”</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rPr lang="en" sz="1100">
                <a:solidFill>
                  <a:schemeClr val="dk1"/>
                </a:solidFill>
                <a:latin typeface="Inter"/>
                <a:ea typeface="Inter"/>
                <a:cs typeface="Inter"/>
                <a:sym typeface="Inter"/>
              </a:rPr>
              <a:t>… Though the story as told above probably grew to its present proportions by much telling, there is reason to believe that Lincoln was deeply impressed on this trip by something he saw in a New Orleans slave market, and that he often referred to it.</a:t>
            </a:r>
            <a:endParaRPr sz="1100">
              <a:solidFill>
                <a:schemeClr val="dk1"/>
              </a:solidFill>
              <a:latin typeface="Inter"/>
              <a:ea typeface="Inter"/>
              <a:cs typeface="Inter"/>
              <a:sym typeface="Inter"/>
            </a:endParaRPr>
          </a:p>
        </p:txBody>
      </p:sp>
      <p:sp>
        <p:nvSpPr>
          <p:cNvPr id="59" name="Google Shape;59;p13"/>
          <p:cNvSpPr txBox="1"/>
          <p:nvPr/>
        </p:nvSpPr>
        <p:spPr>
          <a:xfrm>
            <a:off x="359100" y="4589900"/>
            <a:ext cx="6622800" cy="1161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Ida Minerva Tarbell, </a:t>
            </a:r>
            <a:r>
              <a:rPr i="1" lang="en" sz="1200">
                <a:solidFill>
                  <a:schemeClr val="dk1"/>
                </a:solidFill>
                <a:latin typeface="Inter"/>
                <a:ea typeface="Inter"/>
                <a:cs typeface="Inter"/>
                <a:sym typeface="Inter"/>
              </a:rPr>
              <a:t>The Life of Abraham Lincoln, Volume I</a:t>
            </a:r>
            <a:r>
              <a:rPr lang="en" sz="1200">
                <a:solidFill>
                  <a:schemeClr val="dk1"/>
                </a:solidFill>
                <a:latin typeface="Inter"/>
                <a:ea typeface="Inter"/>
                <a:cs typeface="Inter"/>
                <a:sym typeface="Inter"/>
              </a:rPr>
              <a:t>, 1900.</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000">
                <a:solidFill>
                  <a:schemeClr val="dk1"/>
                </a:solidFill>
                <a:latin typeface="Inter"/>
                <a:ea typeface="Inter"/>
                <a:cs typeface="Inter"/>
                <a:sym typeface="Inter"/>
              </a:rPr>
              <a:t>Note: Ida Minerva Tarbell was a pioneering investigative journalist and respected historian and biography. Her </a:t>
            </a:r>
            <a:r>
              <a:rPr lang="en" sz="1000">
                <a:solidFill>
                  <a:schemeClr val="dk1"/>
                </a:solidFill>
                <a:latin typeface="Inter"/>
                <a:ea typeface="Inter"/>
                <a:cs typeface="Inter"/>
                <a:sym typeface="Inter"/>
              </a:rPr>
              <a:t>carefully</a:t>
            </a:r>
            <a:r>
              <a:rPr lang="en" sz="1000">
                <a:solidFill>
                  <a:schemeClr val="dk1"/>
                </a:solidFill>
                <a:latin typeface="Inter"/>
                <a:ea typeface="Inter"/>
                <a:cs typeface="Inter"/>
                <a:sym typeface="Inter"/>
              </a:rPr>
              <a:t> researched and widely read biography on Lincoln helped shape how future generations </a:t>
            </a:r>
            <a:r>
              <a:rPr lang="en" sz="1000">
                <a:solidFill>
                  <a:schemeClr val="dk1"/>
                </a:solidFill>
                <a:latin typeface="Inter"/>
                <a:ea typeface="Inter"/>
                <a:cs typeface="Inter"/>
                <a:sym typeface="Inter"/>
              </a:rPr>
              <a:t>understood</a:t>
            </a:r>
            <a:r>
              <a:rPr lang="en" sz="1000">
                <a:solidFill>
                  <a:schemeClr val="dk1"/>
                </a:solidFill>
                <a:latin typeface="Inter"/>
                <a:ea typeface="Inter"/>
                <a:cs typeface="Inter"/>
                <a:sym typeface="Inter"/>
              </a:rPr>
              <a:t> Lincoln’s personal growth and moral development. She refers to Mr. Herndon who was Lincoln’s former law partner and one of his earliest biographers.</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60" name="Google Shape;60;p13"/>
          <p:cNvSpPr txBox="1"/>
          <p:nvPr/>
        </p:nvSpPr>
        <p:spPr>
          <a:xfrm>
            <a:off x="441450" y="5819675"/>
            <a:ext cx="6432300" cy="26313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According to the source, what is Lincoln’s perspective on slavery?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Cite evidence from the excerpt that supports your claim about his perspective.</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might the source context help to understand Lincoln’s stated position on slavery and evaluating its reliability?</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52" name="Shape 152"/>
        <p:cNvGrpSpPr/>
        <p:nvPr/>
      </p:nvGrpSpPr>
      <p:grpSpPr>
        <a:xfrm>
          <a:off x="0" y="0"/>
          <a:ext cx="0" cy="0"/>
          <a:chOff x="0" y="0"/>
          <a:chExt cx="0" cy="0"/>
        </a:xfrm>
      </p:grpSpPr>
      <p:pic>
        <p:nvPicPr>
          <p:cNvPr id="153" name="Google Shape;153;p22"/>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54" name="Google Shape;154;p22"/>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55" name="Google Shape;155;p22"/>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156" name="Google Shape;156;p22"/>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3</a:t>
            </a:r>
            <a:endParaRPr sz="1800">
              <a:solidFill>
                <a:schemeClr val="dk1"/>
              </a:solidFill>
              <a:latin typeface="Halant"/>
              <a:ea typeface="Halant"/>
              <a:cs typeface="Halant"/>
              <a:sym typeface="Halant"/>
            </a:endParaRPr>
          </a:p>
        </p:txBody>
      </p:sp>
      <p:sp>
        <p:nvSpPr>
          <p:cNvPr id="157" name="Google Shape;157;p22"/>
          <p:cNvSpPr/>
          <p:nvPr/>
        </p:nvSpPr>
        <p:spPr>
          <a:xfrm>
            <a:off x="343350" y="589550"/>
            <a:ext cx="6622800" cy="3351000"/>
          </a:xfrm>
          <a:prstGeom prst="wedgeRectCallout">
            <a:avLst>
              <a:gd fmla="val -15488" name="adj1"/>
              <a:gd fmla="val 57217" name="adj2"/>
            </a:avLst>
          </a:prstGeom>
          <a:solidFill>
            <a:srgbClr val="EFFEF9"/>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By late summer and into the fall of 1861, Douglass found himself frustrated as the Union armies and the Lincoln administration seemed determined not to make war on slavery, nor to liberate slaves who sought refuge behind Union lines, and especially not to accept black men into military service . .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Before the war reached its second month, some slaves found their way into Union lines around the rim of Southern war fronts and were famously labeled “contrabands of War” at Fortress Monroe, Virginia, by Union general Benjamin Butler. The idea of escaped slaves as confiscated enemy property caught on in the Northern imagination, and a new word entered the national lexicon. For most of 1861, federal military policy about slavery, however, evolved in an incoherent, topsy-turvy manner, sometimes ordering Union officers to return fugitive slaves to their owners and sometimes protecting and liberating the growing waves of runaways . .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Officially, the Lincoln administration avoided measures that might lead to any wholesale emancipation, fearing that the four border slave states, especially Kentucky, might join the Confederacy otherwise, and therefore sought to restore the Union without enlisting Black soldiers or making a revolutionary assault on slavery itself.</a:t>
            </a:r>
            <a:endParaRPr sz="1200">
              <a:solidFill>
                <a:schemeClr val="dk1"/>
              </a:solidFill>
              <a:latin typeface="Inter"/>
              <a:ea typeface="Inter"/>
              <a:cs typeface="Inter"/>
              <a:sym typeface="Inter"/>
            </a:endParaRPr>
          </a:p>
        </p:txBody>
      </p:sp>
      <p:sp>
        <p:nvSpPr>
          <p:cNvPr id="158" name="Google Shape;158;p22"/>
          <p:cNvSpPr txBox="1"/>
          <p:nvPr/>
        </p:nvSpPr>
        <p:spPr>
          <a:xfrm>
            <a:off x="359100" y="4132700"/>
            <a:ext cx="66228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David W. Blight, “The Kindling Spirit of His Battlecry,” in </a:t>
            </a:r>
            <a:r>
              <a:rPr i="1" lang="en" sz="1200">
                <a:solidFill>
                  <a:schemeClr val="dk1"/>
                </a:solidFill>
                <a:latin typeface="Inter"/>
                <a:ea typeface="Inter"/>
                <a:cs typeface="Inter"/>
                <a:sym typeface="Inter"/>
              </a:rPr>
              <a:t>Frederick Douglass: Prophet of Freedom</a:t>
            </a:r>
            <a:r>
              <a:rPr lang="en" sz="1200">
                <a:solidFill>
                  <a:schemeClr val="dk1"/>
                </a:solidFill>
                <a:latin typeface="Inter"/>
                <a:ea typeface="Inter"/>
                <a:cs typeface="Inter"/>
                <a:sym typeface="Inter"/>
              </a:rPr>
              <a:t>, 2018.</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000">
                <a:solidFill>
                  <a:schemeClr val="dk1"/>
                </a:solidFill>
                <a:latin typeface="Inter"/>
                <a:ea typeface="Inter"/>
                <a:cs typeface="Inter"/>
                <a:sym typeface="Inter"/>
              </a:rPr>
              <a:t>Note: David Blight is a historian and professor at Yale University known for his work on the Civil War and African American history. His Pulitzer Prize–winning biography, </a:t>
            </a:r>
            <a:r>
              <a:rPr i="1" lang="en" sz="1000">
                <a:solidFill>
                  <a:schemeClr val="dk1"/>
                </a:solidFill>
                <a:latin typeface="Inter"/>
                <a:ea typeface="Inter"/>
                <a:cs typeface="Inter"/>
                <a:sym typeface="Inter"/>
              </a:rPr>
              <a:t>Frederick Douglass: Prophet of Freedom</a:t>
            </a:r>
            <a:r>
              <a:rPr lang="en" sz="1000">
                <a:solidFill>
                  <a:schemeClr val="dk1"/>
                </a:solidFill>
                <a:latin typeface="Inter"/>
                <a:ea typeface="Inter"/>
                <a:cs typeface="Inter"/>
                <a:sym typeface="Inter"/>
              </a:rPr>
              <a:t> (2018), explores Douglass’s life as an abolitionist, orator, writer, and political thinker. The book highlights how Douglass used the power of language and moral conviction to fight for freedom, equality, and justice throughout the 19th century.</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159" name="Google Shape;159;p22"/>
          <p:cNvSpPr txBox="1"/>
          <p:nvPr/>
        </p:nvSpPr>
        <p:spPr>
          <a:xfrm>
            <a:off x="441450" y="5591075"/>
            <a:ext cx="6432300" cy="26313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Lincoln’s perspective on slavery?</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In 1861, Lincoln was cautious about attacking slavery directly, prioritizing the preservation of the Union.</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Cite evidence from the excerpt that supports your claim about his perspective.</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chemeClr val="accent1"/>
                </a:solidFill>
                <a:latin typeface="Inter"/>
                <a:ea typeface="Inter"/>
                <a:cs typeface="Inter"/>
                <a:sym typeface="Inter"/>
              </a:rPr>
              <a:t>The excerpt states that the Lincoln administration avoided actions that might lead to “wholesale emancipation” and was hesitant to enlist Black soldiers or liberate enslaved people early in the war.</a:t>
            </a:r>
            <a:endParaRPr b="1" sz="1200">
              <a:solidFill>
                <a:schemeClr val="accent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might the source context help to understand his stated position and its reliability?</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This secondary source is written by a respected historian based on extensive research. It provides a broader view of Lincoln’s evolving approach, especially in the eyes of abolitionists like Douglass, and helps explain early wartime decisions.</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63" name="Shape 163"/>
        <p:cNvGrpSpPr/>
        <p:nvPr/>
      </p:nvGrpSpPr>
      <p:grpSpPr>
        <a:xfrm>
          <a:off x="0" y="0"/>
          <a:ext cx="0" cy="0"/>
          <a:chOff x="0" y="0"/>
          <a:chExt cx="0" cy="0"/>
        </a:xfrm>
      </p:grpSpPr>
      <p:pic>
        <p:nvPicPr>
          <p:cNvPr id="164" name="Google Shape;164;p23"/>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65" name="Google Shape;165;p23"/>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66" name="Google Shape;166;p23"/>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167" name="Google Shape;167;p23"/>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4</a:t>
            </a:r>
            <a:endParaRPr sz="1800">
              <a:solidFill>
                <a:schemeClr val="dk1"/>
              </a:solidFill>
              <a:latin typeface="Halant"/>
              <a:ea typeface="Halant"/>
              <a:cs typeface="Halant"/>
              <a:sym typeface="Halant"/>
            </a:endParaRPr>
          </a:p>
        </p:txBody>
      </p:sp>
      <p:sp>
        <p:nvSpPr>
          <p:cNvPr id="168" name="Google Shape;168;p23"/>
          <p:cNvSpPr/>
          <p:nvPr/>
        </p:nvSpPr>
        <p:spPr>
          <a:xfrm>
            <a:off x="343350" y="589550"/>
            <a:ext cx="6622800" cy="3224700"/>
          </a:xfrm>
          <a:prstGeom prst="wedgeRectCallout">
            <a:avLst>
              <a:gd fmla="val -15488" name="adj1"/>
              <a:gd fmla="val 57217" name="adj2"/>
            </a:avLst>
          </a:prstGeom>
          <a:solidFill>
            <a:srgbClr val="EFFEF9"/>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I would save the Union. I would save it the shortest way under the Constitution. The sooner the national authority can be restored the nearer the Union will be “the Union as it was.” If there be those who would not save the Union unless they could at the same time save slavery, I do not agree with them. If there be those who would not save the Union unless they could at the same time destroy slavery, I do not agree with them. My paramount object in this struggle is to save the Union, and is not either to save or to destroy slavery. If I could save the Union without freeing any slave I would do it, and if I could save it by freeing all the slaves I would do it; and if I could save it by freeing some and leaving others alone, I would also do that. What I do about slavery and the colored race, I do because I believe it helps to save this Union; and what I forbear, I forbear because I do not believe it would help to save the Union. I shall do less whenever I shall believe what I am doing hurts the cause, and I shall do more whenever I shall believe doing more will help the cause. I shall try to correct errors when shown to be errors; and I shall adopt new views so fast as they shall appear to be true views.</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I have here stated my purpose according to my view of official duty; and I intend no modification of my oft-expressed personal wish that all men everywhere could be free.</a:t>
            </a:r>
            <a:endParaRPr sz="1100">
              <a:solidFill>
                <a:schemeClr val="dk1"/>
              </a:solidFill>
              <a:latin typeface="Inter"/>
              <a:ea typeface="Inter"/>
              <a:cs typeface="Inter"/>
              <a:sym typeface="Inter"/>
            </a:endParaRPr>
          </a:p>
        </p:txBody>
      </p:sp>
      <p:sp>
        <p:nvSpPr>
          <p:cNvPr id="169" name="Google Shape;169;p23"/>
          <p:cNvSpPr txBox="1"/>
          <p:nvPr/>
        </p:nvSpPr>
        <p:spPr>
          <a:xfrm>
            <a:off x="359100" y="4132700"/>
            <a:ext cx="6622800" cy="1607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Abraham Lincoln, “Letter to Horace Greeley,” August 22, 1862.</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000">
                <a:solidFill>
                  <a:schemeClr val="dk1"/>
                </a:solidFill>
                <a:latin typeface="Inter"/>
                <a:ea typeface="Inter"/>
                <a:cs typeface="Inter"/>
                <a:sym typeface="Inter"/>
              </a:rPr>
              <a:t>Note: The above excerpt is from Lincoln’s response to a public letter from Horace Greeley, editor of the </a:t>
            </a:r>
            <a:r>
              <a:rPr i="1" lang="en" sz="1000">
                <a:solidFill>
                  <a:schemeClr val="dk1"/>
                </a:solidFill>
                <a:latin typeface="Inter"/>
                <a:ea typeface="Inter"/>
                <a:cs typeface="Inter"/>
                <a:sym typeface="Inter"/>
              </a:rPr>
              <a:t>New York Tribune</a:t>
            </a:r>
            <a:r>
              <a:rPr lang="en" sz="1000">
                <a:solidFill>
                  <a:schemeClr val="dk1"/>
                </a:solidFill>
                <a:latin typeface="Inter"/>
                <a:ea typeface="Inter"/>
                <a:cs typeface="Inter"/>
                <a:sym typeface="Inter"/>
              </a:rPr>
              <a:t>. In that original letter, Greeley criticized Lincoln for not enforcing emancipation under the Second Confiscation Act and argued that trying to suppress the rebellion while preserving slavery was “preposterous and futile.” Lincoln’s published reply made clear to the public that though he considers his primary constitutional duty to be to save the Union, partial or even total emancipation might well be the necessary means to attain that end. His response was carefully worded to clarify his position without revealing the timing or specifics of any forthcoming emancipation policy.</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170" name="Google Shape;170;p23"/>
          <p:cNvSpPr txBox="1"/>
          <p:nvPr/>
        </p:nvSpPr>
        <p:spPr>
          <a:xfrm>
            <a:off x="441450" y="5819675"/>
            <a:ext cx="6432300" cy="26313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Lincoln’s perspective on slavery?</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Lincoln made it clear that his main goal was to save the Union, not necessarily to end or preserve slavery—but he was willing to do either if it helped the cause.</a:t>
            </a:r>
            <a:endParaRPr b="1" sz="1200">
              <a:solidFill>
                <a:srgbClr val="E95C3D"/>
              </a:solidFill>
              <a:latin typeface="Inter"/>
              <a:ea typeface="Inter"/>
              <a:cs typeface="Inter"/>
              <a:sym typeface="Inter"/>
            </a:endParaRPr>
          </a:p>
          <a:p>
            <a:pPr indent="0" lvl="0" marL="457200" rtl="0" algn="l">
              <a:spcBef>
                <a:spcPts val="0"/>
              </a:spcBef>
              <a:spcAft>
                <a:spcPts val="0"/>
              </a:spcAft>
              <a:buClr>
                <a:schemeClr val="dk1"/>
              </a:buClr>
              <a:buSzPts val="1100"/>
              <a:buFont typeface="Arial"/>
              <a:buNone/>
            </a:pPr>
            <a:r>
              <a:t/>
            </a:r>
            <a:endParaRPr b="1" sz="1200">
              <a:solidFill>
                <a:srgbClr val="E95C3D"/>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Cite evidence from the excerpt that supports your claim about his perspective.</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chemeClr val="accent1"/>
                </a:solidFill>
                <a:latin typeface="Inter"/>
                <a:ea typeface="Inter"/>
                <a:cs typeface="Inter"/>
                <a:sym typeface="Inter"/>
              </a:rPr>
              <a:t>“My paramount object in this struggle is to save the Union, and is not either to save or to destroy slavery.”</a:t>
            </a:r>
            <a:endParaRPr b="1" sz="1200">
              <a:solidFill>
                <a:schemeClr val="accent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might the source context help to understand his stated position and its reliability?</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This was a public letter published in a major newspaper. It was Lincoln’s strategic way of preparing the public for possible emancipation without revealing his exact plans. It is reliable for understanding how he balanced leadership and public opinion.</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74" name="Shape 174"/>
        <p:cNvGrpSpPr/>
        <p:nvPr/>
      </p:nvGrpSpPr>
      <p:grpSpPr>
        <a:xfrm>
          <a:off x="0" y="0"/>
          <a:ext cx="0" cy="0"/>
          <a:chOff x="0" y="0"/>
          <a:chExt cx="0" cy="0"/>
        </a:xfrm>
      </p:grpSpPr>
      <p:pic>
        <p:nvPicPr>
          <p:cNvPr id="175" name="Google Shape;175;p24"/>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76" name="Google Shape;176;p24"/>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77" name="Google Shape;177;p24"/>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178" name="Google Shape;178;p24"/>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5</a:t>
            </a:r>
            <a:endParaRPr sz="1800">
              <a:solidFill>
                <a:schemeClr val="dk1"/>
              </a:solidFill>
              <a:latin typeface="Halant"/>
              <a:ea typeface="Halant"/>
              <a:cs typeface="Halant"/>
              <a:sym typeface="Halant"/>
            </a:endParaRPr>
          </a:p>
        </p:txBody>
      </p:sp>
      <p:sp>
        <p:nvSpPr>
          <p:cNvPr id="179" name="Google Shape;179;p24"/>
          <p:cNvSpPr/>
          <p:nvPr/>
        </p:nvSpPr>
        <p:spPr>
          <a:xfrm>
            <a:off x="343350" y="589550"/>
            <a:ext cx="6622800" cy="3351000"/>
          </a:xfrm>
          <a:prstGeom prst="wedgeRectCallout">
            <a:avLst>
              <a:gd fmla="val -15488" name="adj1"/>
              <a:gd fmla="val 57217" name="adj2"/>
            </a:avLst>
          </a:prstGeom>
          <a:solidFill>
            <a:srgbClr val="EFFEF9"/>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And by virtue of the power, and for the purpose aforesaid, I do order and declare that all persons held as slaves within said designated States, and parts of States, are, and henceforward shall be free; and that the Executive government of the United States, including the military and naval authorities thereof, will recognize and maintain the freedom of said persons.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And I hereby enjoin upon the people so declared to be free to abstain from all violence, unless in necessary self-defence; and I recommend to them that, in all cases when allowed, they labor faithfully for reasonable wages.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And I further declare and make known, that such persons of suitable condition, will be received into the armed service of the United States to garrison forts, positions, stations, and other places, and to man vessels of all sorts in said service.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And upon this act, sincerely believed to be an act of justice, warranted by the Constitution, upon military necessity, I invoke the considerate judgment of mankind, and the gracious favor of Almighty God.</a:t>
            </a:r>
            <a:endParaRPr sz="1200">
              <a:solidFill>
                <a:schemeClr val="dk1"/>
              </a:solidFill>
              <a:latin typeface="Inter"/>
              <a:ea typeface="Inter"/>
              <a:cs typeface="Inter"/>
              <a:sym typeface="Inter"/>
            </a:endParaRPr>
          </a:p>
        </p:txBody>
      </p:sp>
      <p:sp>
        <p:nvSpPr>
          <p:cNvPr id="180" name="Google Shape;180;p24"/>
          <p:cNvSpPr txBox="1"/>
          <p:nvPr/>
        </p:nvSpPr>
        <p:spPr>
          <a:xfrm>
            <a:off x="359100" y="4132700"/>
            <a:ext cx="66228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Abraham Lincoln, “Emancipation Proclamation,” January 1, 1863.</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000">
                <a:solidFill>
                  <a:schemeClr val="dk1"/>
                </a:solidFill>
                <a:latin typeface="Inter"/>
                <a:ea typeface="Inter"/>
                <a:cs typeface="Inter"/>
                <a:sym typeface="Inter"/>
              </a:rPr>
              <a:t>Note: The Emancipation Proclamation was issued to the public in two stages—first as a preliminary announcement on September 22, 1862, following the Union victory at Antietam, and then in its final form on January 1, 1863. It was widely published in newspapers and read aloud in Union camps and public gatherings, signaling that the Civil War was now being fought to end slavery as well as to preserve the Union.</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181" name="Google Shape;181;p24"/>
          <p:cNvSpPr txBox="1"/>
          <p:nvPr/>
        </p:nvSpPr>
        <p:spPr>
          <a:xfrm>
            <a:off x="441450" y="5362475"/>
            <a:ext cx="6432300" cy="26313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Lincoln’s perspective on slavery?</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By this point in the war, Lincoln officially used his authority to declare enslaved people in Confederate states free as both a moral and military decision.</a:t>
            </a:r>
            <a:endParaRPr b="1" sz="1200">
              <a:solidFill>
                <a:srgbClr val="E95C3D"/>
              </a:solidFill>
              <a:latin typeface="Inter"/>
              <a:ea typeface="Inter"/>
              <a:cs typeface="Inter"/>
              <a:sym typeface="Inter"/>
            </a:endParaRPr>
          </a:p>
          <a:p>
            <a:pPr indent="0" lvl="0" marL="457200" rtl="0" algn="l">
              <a:spcBef>
                <a:spcPts val="0"/>
              </a:spcBef>
              <a:spcAft>
                <a:spcPts val="0"/>
              </a:spcAft>
              <a:buClr>
                <a:schemeClr val="dk1"/>
              </a:buClr>
              <a:buSzPts val="1100"/>
              <a:buFont typeface="Arial"/>
              <a:buNone/>
            </a:pPr>
            <a:r>
              <a:t/>
            </a:r>
            <a:endParaRPr b="1" sz="1200">
              <a:solidFill>
                <a:srgbClr val="E95C3D"/>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Cite evidence from the excerpt that supports your claim about his perspective.</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chemeClr val="accent1"/>
                </a:solidFill>
                <a:latin typeface="Inter"/>
                <a:ea typeface="Inter"/>
                <a:cs typeface="Inter"/>
                <a:sym typeface="Inter"/>
              </a:rPr>
              <a:t>He wrote, “all persons held as slaves… are, and henceforward shall be free,” and described the act as one of “justice, warranted by the Constitution, upon military necessity.”</a:t>
            </a:r>
            <a:endParaRPr b="1" sz="1200">
              <a:solidFill>
                <a:schemeClr val="accent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might the source context help to understand his stated position and its reliability?</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As an official presidential proclamation, this is a primary source of the highest reliability. It marks a clear shift in Lincoln’s policy and purpose in the war, aligning the fight for Union with the fight for freedom.</a:t>
            </a:r>
            <a:endParaRPr b="1" sz="1200">
              <a:solidFill>
                <a:srgbClr val="E95C3D"/>
              </a:solidFill>
              <a:latin typeface="Inter"/>
              <a:ea typeface="Inter"/>
              <a:cs typeface="Inter"/>
              <a:sym typeface="Inter"/>
            </a:endParaRPr>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85" name="Shape 185"/>
        <p:cNvGrpSpPr/>
        <p:nvPr/>
      </p:nvGrpSpPr>
      <p:grpSpPr>
        <a:xfrm>
          <a:off x="0" y="0"/>
          <a:ext cx="0" cy="0"/>
          <a:chOff x="0" y="0"/>
          <a:chExt cx="0" cy="0"/>
        </a:xfrm>
      </p:grpSpPr>
      <p:pic>
        <p:nvPicPr>
          <p:cNvPr id="186" name="Google Shape;186;p25"/>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87" name="Google Shape;187;p25"/>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88" name="Google Shape;188;p25"/>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189" name="Google Shape;189;p25"/>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6</a:t>
            </a:r>
            <a:endParaRPr sz="1800">
              <a:solidFill>
                <a:schemeClr val="dk1"/>
              </a:solidFill>
              <a:latin typeface="Halant"/>
              <a:ea typeface="Halant"/>
              <a:cs typeface="Halant"/>
              <a:sym typeface="Halant"/>
            </a:endParaRPr>
          </a:p>
        </p:txBody>
      </p:sp>
      <p:sp>
        <p:nvSpPr>
          <p:cNvPr id="190" name="Google Shape;190;p25"/>
          <p:cNvSpPr/>
          <p:nvPr/>
        </p:nvSpPr>
        <p:spPr>
          <a:xfrm>
            <a:off x="343350" y="589550"/>
            <a:ext cx="6622800" cy="3351000"/>
          </a:xfrm>
          <a:prstGeom prst="wedgeRectCallout">
            <a:avLst>
              <a:gd fmla="val -15488" name="adj1"/>
              <a:gd fmla="val 57217" name="adj2"/>
            </a:avLst>
          </a:prstGeom>
          <a:solidFill>
            <a:srgbClr val="EFFEF9"/>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Four score and seven years ago our fathers brought forth on this continent a new nation, conceived in liberty, and dedicated to the proposition that all men are created equal. Now we are engaged in a great civil war, testing whether that nation, or any nation so conceived and so dedicated, can long endure. We are met on a great battlefield of that war. We have come to dedicate a portion of that field as a final resting place for those who here gave their lives that that nation might live. It is altogether fitting and proper that we should do this. But in a larger sense we cannot dedicate, we cannot consecrate, we cannot hallow this ground. The brave men, living and dead, who struggled here have consecrated it, far above our poor power to add or detract. The world will little note, nor long remember, what we say here, but it can never forget what they did here. It is for us the living, rather, to be dedicated here to the unfinished work which they who fought here have thus far so nobly advanced. It is rather for us to be here dedicated to the great task remaining before us,that from these honored dead we take increased devotion to that cause for which they gave the last full measure of devotion, that we here highly resolve that these dead shall not have died in vain, that this nation, under God, shall have a new birth of freedom, and that government of the people, by the people, for the people, shall not perish from the earth.</a:t>
            </a:r>
            <a:endParaRPr sz="1100">
              <a:solidFill>
                <a:schemeClr val="dk1"/>
              </a:solidFill>
              <a:latin typeface="Inter"/>
              <a:ea typeface="Inter"/>
              <a:cs typeface="Inter"/>
              <a:sym typeface="Inter"/>
            </a:endParaRPr>
          </a:p>
        </p:txBody>
      </p:sp>
      <p:sp>
        <p:nvSpPr>
          <p:cNvPr id="191" name="Google Shape;191;p25"/>
          <p:cNvSpPr txBox="1"/>
          <p:nvPr/>
        </p:nvSpPr>
        <p:spPr>
          <a:xfrm>
            <a:off x="359100" y="4132700"/>
            <a:ext cx="66228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Abraham Lincoln, “Gettysburg Address,” November 19, 1863.</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000">
                <a:solidFill>
                  <a:schemeClr val="dk1"/>
                </a:solidFill>
                <a:latin typeface="Inter"/>
                <a:ea typeface="Inter"/>
                <a:cs typeface="Inter"/>
                <a:sym typeface="Inter"/>
              </a:rPr>
              <a:t>Note: The Gettysburg Address was delivered by President Abraham Lincoln at the dedication of a national cemetery on the site of the Battle of Gettysburg. Coming just months after one of the Civil War’s bloodiest battles, Lincoln used the speech to honor the fallen and to redefine the war as a struggle not just for Union, but for the principle of human equality.</a:t>
            </a:r>
            <a:endParaRPr sz="8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192" name="Google Shape;192;p25"/>
          <p:cNvSpPr txBox="1"/>
          <p:nvPr/>
        </p:nvSpPr>
        <p:spPr>
          <a:xfrm>
            <a:off x="441450" y="5286275"/>
            <a:ext cx="6432300" cy="26313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Lincoln’s perspective on slavery?</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Lincoln connected the Civil War to the broader American ideal that “all men are created equal,” and envisioned a “new birth of freedom.”</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Cite evidence from the excerpt that supports your claim about his perspective.</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chemeClr val="accent1"/>
                </a:solidFill>
                <a:latin typeface="Inter"/>
                <a:ea typeface="Inter"/>
                <a:cs typeface="Inter"/>
                <a:sym typeface="Inter"/>
              </a:rPr>
              <a:t>He said the war was testing whether a nation “conceived in liberty” could survive, and resolved that “this nation...shall have a new birth of freedom.”</a:t>
            </a:r>
            <a:endParaRPr b="1" sz="1200">
              <a:solidFill>
                <a:schemeClr val="accent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might the source context help to understand his stated position and its reliability?</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Delivered after a key battle and in the middle of the war, this short but powerful speech reframed the war as a fight for equality and democracy. It reflects Lincoln’s growing commitment to emancipation and is highly reliable as a direct statement of his evolving public message.</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96" name="Shape 196"/>
        <p:cNvGrpSpPr/>
        <p:nvPr/>
      </p:nvGrpSpPr>
      <p:grpSpPr>
        <a:xfrm>
          <a:off x="0" y="0"/>
          <a:ext cx="0" cy="0"/>
          <a:chOff x="0" y="0"/>
          <a:chExt cx="0" cy="0"/>
        </a:xfrm>
      </p:grpSpPr>
      <p:pic>
        <p:nvPicPr>
          <p:cNvPr id="197" name="Google Shape;197;p26"/>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98" name="Google Shape;198;p26"/>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99" name="Google Shape;199;p26"/>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200" name="Google Shape;200;p26"/>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7</a:t>
            </a:r>
            <a:endParaRPr sz="1800">
              <a:solidFill>
                <a:schemeClr val="dk1"/>
              </a:solidFill>
              <a:latin typeface="Halant"/>
              <a:ea typeface="Halant"/>
              <a:cs typeface="Halant"/>
              <a:sym typeface="Halant"/>
            </a:endParaRPr>
          </a:p>
        </p:txBody>
      </p:sp>
      <p:sp>
        <p:nvSpPr>
          <p:cNvPr id="201" name="Google Shape;201;p26"/>
          <p:cNvSpPr/>
          <p:nvPr/>
        </p:nvSpPr>
        <p:spPr>
          <a:xfrm>
            <a:off x="343350" y="589550"/>
            <a:ext cx="6622800" cy="3758100"/>
          </a:xfrm>
          <a:prstGeom prst="wedgeRectCallout">
            <a:avLst>
              <a:gd fmla="val -15488" name="adj1"/>
              <a:gd fmla="val 57217" name="adj2"/>
            </a:avLst>
          </a:prstGeom>
          <a:solidFill>
            <a:srgbClr val="EFFEF9"/>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The tide of the time was running in favor of abolition. “We can never have an entire peace in this country as long as the institution of slavery remains,” said Representative James S. Rollins of Missouri, himself a slave owner. “We may as well unsheathe the sword and cut the Gordian knot!” “I would rather stand solitary with my name recorded for this amendment, than to have all the honors which could be heaped upon me by any party in opposition to this proposition,” said Representative John Kasson, a Republican from Iowa . .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Lincoln and his men lobbied for the requisite two-thirds majority in the House. It was the right thing to do, and the president believed its success, with border state votes, would at last show the Confederacy that war was done. “The passage of this amendment will clench the whole subject,” Lincoln said; “it will bring the war, I have no doubt, rapidly to a close” . .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At four o’clock on the afternoon of Tuesday, January 31, 1865, the House approved the Thirteenth Amendment, 119 to 56, with eight members not voting. Lincoln delivered brief but heartfelt remarks at the White House. The amendment, he was reported to have said, “is a King’s cure for all the evils. It winds the whole thing up. . . . He could not but congratulate all present, himself, [and] the country and the whole world upon this great moral victory.”</a:t>
            </a:r>
            <a:endParaRPr sz="1200">
              <a:solidFill>
                <a:schemeClr val="dk1"/>
              </a:solidFill>
              <a:latin typeface="Inter"/>
              <a:ea typeface="Inter"/>
              <a:cs typeface="Inter"/>
              <a:sym typeface="Inter"/>
            </a:endParaRPr>
          </a:p>
        </p:txBody>
      </p:sp>
      <p:sp>
        <p:nvSpPr>
          <p:cNvPr id="202" name="Google Shape;202;p26"/>
          <p:cNvSpPr txBox="1"/>
          <p:nvPr/>
        </p:nvSpPr>
        <p:spPr>
          <a:xfrm>
            <a:off x="359100" y="4666100"/>
            <a:ext cx="66228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Jon Meacham, “This Great Moral Victory,” in </a:t>
            </a:r>
            <a:r>
              <a:rPr i="1" lang="en" sz="1200">
                <a:solidFill>
                  <a:schemeClr val="dk1"/>
                </a:solidFill>
                <a:latin typeface="Inter"/>
                <a:ea typeface="Inter"/>
                <a:cs typeface="Inter"/>
                <a:sym typeface="Inter"/>
              </a:rPr>
              <a:t>And There Was Light: Abraham Lincoln and the American Struggle</a:t>
            </a:r>
            <a:r>
              <a:rPr lang="en" sz="1200">
                <a:solidFill>
                  <a:schemeClr val="dk1"/>
                </a:solidFill>
                <a:latin typeface="Inter"/>
                <a:ea typeface="Inter"/>
                <a:cs typeface="Inter"/>
                <a:sym typeface="Inter"/>
              </a:rPr>
              <a:t>, 2022.</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000">
                <a:solidFill>
                  <a:schemeClr val="dk1"/>
                </a:solidFill>
                <a:latin typeface="Inter"/>
                <a:ea typeface="Inter"/>
                <a:cs typeface="Inter"/>
                <a:sym typeface="Inter"/>
              </a:rPr>
              <a:t>Note: Jon Meacham is a presidential historian and Pulitzer Prize–winning author known for writing deeply researched biographies and works on American democracy. His book </a:t>
            </a:r>
            <a:r>
              <a:rPr i="1" lang="en" sz="1000">
                <a:solidFill>
                  <a:schemeClr val="dk1"/>
                </a:solidFill>
                <a:latin typeface="Inter"/>
                <a:ea typeface="Inter"/>
                <a:cs typeface="Inter"/>
                <a:sym typeface="Inter"/>
              </a:rPr>
              <a:t>And There Was Light: Abraham Lincoln and the American Struggle</a:t>
            </a:r>
            <a:r>
              <a:rPr lang="en" sz="1000">
                <a:solidFill>
                  <a:schemeClr val="dk1"/>
                </a:solidFill>
                <a:latin typeface="Inter"/>
                <a:ea typeface="Inter"/>
                <a:cs typeface="Inter"/>
                <a:sym typeface="Inter"/>
              </a:rPr>
              <a:t> examines Lincoln’s moral and political leadership during the Civil War. Meacham portrays Lincoln as a man guided by faith and conscience, showing how he navigated the nation through its greatest crisis while working to expand freedom and preserve the Union.</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203" name="Google Shape;203;p26"/>
          <p:cNvSpPr txBox="1"/>
          <p:nvPr/>
        </p:nvSpPr>
        <p:spPr>
          <a:xfrm>
            <a:off x="441450" y="6124475"/>
            <a:ext cx="6432300" cy="26313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Lincoln’s perspective on slavery?</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By the end of the war, Lincoln fully supported permanent abolition and saw it as a moral and political necessity.</a:t>
            </a:r>
            <a:endParaRPr b="1" sz="1200">
              <a:solidFill>
                <a:srgbClr val="E95C3D"/>
              </a:solidFill>
              <a:latin typeface="Inter"/>
              <a:ea typeface="Inter"/>
              <a:cs typeface="Inter"/>
              <a:sym typeface="Inter"/>
            </a:endParaRPr>
          </a:p>
          <a:p>
            <a:pPr indent="0" lvl="0" marL="457200" rtl="0" algn="l">
              <a:spcBef>
                <a:spcPts val="0"/>
              </a:spcBef>
              <a:spcAft>
                <a:spcPts val="0"/>
              </a:spcAft>
              <a:buClr>
                <a:schemeClr val="dk1"/>
              </a:buClr>
              <a:buSzPts val="1100"/>
              <a:buFont typeface="Arial"/>
              <a:buNone/>
            </a:pPr>
            <a:r>
              <a:t/>
            </a:r>
            <a:endParaRPr b="1" sz="1200">
              <a:solidFill>
                <a:srgbClr val="E95C3D"/>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Cite evidence from the excerpt that supports your claim about his perspective.</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chemeClr val="accent1"/>
                </a:solidFill>
                <a:latin typeface="Inter"/>
                <a:ea typeface="Inter"/>
                <a:cs typeface="Inter"/>
                <a:sym typeface="Inter"/>
              </a:rPr>
              <a:t>He called the amendment “a King’s cure for all the evils” and celebrated it as “a great moral victory.”</a:t>
            </a:r>
            <a:endParaRPr b="1" sz="1200">
              <a:solidFill>
                <a:schemeClr val="accent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might the source context help to understand his stated position and its reliability?</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This source is from a biography by Jon Meacham. It captures Lincoln’s commitment to ending slavery. It reflects the culmination of Lincoln’s evolving views and shows his role in pushing for the 13th Amendment.</a:t>
            </a:r>
            <a:endParaRPr b="1" sz="1200">
              <a:solidFill>
                <a:srgbClr val="E95C3D"/>
              </a:solidFill>
              <a:latin typeface="Inter"/>
              <a:ea typeface="Inter"/>
              <a:cs typeface="Inter"/>
              <a:sym typeface="Inte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64" name="Shape 64"/>
        <p:cNvGrpSpPr/>
        <p:nvPr/>
      </p:nvGrpSpPr>
      <p:grpSpPr>
        <a:xfrm>
          <a:off x="0" y="0"/>
          <a:ext cx="0" cy="0"/>
          <a:chOff x="0" y="0"/>
          <a:chExt cx="0" cy="0"/>
        </a:xfrm>
      </p:grpSpPr>
      <p:pic>
        <p:nvPicPr>
          <p:cNvPr id="65" name="Google Shape;65;p14"/>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66" name="Google Shape;66;p14"/>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67" name="Google Shape;67;p14"/>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68" name="Google Shape;68;p14"/>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2</a:t>
            </a:r>
            <a:endParaRPr sz="1800">
              <a:solidFill>
                <a:schemeClr val="dk1"/>
              </a:solidFill>
              <a:latin typeface="Halant"/>
              <a:ea typeface="Halant"/>
              <a:cs typeface="Halant"/>
              <a:sym typeface="Halant"/>
            </a:endParaRPr>
          </a:p>
        </p:txBody>
      </p:sp>
      <p:sp>
        <p:nvSpPr>
          <p:cNvPr id="69" name="Google Shape;69;p14"/>
          <p:cNvSpPr/>
          <p:nvPr/>
        </p:nvSpPr>
        <p:spPr>
          <a:xfrm>
            <a:off x="343350" y="589550"/>
            <a:ext cx="6622800" cy="3701100"/>
          </a:xfrm>
          <a:prstGeom prst="wedgeRectCallout">
            <a:avLst>
              <a:gd fmla="val -15488" name="adj1"/>
              <a:gd fmla="val 57217" name="adj2"/>
            </a:avLst>
          </a:prstGeom>
          <a:solidFill>
            <a:srgbClr val="EFFEF9"/>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sz="1100">
                <a:solidFill>
                  <a:schemeClr val="dk1"/>
                </a:solidFill>
                <a:latin typeface="Inter"/>
                <a:ea typeface="Inter"/>
                <a:cs typeface="Inter"/>
                <a:sym typeface="Inter"/>
              </a:rPr>
              <a:t>The Nebraska Kansas Bill was introduced four years and a half ago, and if the agitation ever comes to an end, we may say we are four years and a half nearer the end. So, too, we can say we are four and a half years nearer the end of the world; and we can just as clearly see the end of the world as we can the end of this agitation. The Kansas settlement did not conclude it. If Kansas should sink today and leave a great vacant space in the earth's surface, this vexed question would still be among us. I say then there is no way of putting an end to the slavery agitation amongst us but to put it back upon the basis where our fathers placed it, no way but to keep it out of our new Territories, to restrict it forever, to the old States where it exists. Then the public mind </a:t>
            </a:r>
            <a:r>
              <a:rPr i="1" lang="en" sz="1100">
                <a:solidFill>
                  <a:schemeClr val="dk1"/>
                </a:solidFill>
                <a:latin typeface="Inter"/>
                <a:ea typeface="Inter"/>
                <a:cs typeface="Inter"/>
                <a:sym typeface="Inter"/>
              </a:rPr>
              <a:t>will</a:t>
            </a:r>
            <a:r>
              <a:rPr lang="en" sz="1100">
                <a:solidFill>
                  <a:schemeClr val="dk1"/>
                </a:solidFill>
                <a:latin typeface="Inter"/>
                <a:ea typeface="Inter"/>
                <a:cs typeface="Inter"/>
                <a:sym typeface="Inter"/>
              </a:rPr>
              <a:t> rest in the belief that it is in the course of ultimate extinction. That is one way of putting end to the slavery agitation.</a:t>
            </a:r>
            <a:endParaRPr sz="1100">
              <a:solidFill>
                <a:schemeClr val="dk1"/>
              </a:solidFill>
              <a:latin typeface="Inter"/>
              <a:ea typeface="Inter"/>
              <a:cs typeface="Inter"/>
              <a:sym typeface="Inter"/>
            </a:endParaRPr>
          </a:p>
          <a:p>
            <a:pPr indent="0" lvl="0" marL="0" rtl="0" algn="l">
              <a:spcBef>
                <a:spcPts val="800"/>
              </a:spcBef>
              <a:spcAft>
                <a:spcPts val="0"/>
              </a:spcAft>
              <a:buNone/>
            </a:pPr>
            <a:r>
              <a:rPr lang="en" sz="1100">
                <a:solidFill>
                  <a:schemeClr val="dk1"/>
                </a:solidFill>
                <a:latin typeface="Inter"/>
                <a:ea typeface="Inter"/>
                <a:cs typeface="Inter"/>
                <a:sym typeface="Inter"/>
              </a:rPr>
              <a:t>The other way is for us to surrender and let Judge Douglas and his friends have their way and plant slavery all over the States—cease speaking of it as in any way a wrong—regard slavery as one of the common matters of property, and speak of negroes as we do of our horses and cattle But while it drives on in its state of progress as it is now driving, and as it has driven for the last five years, I have ventured the opinion, and I say today, that we will have no end to slavery agitation until it takes one turn or the other. I do not mean that when it takes a turn towards ultimate extinction it will be in a day, nor in a year, nor in two years. I do not suppose that in the most peaceful way ultimate extinction would occur in less than a hundred years at the least; but that will occur in the best way for both races in God's own good time, I have no doubt.</a:t>
            </a:r>
            <a:endParaRPr b="1" sz="1000">
              <a:solidFill>
                <a:srgbClr val="000000"/>
              </a:solidFill>
              <a:latin typeface="Inter"/>
              <a:ea typeface="Inter"/>
              <a:cs typeface="Inter"/>
              <a:sym typeface="Inter"/>
            </a:endParaRPr>
          </a:p>
        </p:txBody>
      </p:sp>
      <p:sp>
        <p:nvSpPr>
          <p:cNvPr id="70" name="Google Shape;70;p14"/>
          <p:cNvSpPr txBox="1"/>
          <p:nvPr/>
        </p:nvSpPr>
        <p:spPr>
          <a:xfrm>
            <a:off x="359100" y="4589900"/>
            <a:ext cx="66228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Abraham Lincoln, “Speech in the Lincoln-Douglas Debate,” held in Charleston, South Carolina, published in </a:t>
            </a:r>
            <a:r>
              <a:rPr i="1" lang="en" sz="1200">
                <a:solidFill>
                  <a:schemeClr val="dk1"/>
                </a:solidFill>
                <a:latin typeface="Inter"/>
                <a:ea typeface="Inter"/>
                <a:cs typeface="Inter"/>
                <a:sym typeface="Inter"/>
              </a:rPr>
              <a:t>Quincy Daily Whig and Republican</a:t>
            </a:r>
            <a:r>
              <a:rPr lang="en" sz="1200">
                <a:solidFill>
                  <a:schemeClr val="dk1"/>
                </a:solidFill>
                <a:latin typeface="Inter"/>
                <a:ea typeface="Inter"/>
                <a:cs typeface="Inter"/>
                <a:sym typeface="Inter"/>
              </a:rPr>
              <a:t>, September 23, 1858.</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000">
                <a:solidFill>
                  <a:schemeClr val="dk1"/>
                </a:solidFill>
                <a:latin typeface="Inter"/>
                <a:ea typeface="Inter"/>
                <a:cs typeface="Inter"/>
                <a:sym typeface="Inter"/>
              </a:rPr>
              <a:t>Note: The Lincoln-Douglas Debates were a series of seven public debates held between Abraham Lincoln (Republican) and Stephen A. Douglas (Democrat) during their campaign for a U.S. Senate seat in Illinois. The main topic was slavery, especially its expansion into new territories. The excerpt comes from the fourth debate.</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71" name="Google Shape;71;p14"/>
          <p:cNvSpPr txBox="1"/>
          <p:nvPr/>
        </p:nvSpPr>
        <p:spPr>
          <a:xfrm>
            <a:off x="441450" y="5895875"/>
            <a:ext cx="6432300" cy="26313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Lincoln’s perspective on slavery?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Cite evidence from the excerpt that supports your claim about his perspective.</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might the source context help to understand his stated position and its reliability?</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75" name="Shape 75"/>
        <p:cNvGrpSpPr/>
        <p:nvPr/>
      </p:nvGrpSpPr>
      <p:grpSpPr>
        <a:xfrm>
          <a:off x="0" y="0"/>
          <a:ext cx="0" cy="0"/>
          <a:chOff x="0" y="0"/>
          <a:chExt cx="0" cy="0"/>
        </a:xfrm>
      </p:grpSpPr>
      <p:pic>
        <p:nvPicPr>
          <p:cNvPr id="76" name="Google Shape;76;p15"/>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77" name="Google Shape;77;p15"/>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78" name="Google Shape;78;p15"/>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79" name="Google Shape;79;p15"/>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3</a:t>
            </a:r>
            <a:endParaRPr sz="1800">
              <a:solidFill>
                <a:schemeClr val="dk1"/>
              </a:solidFill>
              <a:latin typeface="Halant"/>
              <a:ea typeface="Halant"/>
              <a:cs typeface="Halant"/>
              <a:sym typeface="Halant"/>
            </a:endParaRPr>
          </a:p>
        </p:txBody>
      </p:sp>
      <p:sp>
        <p:nvSpPr>
          <p:cNvPr id="80" name="Google Shape;80;p15"/>
          <p:cNvSpPr/>
          <p:nvPr/>
        </p:nvSpPr>
        <p:spPr>
          <a:xfrm>
            <a:off x="343350" y="589550"/>
            <a:ext cx="6622800" cy="3351000"/>
          </a:xfrm>
          <a:prstGeom prst="wedgeRectCallout">
            <a:avLst>
              <a:gd fmla="val -15488" name="adj1"/>
              <a:gd fmla="val 57217" name="adj2"/>
            </a:avLst>
          </a:prstGeom>
          <a:solidFill>
            <a:srgbClr val="EFFEF9"/>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By late summer and into the fall of 1861, Douglass found himself frustrated as the Union armies and the Lincoln administration seemed determined not to make war on slavery, nor to liberate slaves who sought refuge behind Union lines, and especially not to accept black men into military service . .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Before the war reached its second month, some slaves found their way into Union lines around the rim of Southern war fronts and were famously labeled “contrabands of War” at Fortress Monroe, Virginia, by Union general Benjamin Butler. The idea of escaped slaves as confiscated enemy property caught on in the Northern imagination, and a new word entered the national lexicon. For most of 1861, federal military policy about slavery, however, evolved in an incoherent, topsy-turvy manner, sometimes ordering Union officers to return fugitive slaves to their owners and sometimes protecting and liberating the growing waves of runaways . .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Officially, the Lincoln administration avoided measures that might lead to any wholesale emancipation, fearing that the four border slave states, especially Kentucky, might join the Confederacy otherwise, and therefore sought to restore the Union without enlisting Black soldiers or making a revolutionary assault on slavery itself.</a:t>
            </a:r>
            <a:endParaRPr sz="1200">
              <a:solidFill>
                <a:schemeClr val="dk1"/>
              </a:solidFill>
              <a:latin typeface="Inter"/>
              <a:ea typeface="Inter"/>
              <a:cs typeface="Inter"/>
              <a:sym typeface="Inter"/>
            </a:endParaRPr>
          </a:p>
        </p:txBody>
      </p:sp>
      <p:sp>
        <p:nvSpPr>
          <p:cNvPr id="81" name="Google Shape;81;p15"/>
          <p:cNvSpPr txBox="1"/>
          <p:nvPr/>
        </p:nvSpPr>
        <p:spPr>
          <a:xfrm>
            <a:off x="359100" y="4132700"/>
            <a:ext cx="66228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David W. Blight, “The Kindling Spirit of His Battlecry,” in </a:t>
            </a:r>
            <a:r>
              <a:rPr i="1" lang="en" sz="1200">
                <a:solidFill>
                  <a:schemeClr val="dk1"/>
                </a:solidFill>
                <a:latin typeface="Inter"/>
                <a:ea typeface="Inter"/>
                <a:cs typeface="Inter"/>
                <a:sym typeface="Inter"/>
              </a:rPr>
              <a:t>Frederick Douglass: Prophet of Freedom</a:t>
            </a:r>
            <a:r>
              <a:rPr lang="en" sz="1200">
                <a:solidFill>
                  <a:schemeClr val="dk1"/>
                </a:solidFill>
                <a:latin typeface="Inter"/>
                <a:ea typeface="Inter"/>
                <a:cs typeface="Inter"/>
                <a:sym typeface="Inter"/>
              </a:rPr>
              <a:t>, 2018.</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000">
                <a:solidFill>
                  <a:schemeClr val="dk1"/>
                </a:solidFill>
                <a:latin typeface="Inter"/>
                <a:ea typeface="Inter"/>
                <a:cs typeface="Inter"/>
                <a:sym typeface="Inter"/>
              </a:rPr>
              <a:t>Note: </a:t>
            </a:r>
            <a:r>
              <a:rPr lang="en" sz="1000">
                <a:solidFill>
                  <a:schemeClr val="dk1"/>
                </a:solidFill>
                <a:latin typeface="Inter"/>
                <a:ea typeface="Inter"/>
                <a:cs typeface="Inter"/>
                <a:sym typeface="Inter"/>
              </a:rPr>
              <a:t>David Blight is a historian and professor at Yale University known for his work on the Civil War and African American history. His Pulitzer Prize–winning biography, </a:t>
            </a:r>
            <a:r>
              <a:rPr i="1" lang="en" sz="1000">
                <a:solidFill>
                  <a:schemeClr val="dk1"/>
                </a:solidFill>
                <a:latin typeface="Inter"/>
                <a:ea typeface="Inter"/>
                <a:cs typeface="Inter"/>
                <a:sym typeface="Inter"/>
              </a:rPr>
              <a:t>Frederick Douglass: Prophet of Freedom</a:t>
            </a:r>
            <a:r>
              <a:rPr lang="en" sz="1000">
                <a:solidFill>
                  <a:schemeClr val="dk1"/>
                </a:solidFill>
                <a:latin typeface="Inter"/>
                <a:ea typeface="Inter"/>
                <a:cs typeface="Inter"/>
                <a:sym typeface="Inter"/>
              </a:rPr>
              <a:t> (2018), explores Douglass’s life as an abolitionist, orator, writer, and political thinker. The book highlights how Douglass used the power of language and moral conviction to fight for freedom, equality, and justice throughout the 19th century.</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82" name="Google Shape;82;p15"/>
          <p:cNvSpPr txBox="1"/>
          <p:nvPr/>
        </p:nvSpPr>
        <p:spPr>
          <a:xfrm>
            <a:off x="441450" y="5591075"/>
            <a:ext cx="6432300" cy="26313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Lincoln’s perspective on slavery?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Cite evidence from the excerpt that supports your claim about his perspective.</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might the source context help to understand his stated position and its reliability?</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86" name="Shape 86"/>
        <p:cNvGrpSpPr/>
        <p:nvPr/>
      </p:nvGrpSpPr>
      <p:grpSpPr>
        <a:xfrm>
          <a:off x="0" y="0"/>
          <a:ext cx="0" cy="0"/>
          <a:chOff x="0" y="0"/>
          <a:chExt cx="0" cy="0"/>
        </a:xfrm>
      </p:grpSpPr>
      <p:pic>
        <p:nvPicPr>
          <p:cNvPr id="87" name="Google Shape;87;p16"/>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88" name="Google Shape;88;p16"/>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89" name="Google Shape;89;p16"/>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90" name="Google Shape;90;p16"/>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4</a:t>
            </a:r>
            <a:endParaRPr sz="1800">
              <a:solidFill>
                <a:schemeClr val="dk1"/>
              </a:solidFill>
              <a:latin typeface="Halant"/>
              <a:ea typeface="Halant"/>
              <a:cs typeface="Halant"/>
              <a:sym typeface="Halant"/>
            </a:endParaRPr>
          </a:p>
        </p:txBody>
      </p:sp>
      <p:sp>
        <p:nvSpPr>
          <p:cNvPr id="91" name="Google Shape;91;p16"/>
          <p:cNvSpPr/>
          <p:nvPr/>
        </p:nvSpPr>
        <p:spPr>
          <a:xfrm>
            <a:off x="343350" y="589550"/>
            <a:ext cx="6622800" cy="3224700"/>
          </a:xfrm>
          <a:prstGeom prst="wedgeRectCallout">
            <a:avLst>
              <a:gd fmla="val -15488" name="adj1"/>
              <a:gd fmla="val 57217" name="adj2"/>
            </a:avLst>
          </a:prstGeom>
          <a:solidFill>
            <a:srgbClr val="EFFEF9"/>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I would save the Union. I would save it the shortest way under the Constitution. The sooner the national authority can be restored the nearer the Union will be “the Union as it was.” If there be those who would not save the Union unless they could at the same time save slavery, I do not agree with them. If there be those who would not save the Union unless they could at the same time destroy slavery, I do not agree with them. My paramount object in this struggle is to save the Union, and is not either to save or to destroy slavery. If I could save the Union without freeing any slave I would do it, and if I could save it by freeing all the slaves I would do it; and if I could save it by freeing some and leaving others alone, I would also do that. What I do about slavery and the colored race, I do because I believe it helps to save this Union; and what I forbear, I forbear because I do not believe it would help to save the Union. I shall do less whenever I shall believe what I am doing hurts the cause, and I shall do more whenever I shall believe doing more will help the cause. I shall try to correct errors when shown to be errors; and I shall adopt new views so fast as they shall appear to be true views.</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I have here stated my purpose according to my view of official duty; and I intend no modification of my oft-expressed personal wish that all men everywhere could be free.</a:t>
            </a:r>
            <a:endParaRPr sz="1100">
              <a:solidFill>
                <a:schemeClr val="dk1"/>
              </a:solidFill>
              <a:latin typeface="Inter"/>
              <a:ea typeface="Inter"/>
              <a:cs typeface="Inter"/>
              <a:sym typeface="Inter"/>
            </a:endParaRPr>
          </a:p>
        </p:txBody>
      </p:sp>
      <p:sp>
        <p:nvSpPr>
          <p:cNvPr id="92" name="Google Shape;92;p16"/>
          <p:cNvSpPr txBox="1"/>
          <p:nvPr/>
        </p:nvSpPr>
        <p:spPr>
          <a:xfrm>
            <a:off x="359100" y="4132700"/>
            <a:ext cx="6622800" cy="1607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Abraham Lincoln, “Letter to Horace Greeley,” August 22, 1862.</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000">
                <a:solidFill>
                  <a:schemeClr val="dk1"/>
                </a:solidFill>
                <a:latin typeface="Inter"/>
                <a:ea typeface="Inter"/>
                <a:cs typeface="Inter"/>
                <a:sym typeface="Inter"/>
              </a:rPr>
              <a:t>Note: The above excerpt is from Lincoln’s response to a </a:t>
            </a:r>
            <a:r>
              <a:rPr lang="en" sz="1000">
                <a:solidFill>
                  <a:schemeClr val="dk1"/>
                </a:solidFill>
                <a:latin typeface="Inter"/>
                <a:ea typeface="Inter"/>
                <a:cs typeface="Inter"/>
                <a:sym typeface="Inter"/>
              </a:rPr>
              <a:t>public</a:t>
            </a:r>
            <a:r>
              <a:rPr lang="en" sz="1000">
                <a:solidFill>
                  <a:schemeClr val="dk1"/>
                </a:solidFill>
                <a:latin typeface="Inter"/>
                <a:ea typeface="Inter"/>
                <a:cs typeface="Inter"/>
                <a:sym typeface="Inter"/>
              </a:rPr>
              <a:t> letter from Horace Greeley, editor of the </a:t>
            </a:r>
            <a:r>
              <a:rPr i="1" lang="en" sz="1000">
                <a:solidFill>
                  <a:schemeClr val="dk1"/>
                </a:solidFill>
                <a:latin typeface="Inter"/>
                <a:ea typeface="Inter"/>
                <a:cs typeface="Inter"/>
                <a:sym typeface="Inter"/>
              </a:rPr>
              <a:t>New York Tribune</a:t>
            </a:r>
            <a:r>
              <a:rPr lang="en" sz="1000">
                <a:solidFill>
                  <a:schemeClr val="dk1"/>
                </a:solidFill>
                <a:latin typeface="Inter"/>
                <a:ea typeface="Inter"/>
                <a:cs typeface="Inter"/>
                <a:sym typeface="Inter"/>
              </a:rPr>
              <a:t>. </a:t>
            </a:r>
            <a:r>
              <a:rPr lang="en" sz="1000">
                <a:solidFill>
                  <a:schemeClr val="dk1"/>
                </a:solidFill>
                <a:latin typeface="Inter"/>
                <a:ea typeface="Inter"/>
                <a:cs typeface="Inter"/>
                <a:sym typeface="Inter"/>
              </a:rPr>
              <a:t>In that original letter, Greeley criticized Lincoln for not enforcing emancipation under the Second Confiscation Act and argued that trying to suppress the rebellion while preserving slavery was “preposterous and futile.” Lincoln’s published reply</a:t>
            </a:r>
            <a:r>
              <a:rPr lang="en" sz="1000">
                <a:solidFill>
                  <a:schemeClr val="dk1"/>
                </a:solidFill>
                <a:latin typeface="Inter"/>
                <a:ea typeface="Inter"/>
                <a:cs typeface="Inter"/>
                <a:sym typeface="Inter"/>
              </a:rPr>
              <a:t> made clear to the public that though he considers his primary constitutional duty to be to save the Union, partial or even total emancipation might well be the necessary means to attain that end. His response was </a:t>
            </a:r>
            <a:r>
              <a:rPr lang="en" sz="1000">
                <a:solidFill>
                  <a:schemeClr val="dk1"/>
                </a:solidFill>
                <a:latin typeface="Inter"/>
                <a:ea typeface="Inter"/>
                <a:cs typeface="Inter"/>
                <a:sym typeface="Inter"/>
              </a:rPr>
              <a:t>carefully</a:t>
            </a:r>
            <a:r>
              <a:rPr lang="en" sz="1000">
                <a:solidFill>
                  <a:schemeClr val="dk1"/>
                </a:solidFill>
                <a:latin typeface="Inter"/>
                <a:ea typeface="Inter"/>
                <a:cs typeface="Inter"/>
                <a:sym typeface="Inter"/>
              </a:rPr>
              <a:t> worded to clarify his position without revealing the timing or </a:t>
            </a:r>
            <a:r>
              <a:rPr lang="en" sz="1000">
                <a:solidFill>
                  <a:schemeClr val="dk1"/>
                </a:solidFill>
                <a:latin typeface="Inter"/>
                <a:ea typeface="Inter"/>
                <a:cs typeface="Inter"/>
                <a:sym typeface="Inter"/>
              </a:rPr>
              <a:t>specifics</a:t>
            </a:r>
            <a:r>
              <a:rPr lang="en" sz="1000">
                <a:solidFill>
                  <a:schemeClr val="dk1"/>
                </a:solidFill>
                <a:latin typeface="Inter"/>
                <a:ea typeface="Inter"/>
                <a:cs typeface="Inter"/>
                <a:sym typeface="Inter"/>
              </a:rPr>
              <a:t> of any forthcoming emancipation policy.</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93" name="Google Shape;93;p16"/>
          <p:cNvSpPr txBox="1"/>
          <p:nvPr/>
        </p:nvSpPr>
        <p:spPr>
          <a:xfrm>
            <a:off x="441450" y="5819675"/>
            <a:ext cx="6432300" cy="26313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Lincoln’s perspective on slavery?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Cite evidence from the excerpt that supports your claim about his perspective.</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might the source context help to understand his stated position and its reliability?</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97" name="Shape 97"/>
        <p:cNvGrpSpPr/>
        <p:nvPr/>
      </p:nvGrpSpPr>
      <p:grpSpPr>
        <a:xfrm>
          <a:off x="0" y="0"/>
          <a:ext cx="0" cy="0"/>
          <a:chOff x="0" y="0"/>
          <a:chExt cx="0" cy="0"/>
        </a:xfrm>
      </p:grpSpPr>
      <p:pic>
        <p:nvPicPr>
          <p:cNvPr id="98" name="Google Shape;98;p17"/>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99" name="Google Shape;99;p17"/>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00" name="Google Shape;100;p17"/>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101" name="Google Shape;101;p17"/>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5</a:t>
            </a:r>
            <a:endParaRPr sz="1800">
              <a:solidFill>
                <a:schemeClr val="dk1"/>
              </a:solidFill>
              <a:latin typeface="Halant"/>
              <a:ea typeface="Halant"/>
              <a:cs typeface="Halant"/>
              <a:sym typeface="Halant"/>
            </a:endParaRPr>
          </a:p>
        </p:txBody>
      </p:sp>
      <p:sp>
        <p:nvSpPr>
          <p:cNvPr id="102" name="Google Shape;102;p17"/>
          <p:cNvSpPr/>
          <p:nvPr/>
        </p:nvSpPr>
        <p:spPr>
          <a:xfrm>
            <a:off x="343350" y="589550"/>
            <a:ext cx="6622800" cy="3351000"/>
          </a:xfrm>
          <a:prstGeom prst="wedgeRectCallout">
            <a:avLst>
              <a:gd fmla="val -15488" name="adj1"/>
              <a:gd fmla="val 57217" name="adj2"/>
            </a:avLst>
          </a:prstGeom>
          <a:solidFill>
            <a:srgbClr val="EFFEF9"/>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And by virtue of the power, and for the purpose aforesaid, I do order and declare that all persons held as slaves within said designated States, and parts of States, are, and henceforward shall be free; and that the Executive government of the United States, including the military and naval authorities thereof, will recognize and maintain the freedom of said persons.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And I hereby enjoin upon the people so declared to be free to abstain from all violence, unless in necessary self-defence; and I recommend to them that, in all cases when allowed, they labor faithfully for reasonable wages.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And I further declare and make known, that such persons of suitable condition, will be received into the armed service of the United States to garrison forts, positions, stations, and other places, and to man vessels of all sorts in said service.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And upon this act, sincerely believed to be an act of justice, warranted by the Constitution, upon military necessity, I invoke the considerate judgment of mankind, and the gracious favor of Almighty God.</a:t>
            </a:r>
            <a:endParaRPr sz="1200">
              <a:solidFill>
                <a:schemeClr val="dk1"/>
              </a:solidFill>
              <a:latin typeface="Inter"/>
              <a:ea typeface="Inter"/>
              <a:cs typeface="Inter"/>
              <a:sym typeface="Inter"/>
            </a:endParaRPr>
          </a:p>
        </p:txBody>
      </p:sp>
      <p:sp>
        <p:nvSpPr>
          <p:cNvPr id="103" name="Google Shape;103;p17"/>
          <p:cNvSpPr txBox="1"/>
          <p:nvPr/>
        </p:nvSpPr>
        <p:spPr>
          <a:xfrm>
            <a:off x="359100" y="4132700"/>
            <a:ext cx="66228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Abraham Lincoln, “Emancipation Proclamation,” January 1, 1863.</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000">
                <a:solidFill>
                  <a:schemeClr val="dk1"/>
                </a:solidFill>
                <a:latin typeface="Inter"/>
                <a:ea typeface="Inter"/>
                <a:cs typeface="Inter"/>
                <a:sym typeface="Inter"/>
              </a:rPr>
              <a:t>Note: </a:t>
            </a:r>
            <a:r>
              <a:rPr lang="en" sz="1000">
                <a:solidFill>
                  <a:schemeClr val="dk1"/>
                </a:solidFill>
                <a:latin typeface="Inter"/>
                <a:ea typeface="Inter"/>
                <a:cs typeface="Inter"/>
                <a:sym typeface="Inter"/>
              </a:rPr>
              <a:t>The Emancipation Proclamation was issued to the public in two stages—first as a preliminary announcement on September 22, 1862, following the Union victory at Antietam, and then in its final form on January 1, 1863. It was widely published in newspapers and read aloud in Union camps and public gatherings, signaling that the Civil War was now being fought to end slavery as well as to preserve the Union.</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104" name="Google Shape;104;p17"/>
          <p:cNvSpPr txBox="1"/>
          <p:nvPr/>
        </p:nvSpPr>
        <p:spPr>
          <a:xfrm>
            <a:off x="441450" y="5362475"/>
            <a:ext cx="6432300" cy="26313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Lincoln’s perspective on slavery?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Cite evidence from the excerpt that supports your claim about his perspective.</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might the source context help to understand his stated position and its reliability?</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08" name="Shape 108"/>
        <p:cNvGrpSpPr/>
        <p:nvPr/>
      </p:nvGrpSpPr>
      <p:grpSpPr>
        <a:xfrm>
          <a:off x="0" y="0"/>
          <a:ext cx="0" cy="0"/>
          <a:chOff x="0" y="0"/>
          <a:chExt cx="0" cy="0"/>
        </a:xfrm>
      </p:grpSpPr>
      <p:pic>
        <p:nvPicPr>
          <p:cNvPr id="109" name="Google Shape;109;p18"/>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10" name="Google Shape;110;p18"/>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11" name="Google Shape;111;p18"/>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112" name="Google Shape;112;p18"/>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6</a:t>
            </a:r>
            <a:endParaRPr sz="1800">
              <a:solidFill>
                <a:schemeClr val="dk1"/>
              </a:solidFill>
              <a:latin typeface="Halant"/>
              <a:ea typeface="Halant"/>
              <a:cs typeface="Halant"/>
              <a:sym typeface="Halant"/>
            </a:endParaRPr>
          </a:p>
        </p:txBody>
      </p:sp>
      <p:sp>
        <p:nvSpPr>
          <p:cNvPr id="113" name="Google Shape;113;p18"/>
          <p:cNvSpPr/>
          <p:nvPr/>
        </p:nvSpPr>
        <p:spPr>
          <a:xfrm>
            <a:off x="343350" y="589550"/>
            <a:ext cx="6622800" cy="3351000"/>
          </a:xfrm>
          <a:prstGeom prst="wedgeRectCallout">
            <a:avLst>
              <a:gd fmla="val -15488" name="adj1"/>
              <a:gd fmla="val 57217" name="adj2"/>
            </a:avLst>
          </a:prstGeom>
          <a:solidFill>
            <a:srgbClr val="EFFEF9"/>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Four score and seven years ago our fathers brought forth on this continent a new nation, conceived in liberty, and dedicated to the proposition that all men are created equal. Now we are engaged in a great civil war, testing whether that nation, or any nation so conceived and so dedicated, can long endure. We are met on a great battlefield of that war. We have come to dedicate a portion of that field as a final resting place for those who here gave their lives that that nation might live. It is altogether fitting and proper that we should do this. But in a larger sense we cannot dedicate, we cannot consecrate, we cannot hallow this ground. The brave men, living and dead, who struggled here have consecrated it, far above our poor power to add or detract. The world will little note, nor long remember, what we say here, but it can never forget what they did here. It is for us the living, rather, to be dedicated here to the unfinished work which they who fought here have thus far so nobly advanced. It is rather for us to be here dedicated to the great task remaining before us,that from these honored dead we take increased devotion to that cause for which they gave the last full measure of devotion, that we here highly resolve that these dead shall not have died in vain, that this nation, under God, shall have a new birth of freedom, and that government of the people, by the people, for the people, shall not perish from the earth.</a:t>
            </a:r>
            <a:endParaRPr sz="1100">
              <a:solidFill>
                <a:schemeClr val="dk1"/>
              </a:solidFill>
              <a:latin typeface="Inter"/>
              <a:ea typeface="Inter"/>
              <a:cs typeface="Inter"/>
              <a:sym typeface="Inter"/>
            </a:endParaRPr>
          </a:p>
        </p:txBody>
      </p:sp>
      <p:sp>
        <p:nvSpPr>
          <p:cNvPr id="114" name="Google Shape;114;p18"/>
          <p:cNvSpPr txBox="1"/>
          <p:nvPr/>
        </p:nvSpPr>
        <p:spPr>
          <a:xfrm>
            <a:off x="359100" y="4132700"/>
            <a:ext cx="66228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Abraham Lincoln, “Gettysburg Address,” November 19, 1863.</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000">
                <a:solidFill>
                  <a:schemeClr val="dk1"/>
                </a:solidFill>
                <a:latin typeface="Inter"/>
                <a:ea typeface="Inter"/>
                <a:cs typeface="Inter"/>
                <a:sym typeface="Inter"/>
              </a:rPr>
              <a:t>Note: </a:t>
            </a:r>
            <a:r>
              <a:rPr lang="en" sz="1000">
                <a:solidFill>
                  <a:schemeClr val="dk1"/>
                </a:solidFill>
                <a:latin typeface="Inter"/>
                <a:ea typeface="Inter"/>
                <a:cs typeface="Inter"/>
                <a:sym typeface="Inter"/>
              </a:rPr>
              <a:t>The Gettysburg Address was delivered by President Abraham Lincoln at the dedication of a national cemetery on the site of the Battle of Gettysburg. Coming just months after one of the Civil War’s bloodiest battles, Lincoln used the speech to honor the fallen and to redefine the war as a struggle not just for Union, but for the principle of human equality.</a:t>
            </a:r>
            <a:endParaRPr sz="8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115" name="Google Shape;115;p18"/>
          <p:cNvSpPr txBox="1"/>
          <p:nvPr/>
        </p:nvSpPr>
        <p:spPr>
          <a:xfrm>
            <a:off x="441450" y="5286275"/>
            <a:ext cx="6432300" cy="26313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Lincoln’s perspective on slavery?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Cite evidence from the excerpt that supports your claim about his perspective.</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might the source context help to understand his stated position and its reliability?</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19" name="Shape 119"/>
        <p:cNvGrpSpPr/>
        <p:nvPr/>
      </p:nvGrpSpPr>
      <p:grpSpPr>
        <a:xfrm>
          <a:off x="0" y="0"/>
          <a:ext cx="0" cy="0"/>
          <a:chOff x="0" y="0"/>
          <a:chExt cx="0" cy="0"/>
        </a:xfrm>
      </p:grpSpPr>
      <p:pic>
        <p:nvPicPr>
          <p:cNvPr id="120" name="Google Shape;120;p19"/>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21" name="Google Shape;121;p19"/>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22" name="Google Shape;122;p19"/>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123" name="Google Shape;123;p19"/>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7</a:t>
            </a:r>
            <a:endParaRPr sz="1800">
              <a:solidFill>
                <a:schemeClr val="dk1"/>
              </a:solidFill>
              <a:latin typeface="Halant"/>
              <a:ea typeface="Halant"/>
              <a:cs typeface="Halant"/>
              <a:sym typeface="Halant"/>
            </a:endParaRPr>
          </a:p>
        </p:txBody>
      </p:sp>
      <p:sp>
        <p:nvSpPr>
          <p:cNvPr id="124" name="Google Shape;124;p19"/>
          <p:cNvSpPr/>
          <p:nvPr/>
        </p:nvSpPr>
        <p:spPr>
          <a:xfrm>
            <a:off x="343350" y="589550"/>
            <a:ext cx="6622800" cy="3758100"/>
          </a:xfrm>
          <a:prstGeom prst="wedgeRectCallout">
            <a:avLst>
              <a:gd fmla="val -15488" name="adj1"/>
              <a:gd fmla="val 57217" name="adj2"/>
            </a:avLst>
          </a:prstGeom>
          <a:solidFill>
            <a:srgbClr val="EFFEF9"/>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The tide of the time was running in favor of abolition. “We can never have an entire peace in this country as long as the institution of slavery remains,” said Representative James S. Rollins of Missouri, himself a slave owner. “We may as well unsheathe the sword and cut the Gordian knot!” “I would rather stand solitary with my name recorded for this amendment, than to have all the honors which could be heaped upon me by any party in opposition to this proposition,” said Representative John Kasson, a Republican from Iowa . .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Lincoln and his men lobbied for the requisite two-thirds majority in the House. It was the right thing to do, and the president believed its success, with border state votes, would at last show the Confederacy that war was done. “The passage of this amendment will clench the whole subject,” Lincoln said; “it will bring the war, I have no doubt, rapidly to a close” . .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At four o’clock on the afternoon of Tuesday, January 31, 1865, the House approved the Thirteenth Amendment, 119 to 56, with eight members not voting. Lincoln delivered brief but heartfelt remarks at the White House. The amendment, he was reported to have said, “is a King’s cure for all the evils. It winds the whole thing up. . . . He could not but congratulate all present, himself, [and] the country and the whole world upon this great moral victory.”</a:t>
            </a:r>
            <a:endParaRPr sz="1200">
              <a:solidFill>
                <a:schemeClr val="dk1"/>
              </a:solidFill>
              <a:latin typeface="Inter"/>
              <a:ea typeface="Inter"/>
              <a:cs typeface="Inter"/>
              <a:sym typeface="Inter"/>
            </a:endParaRPr>
          </a:p>
        </p:txBody>
      </p:sp>
      <p:sp>
        <p:nvSpPr>
          <p:cNvPr id="125" name="Google Shape;125;p19"/>
          <p:cNvSpPr txBox="1"/>
          <p:nvPr/>
        </p:nvSpPr>
        <p:spPr>
          <a:xfrm>
            <a:off x="359100" y="4666100"/>
            <a:ext cx="66228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Jon Meacham, “This Great Moral Victory,” in </a:t>
            </a:r>
            <a:r>
              <a:rPr i="1" lang="en" sz="1200">
                <a:solidFill>
                  <a:schemeClr val="dk1"/>
                </a:solidFill>
                <a:latin typeface="Inter"/>
                <a:ea typeface="Inter"/>
                <a:cs typeface="Inter"/>
                <a:sym typeface="Inter"/>
              </a:rPr>
              <a:t>And There Was Light: Abraham Lincoln and the American Struggle</a:t>
            </a:r>
            <a:r>
              <a:rPr lang="en" sz="1200">
                <a:solidFill>
                  <a:schemeClr val="dk1"/>
                </a:solidFill>
                <a:latin typeface="Inter"/>
                <a:ea typeface="Inter"/>
                <a:cs typeface="Inter"/>
                <a:sym typeface="Inter"/>
              </a:rPr>
              <a:t>, 2022.</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000">
                <a:solidFill>
                  <a:schemeClr val="dk1"/>
                </a:solidFill>
                <a:latin typeface="Inter"/>
                <a:ea typeface="Inter"/>
                <a:cs typeface="Inter"/>
                <a:sym typeface="Inter"/>
              </a:rPr>
              <a:t>Note: </a:t>
            </a:r>
            <a:r>
              <a:rPr lang="en" sz="1000">
                <a:solidFill>
                  <a:schemeClr val="dk1"/>
                </a:solidFill>
                <a:latin typeface="Inter"/>
                <a:ea typeface="Inter"/>
                <a:cs typeface="Inter"/>
                <a:sym typeface="Inter"/>
              </a:rPr>
              <a:t>Jon Meacham is a presidential historian and Pulitzer Prize–winning author known for writing deeply researched biographies and works on American democracy. His book </a:t>
            </a:r>
            <a:r>
              <a:rPr i="1" lang="en" sz="1000">
                <a:solidFill>
                  <a:schemeClr val="dk1"/>
                </a:solidFill>
                <a:latin typeface="Inter"/>
                <a:ea typeface="Inter"/>
                <a:cs typeface="Inter"/>
                <a:sym typeface="Inter"/>
              </a:rPr>
              <a:t>And There Was Light: Abraham Lincoln and the American Struggle</a:t>
            </a:r>
            <a:r>
              <a:rPr lang="en" sz="1000">
                <a:solidFill>
                  <a:schemeClr val="dk1"/>
                </a:solidFill>
                <a:latin typeface="Inter"/>
                <a:ea typeface="Inter"/>
                <a:cs typeface="Inter"/>
                <a:sym typeface="Inter"/>
              </a:rPr>
              <a:t> examines Lincoln’s moral and political leadership during the Civil War. Meacham portrays Lincoln as a man guided by faith and conscience, showing how he navigated the nation through its greatest crisis while working to expand freedom and preserve the Union.</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126" name="Google Shape;126;p19"/>
          <p:cNvSpPr txBox="1"/>
          <p:nvPr/>
        </p:nvSpPr>
        <p:spPr>
          <a:xfrm>
            <a:off x="441450" y="6124475"/>
            <a:ext cx="6432300" cy="26313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Lincoln’s perspective on slavery?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Cite evidence from the excerpt that supports your claim about his perspective.</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might the source context help to understand his stated position and its reliability?</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30" name="Shape 130"/>
        <p:cNvGrpSpPr/>
        <p:nvPr/>
      </p:nvGrpSpPr>
      <p:grpSpPr>
        <a:xfrm>
          <a:off x="0" y="0"/>
          <a:ext cx="0" cy="0"/>
          <a:chOff x="0" y="0"/>
          <a:chExt cx="0" cy="0"/>
        </a:xfrm>
      </p:grpSpPr>
      <p:pic>
        <p:nvPicPr>
          <p:cNvPr id="131" name="Google Shape;131;p20"/>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32" name="Google Shape;132;p20"/>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33" name="Google Shape;133;p20"/>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134" name="Google Shape;134;p20"/>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1 (Exemplar)</a:t>
            </a:r>
            <a:endParaRPr sz="1800">
              <a:solidFill>
                <a:schemeClr val="dk1"/>
              </a:solidFill>
              <a:latin typeface="Halant"/>
              <a:ea typeface="Halant"/>
              <a:cs typeface="Halant"/>
              <a:sym typeface="Halant"/>
            </a:endParaRPr>
          </a:p>
        </p:txBody>
      </p:sp>
      <p:sp>
        <p:nvSpPr>
          <p:cNvPr id="135" name="Google Shape;135;p20"/>
          <p:cNvSpPr/>
          <p:nvPr/>
        </p:nvSpPr>
        <p:spPr>
          <a:xfrm>
            <a:off x="343350" y="589550"/>
            <a:ext cx="6622800" cy="3701100"/>
          </a:xfrm>
          <a:prstGeom prst="wedgeRectCallout">
            <a:avLst>
              <a:gd fmla="val -15488" name="adj1"/>
              <a:gd fmla="val 57217" name="adj2"/>
            </a:avLst>
          </a:prstGeom>
          <a:solidFill>
            <a:srgbClr val="EFFEF9"/>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sz="1100">
                <a:solidFill>
                  <a:schemeClr val="dk1"/>
                </a:solidFill>
                <a:latin typeface="Inter"/>
                <a:ea typeface="Inter"/>
                <a:cs typeface="Inter"/>
                <a:sym typeface="Inter"/>
              </a:rPr>
              <a:t>Lincoln witnessed in New Orleans for the first time the revolting sight of men and women sold like animals. Mr. Herndon says that he often heard Mr. Lincoln refer to this experience:</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rPr lang="en" sz="1100">
                <a:solidFill>
                  <a:schemeClr val="dk1"/>
                </a:solidFill>
                <a:latin typeface="Inter"/>
                <a:ea typeface="Inter"/>
                <a:cs typeface="Inter"/>
                <a:sym typeface="Inter"/>
              </a:rPr>
              <a:t>“In New Orleans for the first time,” he writes, “Lincoln beheld the true horrors of human slavery. He saw ‘negroes in chains—whipped and scourged.’ Against this inhumanity his sense of right and justice rebelled, and his mind and conscience were awakened to a realization of what he had often heard and read. No doubt, as one of his companions has said, ‘slavery ran the iron into him then and there.’ One morning in their rambles over the city the trio passed a slave auction. A vigorous and comely mulatto girl was being sold. She underwent a thorough examination at the hands of the bidders; they pinched her flesh, and made her trot up and down the room like a horse, to show how she moved, and in order, as the auctioneer said, that ‘bidders might satisfy themselves whether the article they were offering to buy was sound or not.’ The whole thing was so revolting that Lincoln moved away from the scene with a deep feeling of ‘unconquerable hate.’ Bidding his companions follow him, he said: “Boys, let’s get away from this. If I ever get a chance to hit that thing’ (meaning slavery), ‘I’ll hit it hard.’”</a:t>
            </a:r>
            <a:endParaRPr sz="1100">
              <a:solidFill>
                <a:schemeClr val="dk1"/>
              </a:solidFill>
              <a:latin typeface="Inter"/>
              <a:ea typeface="Inter"/>
              <a:cs typeface="Inter"/>
              <a:sym typeface="Inter"/>
            </a:endParaRPr>
          </a:p>
          <a:p>
            <a:pPr indent="0" lvl="0" marL="0" rtl="0" algn="l">
              <a:spcBef>
                <a:spcPts val="0"/>
              </a:spcBef>
              <a:spcAft>
                <a:spcPts val="0"/>
              </a:spcAft>
              <a:buNone/>
            </a:pPr>
            <a:r>
              <a:t/>
            </a:r>
            <a:endParaRPr sz="1100">
              <a:solidFill>
                <a:schemeClr val="dk1"/>
              </a:solidFill>
              <a:latin typeface="Inter"/>
              <a:ea typeface="Inter"/>
              <a:cs typeface="Inter"/>
              <a:sym typeface="Inter"/>
            </a:endParaRPr>
          </a:p>
          <a:p>
            <a:pPr indent="0" lvl="0" marL="0" rtl="0" algn="l">
              <a:spcBef>
                <a:spcPts val="0"/>
              </a:spcBef>
              <a:spcAft>
                <a:spcPts val="0"/>
              </a:spcAft>
              <a:buNone/>
            </a:pPr>
            <a:r>
              <a:rPr lang="en" sz="1100">
                <a:solidFill>
                  <a:schemeClr val="dk1"/>
                </a:solidFill>
                <a:latin typeface="Inter"/>
                <a:ea typeface="Inter"/>
                <a:cs typeface="Inter"/>
                <a:sym typeface="Inter"/>
              </a:rPr>
              <a:t>… Though the story as told above probably grew to its present proportions by much telling, there is reason to believe that Lincoln was deeply impressed on this trip by something he saw in a New Orleans slave market, and that he often referred to it.</a:t>
            </a:r>
            <a:endParaRPr sz="1100">
              <a:solidFill>
                <a:schemeClr val="dk1"/>
              </a:solidFill>
              <a:latin typeface="Inter"/>
              <a:ea typeface="Inter"/>
              <a:cs typeface="Inter"/>
              <a:sym typeface="Inter"/>
            </a:endParaRPr>
          </a:p>
        </p:txBody>
      </p:sp>
      <p:sp>
        <p:nvSpPr>
          <p:cNvPr id="136" name="Google Shape;136;p20"/>
          <p:cNvSpPr txBox="1"/>
          <p:nvPr/>
        </p:nvSpPr>
        <p:spPr>
          <a:xfrm>
            <a:off x="359100" y="4589900"/>
            <a:ext cx="6622800" cy="1161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Ida Minerva Tarbell, </a:t>
            </a:r>
            <a:r>
              <a:rPr i="1" lang="en" sz="1200">
                <a:solidFill>
                  <a:schemeClr val="dk1"/>
                </a:solidFill>
                <a:latin typeface="Inter"/>
                <a:ea typeface="Inter"/>
                <a:cs typeface="Inter"/>
                <a:sym typeface="Inter"/>
              </a:rPr>
              <a:t>The Life of Abraham Lincoln, Volume I</a:t>
            </a:r>
            <a:r>
              <a:rPr lang="en" sz="1200">
                <a:solidFill>
                  <a:schemeClr val="dk1"/>
                </a:solidFill>
                <a:latin typeface="Inter"/>
                <a:ea typeface="Inter"/>
                <a:cs typeface="Inter"/>
                <a:sym typeface="Inter"/>
              </a:rPr>
              <a:t>, 1900.</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000">
                <a:solidFill>
                  <a:schemeClr val="dk1"/>
                </a:solidFill>
                <a:latin typeface="Inter"/>
                <a:ea typeface="Inter"/>
                <a:cs typeface="Inter"/>
                <a:sym typeface="Inter"/>
              </a:rPr>
              <a:t>Note: Ida Minerva Tarbell was a pioneering investigative journalist and respected historian and biography. Her carefully researched and widely read biography on Lincoln helped shape how future generations understood Lincoln’s personal growth and moral development. She refers to Mr. Herndon who was Lincoln’s former law partner and one of his earliest biographers.</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137" name="Google Shape;137;p20"/>
          <p:cNvSpPr txBox="1"/>
          <p:nvPr/>
        </p:nvSpPr>
        <p:spPr>
          <a:xfrm>
            <a:off x="441450" y="5819675"/>
            <a:ext cx="6432300" cy="26313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Lincoln’s perspective on slavery?</a:t>
            </a:r>
            <a:endParaRPr sz="1200">
              <a:solidFill>
                <a:schemeClr val="dk1"/>
              </a:solidFill>
              <a:latin typeface="Inter"/>
              <a:ea typeface="Inter"/>
              <a:cs typeface="Inter"/>
              <a:sym typeface="Inter"/>
            </a:endParaRPr>
          </a:p>
          <a:p>
            <a:pPr indent="0" lvl="0" marL="457200" rtl="0" algn="l">
              <a:spcBef>
                <a:spcPts val="0"/>
              </a:spcBef>
              <a:spcAft>
                <a:spcPts val="0"/>
              </a:spcAft>
              <a:buClr>
                <a:schemeClr val="dk1"/>
              </a:buClr>
              <a:buSzPts val="1100"/>
              <a:buFont typeface="Arial"/>
              <a:buNone/>
            </a:pPr>
            <a:r>
              <a:rPr b="1" lang="en" sz="1200">
                <a:solidFill>
                  <a:srgbClr val="E95C3D"/>
                </a:solidFill>
                <a:latin typeface="Inter"/>
                <a:ea typeface="Inter"/>
                <a:cs typeface="Inter"/>
                <a:sym typeface="Inter"/>
              </a:rPr>
              <a:t>Lincoln saw slavery as morally wrong and personally disturbing. His reaction to witnessing a slave auction left a lasting emotional impact.</a:t>
            </a:r>
            <a:endParaRPr b="1" sz="1200">
              <a:solidFill>
                <a:srgbClr val="E95C3D"/>
              </a:solidFill>
              <a:latin typeface="Inter"/>
              <a:ea typeface="Inter"/>
              <a:cs typeface="Inter"/>
              <a:sym typeface="Inter"/>
            </a:endParaRPr>
          </a:p>
          <a:p>
            <a:pPr indent="0" lvl="0" marL="457200" rtl="0" algn="l">
              <a:spcBef>
                <a:spcPts val="0"/>
              </a:spcBef>
              <a:spcAft>
                <a:spcPts val="0"/>
              </a:spcAft>
              <a:buClr>
                <a:schemeClr val="dk1"/>
              </a:buClr>
              <a:buSzPts val="1100"/>
              <a:buFont typeface="Arial"/>
              <a:buNone/>
            </a:pPr>
            <a:r>
              <a:t/>
            </a:r>
            <a:endParaRPr b="1" sz="1200">
              <a:solidFill>
                <a:srgbClr val="E95C3D"/>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Cite evidence from the excerpt that supports your claim about his perspective.</a:t>
            </a:r>
            <a:endParaRPr sz="1200">
              <a:solidFill>
                <a:schemeClr val="dk1"/>
              </a:solidFill>
              <a:latin typeface="Inter"/>
              <a:ea typeface="Inter"/>
              <a:cs typeface="Inter"/>
              <a:sym typeface="Inter"/>
            </a:endParaRPr>
          </a:p>
          <a:p>
            <a:pPr indent="0" lvl="0" marL="457200" rtl="0" algn="l">
              <a:spcBef>
                <a:spcPts val="0"/>
              </a:spcBef>
              <a:spcAft>
                <a:spcPts val="0"/>
              </a:spcAft>
              <a:buClr>
                <a:schemeClr val="dk1"/>
              </a:buClr>
              <a:buSzPts val="1100"/>
              <a:buFont typeface="Arial"/>
              <a:buNone/>
            </a:pPr>
            <a:r>
              <a:rPr b="1" lang="en" sz="1200">
                <a:solidFill>
                  <a:schemeClr val="accent1"/>
                </a:solidFill>
                <a:latin typeface="Inter"/>
                <a:ea typeface="Inter"/>
                <a:cs typeface="Inter"/>
                <a:sym typeface="Inter"/>
              </a:rPr>
              <a:t>The excerpt describes how Lincoln expressed an “unconquerable hate” and say, “If I ever get a chance to hit that thing, I’ll hit it hard.”</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might the source context help to understand his stated position and its reliability?</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This account was written decades later by journalist Ida Tarbell, who relied on recollections from William Herndon, Lincoln’s former law partner. While the story may have grown over time, it aligns with other accounts showing Lincoln’s early emotional opposition to slavery and helps explain his moral development.</a:t>
            </a:r>
            <a:endParaRPr sz="1200">
              <a:solidFill>
                <a:schemeClr val="dk1"/>
              </a:solidFill>
              <a:latin typeface="Inter"/>
              <a:ea typeface="Inter"/>
              <a:cs typeface="Inter"/>
              <a:sym typeface="Inter"/>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41" name="Shape 141"/>
        <p:cNvGrpSpPr/>
        <p:nvPr/>
      </p:nvGrpSpPr>
      <p:grpSpPr>
        <a:xfrm>
          <a:off x="0" y="0"/>
          <a:ext cx="0" cy="0"/>
          <a:chOff x="0" y="0"/>
          <a:chExt cx="0" cy="0"/>
        </a:xfrm>
      </p:grpSpPr>
      <p:pic>
        <p:nvPicPr>
          <p:cNvPr id="142" name="Google Shape;142;p21"/>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43" name="Google Shape;143;p21"/>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44" name="Google Shape;144;p21"/>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145" name="Google Shape;145;p21"/>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2</a:t>
            </a:r>
            <a:endParaRPr sz="1800">
              <a:solidFill>
                <a:schemeClr val="dk1"/>
              </a:solidFill>
              <a:latin typeface="Halant"/>
              <a:ea typeface="Halant"/>
              <a:cs typeface="Halant"/>
              <a:sym typeface="Halant"/>
            </a:endParaRPr>
          </a:p>
        </p:txBody>
      </p:sp>
      <p:sp>
        <p:nvSpPr>
          <p:cNvPr id="146" name="Google Shape;146;p21"/>
          <p:cNvSpPr/>
          <p:nvPr/>
        </p:nvSpPr>
        <p:spPr>
          <a:xfrm>
            <a:off x="343350" y="589550"/>
            <a:ext cx="6622800" cy="3701100"/>
          </a:xfrm>
          <a:prstGeom prst="wedgeRectCallout">
            <a:avLst>
              <a:gd fmla="val -15488" name="adj1"/>
              <a:gd fmla="val 57217" name="adj2"/>
            </a:avLst>
          </a:prstGeom>
          <a:solidFill>
            <a:srgbClr val="EFFEF9"/>
          </a:solid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sz="1100">
                <a:solidFill>
                  <a:schemeClr val="dk1"/>
                </a:solidFill>
                <a:latin typeface="Inter"/>
                <a:ea typeface="Inter"/>
                <a:cs typeface="Inter"/>
                <a:sym typeface="Inter"/>
              </a:rPr>
              <a:t>The Nebraska Kansas Bill was introduced four years and a half ago, and if the agitation ever comes to an end, we may say we are four years and a half nearer the end. So, too, we can say we are four and a half years nearer the end of the world; and we can just as clearly see the end of the world as we can the end of this agitation. The Kansas settlement did not conclude it. If Kansas should sink today and leave a great vacant space in the earth's surface, this vexed question would still be among us. I say then there is no way of putting an end to the slavery agitation amongst us but to put it back upon the basis where our fathers placed it, no way but to keep it out of our new Territories, to restrict it forever, to the old States where it exists. Then the public mind </a:t>
            </a:r>
            <a:r>
              <a:rPr i="1" lang="en" sz="1100">
                <a:solidFill>
                  <a:schemeClr val="dk1"/>
                </a:solidFill>
                <a:latin typeface="Inter"/>
                <a:ea typeface="Inter"/>
                <a:cs typeface="Inter"/>
                <a:sym typeface="Inter"/>
              </a:rPr>
              <a:t>will</a:t>
            </a:r>
            <a:r>
              <a:rPr lang="en" sz="1100">
                <a:solidFill>
                  <a:schemeClr val="dk1"/>
                </a:solidFill>
                <a:latin typeface="Inter"/>
                <a:ea typeface="Inter"/>
                <a:cs typeface="Inter"/>
                <a:sym typeface="Inter"/>
              </a:rPr>
              <a:t> rest in the belief that it is in the course of ultimate extinction. That is one way of putting end to the slavery agitation.</a:t>
            </a:r>
            <a:endParaRPr sz="1100">
              <a:solidFill>
                <a:schemeClr val="dk1"/>
              </a:solidFill>
              <a:latin typeface="Inter"/>
              <a:ea typeface="Inter"/>
              <a:cs typeface="Inter"/>
              <a:sym typeface="Inter"/>
            </a:endParaRPr>
          </a:p>
          <a:p>
            <a:pPr indent="0" lvl="0" marL="0" rtl="0" algn="l">
              <a:spcBef>
                <a:spcPts val="800"/>
              </a:spcBef>
              <a:spcAft>
                <a:spcPts val="0"/>
              </a:spcAft>
              <a:buNone/>
            </a:pPr>
            <a:r>
              <a:rPr lang="en" sz="1100">
                <a:solidFill>
                  <a:schemeClr val="dk1"/>
                </a:solidFill>
                <a:latin typeface="Inter"/>
                <a:ea typeface="Inter"/>
                <a:cs typeface="Inter"/>
                <a:sym typeface="Inter"/>
              </a:rPr>
              <a:t>The other way is for us to surrender and let Judge Douglas and his friends have their way and plant slavery all over the States—cease speaking of it as in any way a wrong—regard slavery as one of the common matters of property, and speak of negroes as we do of our horses and cattle But while it drives on in its state of progress as it is now driving, and as it has driven for the last five years, I have ventured the opinion, and I say today, that we will have no end to slavery agitation until it takes one turn or the other. I do not mean that when it takes a turn towards ultimate extinction it will be in a day, nor in a year, nor in two years. I do not suppose that in the most peaceful way ultimate extinction would occur in less than a hundred years at the least; but that will occur in the best way for both races in God's own good time, I have no doubt.</a:t>
            </a:r>
            <a:endParaRPr b="1" sz="1000">
              <a:solidFill>
                <a:srgbClr val="000000"/>
              </a:solidFill>
              <a:latin typeface="Inter"/>
              <a:ea typeface="Inter"/>
              <a:cs typeface="Inter"/>
              <a:sym typeface="Inter"/>
            </a:endParaRPr>
          </a:p>
        </p:txBody>
      </p:sp>
      <p:sp>
        <p:nvSpPr>
          <p:cNvPr id="147" name="Google Shape;147;p21"/>
          <p:cNvSpPr txBox="1"/>
          <p:nvPr/>
        </p:nvSpPr>
        <p:spPr>
          <a:xfrm>
            <a:off x="359100" y="4589900"/>
            <a:ext cx="6622800" cy="5304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n" sz="1200">
                <a:solidFill>
                  <a:schemeClr val="dk1"/>
                </a:solidFill>
                <a:latin typeface="Inter"/>
                <a:ea typeface="Inter"/>
                <a:cs typeface="Inter"/>
                <a:sym typeface="Inter"/>
              </a:rPr>
              <a:t>Source: Abraham Lincoln, “Speech in the Lincoln-Douglas Debate,” held in Charleston, South Carolina, published in </a:t>
            </a:r>
            <a:r>
              <a:rPr i="1" lang="en" sz="1200">
                <a:solidFill>
                  <a:schemeClr val="dk1"/>
                </a:solidFill>
                <a:latin typeface="Inter"/>
                <a:ea typeface="Inter"/>
                <a:cs typeface="Inter"/>
                <a:sym typeface="Inter"/>
              </a:rPr>
              <a:t>Quincy Daily Whig and Republican</a:t>
            </a:r>
            <a:r>
              <a:rPr lang="en" sz="1200">
                <a:solidFill>
                  <a:schemeClr val="dk1"/>
                </a:solidFill>
                <a:latin typeface="Inter"/>
                <a:ea typeface="Inter"/>
                <a:cs typeface="Inter"/>
                <a:sym typeface="Inter"/>
              </a:rPr>
              <a:t>, September 23, 1858.</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lang="en" sz="1000">
                <a:solidFill>
                  <a:schemeClr val="dk1"/>
                </a:solidFill>
                <a:latin typeface="Inter"/>
                <a:ea typeface="Inter"/>
                <a:cs typeface="Inter"/>
                <a:sym typeface="Inter"/>
              </a:rPr>
              <a:t>Note: The Lincoln-Douglas Debates were a series of seven public debates held between Abraham Lincoln (Republican) and Stephen A. Douglas (Democrat) during their campaign for a U.S. Senate seat in Illinois. The main topic was slavery, especially its expansion into new territories. The excerpt comes from the fourth debate.</a:t>
            </a:r>
            <a:endParaRPr sz="1000">
              <a:solidFill>
                <a:schemeClr val="dk1"/>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200">
              <a:solidFill>
                <a:schemeClr val="dk1"/>
              </a:solidFill>
              <a:latin typeface="Inter"/>
              <a:ea typeface="Inter"/>
              <a:cs typeface="Inter"/>
              <a:sym typeface="Inter"/>
            </a:endParaRPr>
          </a:p>
          <a:p>
            <a:pPr indent="0" lvl="0" marL="0" rtl="0" algn="ctr">
              <a:spcBef>
                <a:spcPts val="0"/>
              </a:spcBef>
              <a:spcAft>
                <a:spcPts val="0"/>
              </a:spcAft>
              <a:buClr>
                <a:srgbClr val="000000"/>
              </a:buClr>
              <a:buSzPts val="1100"/>
              <a:buFont typeface="Arial"/>
              <a:buNone/>
            </a:pPr>
            <a:r>
              <a:t/>
            </a:r>
            <a:endParaRPr sz="1200">
              <a:latin typeface="Inter"/>
              <a:ea typeface="Inter"/>
              <a:cs typeface="Inter"/>
              <a:sym typeface="Inter"/>
            </a:endParaRPr>
          </a:p>
        </p:txBody>
      </p:sp>
      <p:sp>
        <p:nvSpPr>
          <p:cNvPr id="148" name="Google Shape;148;p21"/>
          <p:cNvSpPr txBox="1"/>
          <p:nvPr/>
        </p:nvSpPr>
        <p:spPr>
          <a:xfrm>
            <a:off x="441450" y="5895875"/>
            <a:ext cx="6432300" cy="26313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Lincoln’s perspective on slavery?</a:t>
            </a:r>
            <a:endParaRPr sz="1200">
              <a:solidFill>
                <a:schemeClr val="dk1"/>
              </a:solidFill>
              <a:latin typeface="Inter"/>
              <a:ea typeface="Inter"/>
              <a:cs typeface="Inter"/>
              <a:sym typeface="Inter"/>
            </a:endParaRPr>
          </a:p>
          <a:p>
            <a:pPr indent="0" lvl="0" marL="457200" rtl="0" algn="l">
              <a:lnSpc>
                <a:spcPct val="100000"/>
              </a:lnSpc>
              <a:spcBef>
                <a:spcPts val="0"/>
              </a:spcBef>
              <a:spcAft>
                <a:spcPts val="0"/>
              </a:spcAft>
              <a:buNone/>
            </a:pPr>
            <a:r>
              <a:rPr b="1" lang="en" sz="1200">
                <a:solidFill>
                  <a:srgbClr val="E95C3D"/>
                </a:solidFill>
                <a:latin typeface="Inter"/>
                <a:ea typeface="Inter"/>
                <a:cs typeface="Inter"/>
                <a:sym typeface="Inter"/>
              </a:rPr>
              <a:t>Lincoln believed slavery was wrong and should not expand into new territories, though he didn’t call for immediate abolition.</a:t>
            </a:r>
            <a:endParaRPr b="1" sz="1200">
              <a:solidFill>
                <a:srgbClr val="E95C3D"/>
              </a:solidFill>
              <a:latin typeface="Inter"/>
              <a:ea typeface="Inter"/>
              <a:cs typeface="Inter"/>
              <a:sym typeface="Inter"/>
            </a:endParaRPr>
          </a:p>
          <a:p>
            <a:pPr indent="0" lvl="0" marL="457200" rtl="0" algn="l">
              <a:lnSpc>
                <a:spcPct val="100000"/>
              </a:lnSpc>
              <a:spcBef>
                <a:spcPts val="0"/>
              </a:spcBef>
              <a:spcAft>
                <a:spcPts val="0"/>
              </a:spcAft>
              <a:buNone/>
            </a:pPr>
            <a:r>
              <a:t/>
            </a:r>
            <a:endParaRPr b="1" sz="1200">
              <a:solidFill>
                <a:srgbClr val="E95C3D"/>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Cite evidence from the excerpt that supports your claim about his perspective.</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He said the only way to stop the “slavery agitation” was to keep slavery “out of our new Territories” and to “restrict it forever” to where it already existed.</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How might the source context help to understand his stated position and its reliability?</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This was a public debate during Lincoln’s Senate campaign. His words were meant to persuade voters while also addressing national concerns. It’s a primary source that gives insight into how Lincoln balanced personal beliefs with political strategy.</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E95C3D"/>
      </a:accent1>
      <a:accent2>
        <a:srgbClr val="212121"/>
      </a:accent2>
      <a:accent3>
        <a:srgbClr val="78909C"/>
      </a:accent3>
      <a:accent4>
        <a:srgbClr val="FFAB40"/>
      </a:accent4>
      <a:accent5>
        <a:srgbClr val="6484F3"/>
      </a:accent5>
      <a:accent6>
        <a:srgbClr val="F1AF4B"/>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