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Lst>
  <p:sldSz cy="10058400" cx="7772400"/>
  <p:notesSz cx="6858000" cy="9144000"/>
  <p:embeddedFontLst>
    <p:embeddedFont>
      <p:font typeface="Halant"/>
      <p:regular r:id="rId11"/>
      <p:bold r:id="rId12"/>
    </p:embeddedFont>
    <p:embeddedFont>
      <p:font typeface="Inter"/>
      <p:regular r:id="rId13"/>
      <p:bold r:id="rId14"/>
      <p:italic r:id="rId15"/>
      <p:boldItalic r:id="rId16"/>
    </p:embeddedFont>
    <p:embeddedFont>
      <p:font typeface="Inter Medium"/>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1194F6E-4CE5-4032-BA45-2AFC145A5C06}">
  <a:tblStyle styleId="{C1194F6E-4CE5-4032-BA45-2AFC145A5C06}"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Medium-boldItalic.fntdata"/><Relationship Id="rId11" Type="http://schemas.openxmlformats.org/officeDocument/2006/relationships/font" Target="fonts/Halant-regular.fntdata"/><Relationship Id="rId10" Type="http://schemas.openxmlformats.org/officeDocument/2006/relationships/slide" Target="slides/slide4.xml"/><Relationship Id="rId13" Type="http://schemas.openxmlformats.org/officeDocument/2006/relationships/font" Target="fonts/Inter-regular.fntdata"/><Relationship Id="rId12" Type="http://schemas.openxmlformats.org/officeDocument/2006/relationships/font" Target="fonts/Halant-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Inter-italic.fntdata"/><Relationship Id="rId14" Type="http://schemas.openxmlformats.org/officeDocument/2006/relationships/font" Target="fonts/Inter-bold.fntdata"/><Relationship Id="rId17" Type="http://schemas.openxmlformats.org/officeDocument/2006/relationships/font" Target="fonts/InterMedium-regular.fntdata"/><Relationship Id="rId16" Type="http://schemas.openxmlformats.org/officeDocument/2006/relationships/font" Target="fonts/Inter-boldItalic.fntdata"/><Relationship Id="rId5" Type="http://schemas.openxmlformats.org/officeDocument/2006/relationships/slideMaster" Target="slideMasters/slideMaster1.xml"/><Relationship Id="rId19" Type="http://schemas.openxmlformats.org/officeDocument/2006/relationships/font" Target="fonts/InterMedium-italic.fntdata"/><Relationship Id="rId6" Type="http://schemas.openxmlformats.org/officeDocument/2006/relationships/notesMaster" Target="notesMasters/notesMaster1.xml"/><Relationship Id="rId18" Type="http://schemas.openxmlformats.org/officeDocument/2006/relationships/font" Target="fonts/InterMedium-bold.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0c17a62ce2_0_31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0c17a62ce2_0_3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30c2014d796_0_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30c2014d796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3480ab64486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3480ab6448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31ab8313727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31ab831372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9"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3.png"/></Relationships>
</file>

<file path=ppt/slides/_rels/slide2.xml.rels><?xml version="1.0" encoding="UTF-8" standalone="yes"?><Relationships xmlns="http://schemas.openxmlformats.org/package/2006/relationships"><Relationship Id="rId11" Type="http://schemas.openxmlformats.org/officeDocument/2006/relationships/hyperlink" Target="https://npg.si.edu/blog/battle-gettysburg-july-1%E2%80%933-1863-personalities-heroics-and-much-needed-union-victory" TargetMode="External"/><Relationship Id="rId10" Type="http://schemas.openxmlformats.org/officeDocument/2006/relationships/hyperlink" Target="https://nmaahc.si.edu/explore/stories/combahee-ferry-raid" TargetMode="External"/><Relationship Id="rId13" Type="http://schemas.openxmlformats.org/officeDocument/2006/relationships/hyperlink" Target="https://www.history.com/articles/shermans-march" TargetMode="External"/><Relationship Id="rId12" Type="http://schemas.openxmlformats.org/officeDocument/2006/relationships/hyperlink" Target="https://constitutioncenter.org/the-constitution/historic-document-library/detail/abraham-lincoln-the-gettysburg-address-1863" TargetMode="External"/><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 Id="rId9" Type="http://schemas.openxmlformats.org/officeDocument/2006/relationships/hyperlink" Target="https://www.archives.gov/exhibits/featured-documents/emancipation-proclamation#:~:text=President%20Abraham%20Lincoln%20issued%20the,and%20henceforward%20shall%20be%20free.%22" TargetMode="External"/><Relationship Id="rId14" Type="http://schemas.openxmlformats.org/officeDocument/2006/relationships/hyperlink" Target="https://www.archives.gov/publications/prologue/2015/spring/cw-surrenders.html" TargetMode="External"/><Relationship Id="rId5" Type="http://schemas.openxmlformats.org/officeDocument/2006/relationships/hyperlink" Target="https://www.nps.gov/articles/000/south-carolina-secession.htm" TargetMode="External"/><Relationship Id="rId6" Type="http://schemas.openxmlformats.org/officeDocument/2006/relationships/hyperlink" Target="https://www.battlefields.org/learn/civil-war/battles/fort-sumter" TargetMode="External"/><Relationship Id="rId7" Type="http://schemas.openxmlformats.org/officeDocument/2006/relationships/hyperlink" Target="https://www.nps.gov/mana/learn/historyculture/first-manassas.htm" TargetMode="External"/><Relationship Id="rId8" Type="http://schemas.openxmlformats.org/officeDocument/2006/relationships/hyperlink" Target="https://billofrightsinstitute.org/essays/the-battle-of-antieta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5" name="Google Shape;55;p13"/>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Unit 9: The Civil War (1861-1865)</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Tracing the Conflict Timeline Project</a:t>
            </a:r>
            <a:endParaRPr sz="2200">
              <a:solidFill>
                <a:schemeClr val="dk1"/>
              </a:solidFill>
              <a:latin typeface="Inter Medium"/>
              <a:ea typeface="Inter Medium"/>
              <a:cs typeface="Inter Medium"/>
              <a:sym typeface="Inter Medium"/>
            </a:endParaRPr>
          </a:p>
        </p:txBody>
      </p:sp>
      <p:pic>
        <p:nvPicPr>
          <p:cNvPr id="56" name="Google Shape;56;p13"/>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57" name="Google Shape;57;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8" name="Google Shape;58;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59" name="Google Shape;59;p13"/>
          <p:cNvGraphicFramePr/>
          <p:nvPr/>
        </p:nvGraphicFramePr>
        <p:xfrm>
          <a:off x="952500" y="7482700"/>
          <a:ext cx="3000000" cy="3000000"/>
        </p:xfrm>
        <a:graphic>
          <a:graphicData uri="http://schemas.openxmlformats.org/drawingml/2006/table">
            <a:tbl>
              <a:tblPr>
                <a:noFill/>
                <a:tableStyleId>{C1194F6E-4CE5-4032-BA45-2AFC145A5C06}</a:tableStyleId>
              </a:tblPr>
              <a:tblGrid>
                <a:gridCol w="2933700"/>
                <a:gridCol w="2933700"/>
              </a:tblGrid>
              <a:tr h="449025">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
        <p:nvSpPr>
          <p:cNvPr id="60" name="Google Shape;60;p13"/>
          <p:cNvSpPr txBox="1"/>
          <p:nvPr/>
        </p:nvSpPr>
        <p:spPr>
          <a:xfrm>
            <a:off x="2135625" y="7087175"/>
            <a:ext cx="3815700" cy="30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chemeClr val="dk1"/>
                </a:solidFill>
                <a:latin typeface="Halant"/>
                <a:ea typeface="Halant"/>
                <a:cs typeface="Halant"/>
                <a:sym typeface="Halant"/>
              </a:rPr>
              <a:t>Group Member Names</a:t>
            </a:r>
            <a:endParaRPr b="1" sz="1800">
              <a:solidFill>
                <a:schemeClr val="dk1"/>
              </a:solidFill>
              <a:latin typeface="Halant"/>
              <a:ea typeface="Halant"/>
              <a:cs typeface="Halant"/>
              <a:sym typeface="Halant"/>
            </a:endParaRPr>
          </a:p>
        </p:txBody>
      </p:sp>
      <p:sp>
        <p:nvSpPr>
          <p:cNvPr id="61" name="Google Shape;61;p13"/>
          <p:cNvSpPr txBox="1"/>
          <p:nvPr/>
        </p:nvSpPr>
        <p:spPr>
          <a:xfrm>
            <a:off x="423000" y="3725400"/>
            <a:ext cx="6926400" cy="3384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chemeClr val="dk1"/>
                </a:solidFill>
                <a:latin typeface="Halant"/>
                <a:ea typeface="Halant"/>
                <a:cs typeface="Halant"/>
                <a:sym typeface="Halant"/>
              </a:rPr>
              <a:t>Your Timeline Must Include:</a:t>
            </a:r>
            <a:endParaRPr b="1" sz="1800">
              <a:solidFill>
                <a:schemeClr val="dk1"/>
              </a:solidFill>
              <a:latin typeface="Halant"/>
              <a:ea typeface="Halant"/>
              <a:cs typeface="Halant"/>
              <a:sym typeface="Halant"/>
            </a:endParaRPr>
          </a:p>
          <a:p>
            <a:pPr indent="-311150" lvl="0" marL="457200" rtl="0" algn="l">
              <a:spcBef>
                <a:spcPts val="0"/>
              </a:spcBef>
              <a:spcAft>
                <a:spcPts val="0"/>
              </a:spcAft>
              <a:buClr>
                <a:schemeClr val="dk1"/>
              </a:buClr>
              <a:buSzPts val="1300"/>
              <a:buFont typeface="Inter"/>
              <a:buChar char="●"/>
            </a:pPr>
            <a:r>
              <a:rPr lang="en" sz="1200">
                <a:solidFill>
                  <a:schemeClr val="dk1"/>
                </a:solidFill>
                <a:latin typeface="Inter"/>
                <a:ea typeface="Inter"/>
                <a:cs typeface="Inter"/>
                <a:sym typeface="Inter"/>
              </a:rPr>
              <a:t>A contextualization statement (3-4 sentences) at the top that effectively provides the setting for the various events/figures in the timeline.</a:t>
            </a:r>
            <a:endParaRPr sz="1200">
              <a:solidFill>
                <a:schemeClr val="dk1"/>
              </a:solidFill>
              <a:latin typeface="Inter"/>
              <a:ea typeface="Inter"/>
              <a:cs typeface="Inter"/>
              <a:sym typeface="Inter"/>
            </a:endParaRPr>
          </a:p>
          <a:p>
            <a:pPr indent="-311150" lvl="0" marL="457200" rtl="0" algn="l">
              <a:spcBef>
                <a:spcPts val="1000"/>
              </a:spcBef>
              <a:spcAft>
                <a:spcPts val="0"/>
              </a:spcAft>
              <a:buClr>
                <a:schemeClr val="dk1"/>
              </a:buClr>
              <a:buSzPts val="1300"/>
              <a:buFont typeface="Inter"/>
              <a:buChar char="●"/>
            </a:pPr>
            <a:r>
              <a:rPr lang="en" sz="1200">
                <a:solidFill>
                  <a:schemeClr val="dk1"/>
                </a:solidFill>
                <a:latin typeface="Inter"/>
                <a:ea typeface="Inter"/>
                <a:cs typeface="Inter"/>
                <a:sym typeface="Inter"/>
              </a:rPr>
              <a:t>Accurately located dates (i.e. if you are making a mark for each year, then place all years 1 inch apart, or 2 inches apart)</a:t>
            </a:r>
            <a:endParaRPr sz="1000">
              <a:solidFill>
                <a:schemeClr val="dk1"/>
              </a:solidFill>
              <a:latin typeface="Inter"/>
              <a:ea typeface="Inter"/>
              <a:cs typeface="Inter"/>
              <a:sym typeface="Inter"/>
            </a:endParaRPr>
          </a:p>
          <a:p>
            <a:pPr indent="-304800" lvl="0" marL="457200" rtl="0" algn="l">
              <a:spcBef>
                <a:spcPts val="1000"/>
              </a:spcBef>
              <a:spcAft>
                <a:spcPts val="0"/>
              </a:spcAft>
              <a:buClr>
                <a:schemeClr val="dk1"/>
              </a:buClr>
              <a:buSzPts val="1200"/>
              <a:buFont typeface="Inter"/>
              <a:buChar char="●"/>
            </a:pPr>
            <a:r>
              <a:rPr lang="en" sz="1200">
                <a:solidFill>
                  <a:schemeClr val="dk1"/>
                </a:solidFill>
                <a:latin typeface="Inter"/>
                <a:ea typeface="Inter"/>
                <a:cs typeface="Inter"/>
                <a:sym typeface="Inter"/>
              </a:rPr>
              <a:t>All 6 events must be labeled clearly with the appropriate dates, accompanied by a visual (either printed or hand drawn) to depict the event.</a:t>
            </a:r>
            <a:endParaRPr sz="1200">
              <a:solidFill>
                <a:schemeClr val="dk1"/>
              </a:solidFill>
              <a:latin typeface="Inter"/>
              <a:ea typeface="Inter"/>
              <a:cs typeface="Inter"/>
              <a:sym typeface="Inter"/>
            </a:endParaRPr>
          </a:p>
          <a:p>
            <a:pPr indent="-304800" lvl="0" marL="457200" rtl="0" algn="l">
              <a:spcBef>
                <a:spcPts val="1000"/>
              </a:spcBef>
              <a:spcAft>
                <a:spcPts val="0"/>
              </a:spcAft>
              <a:buClr>
                <a:schemeClr val="dk1"/>
              </a:buClr>
              <a:buSzPts val="1200"/>
              <a:buFont typeface="Inter"/>
              <a:buChar char="●"/>
            </a:pPr>
            <a:r>
              <a:rPr lang="en" sz="1200">
                <a:solidFill>
                  <a:schemeClr val="dk1"/>
                </a:solidFill>
                <a:latin typeface="Inter"/>
                <a:ea typeface="Inter"/>
                <a:cs typeface="Inter"/>
                <a:sym typeface="Inter"/>
              </a:rPr>
              <a:t>Three of the events must have a CER paragraph description of the event </a:t>
            </a:r>
            <a:r>
              <a:rPr i="1" lang="en" sz="1200">
                <a:solidFill>
                  <a:schemeClr val="dk1"/>
                </a:solidFill>
                <a:latin typeface="Inter"/>
                <a:ea typeface="Inter"/>
                <a:cs typeface="Inter"/>
                <a:sym typeface="Inter"/>
              </a:rPr>
              <a:t>and why </a:t>
            </a:r>
            <a:r>
              <a:rPr lang="en" sz="1200">
                <a:solidFill>
                  <a:schemeClr val="dk1"/>
                </a:solidFill>
                <a:latin typeface="Inter"/>
                <a:ea typeface="Inter"/>
                <a:cs typeface="Inter"/>
                <a:sym typeface="Inter"/>
              </a:rPr>
              <a:t>the event was a major cause of the Civil War </a:t>
            </a:r>
            <a:endParaRPr sz="1200">
              <a:solidFill>
                <a:schemeClr val="dk1"/>
              </a:solidFill>
              <a:latin typeface="Inter"/>
              <a:ea typeface="Inter"/>
              <a:cs typeface="Inter"/>
              <a:sym typeface="Inter"/>
            </a:endParaRPr>
          </a:p>
          <a:p>
            <a:pPr indent="-304800" lvl="0" marL="457200" rtl="0" algn="l">
              <a:spcBef>
                <a:spcPts val="1000"/>
              </a:spcBef>
              <a:spcAft>
                <a:spcPts val="0"/>
              </a:spcAft>
              <a:buClr>
                <a:schemeClr val="dk1"/>
              </a:buClr>
              <a:buSzPts val="1200"/>
              <a:buFont typeface="Inter"/>
              <a:buChar char="●"/>
            </a:pPr>
            <a:r>
              <a:rPr lang="en" sz="1200">
                <a:solidFill>
                  <a:schemeClr val="dk1"/>
                </a:solidFill>
                <a:latin typeface="Inter"/>
                <a:ea typeface="Inter"/>
                <a:cs typeface="Inter"/>
                <a:sym typeface="Inter"/>
              </a:rPr>
              <a:t>The other three events can be described with a three sentence summary.</a:t>
            </a:r>
            <a:endParaRPr sz="1200">
              <a:solidFill>
                <a:schemeClr val="dk1"/>
              </a:solidFill>
              <a:latin typeface="Inter"/>
              <a:ea typeface="Inter"/>
              <a:cs typeface="Inter"/>
              <a:sym typeface="Inter"/>
            </a:endParaRPr>
          </a:p>
          <a:p>
            <a:pPr indent="-304800" lvl="0" marL="457200" rtl="0" algn="l">
              <a:spcBef>
                <a:spcPts val="1000"/>
              </a:spcBef>
              <a:spcAft>
                <a:spcPts val="1000"/>
              </a:spcAft>
              <a:buClr>
                <a:schemeClr val="dk1"/>
              </a:buClr>
              <a:buSzPts val="1200"/>
              <a:buFont typeface="Inter"/>
              <a:buChar char="●"/>
            </a:pPr>
            <a:r>
              <a:rPr lang="en" sz="1200">
                <a:solidFill>
                  <a:schemeClr val="dk1"/>
                </a:solidFill>
                <a:latin typeface="Inter"/>
                <a:ea typeface="Inter"/>
                <a:cs typeface="Inter"/>
                <a:sym typeface="Inter"/>
              </a:rPr>
              <a:t>Demonstrate which events you both think are the MOST influential in causing the American Revolution. </a:t>
            </a:r>
            <a:r>
              <a:rPr lang="en" sz="1000">
                <a:solidFill>
                  <a:schemeClr val="dk1"/>
                </a:solidFill>
                <a:latin typeface="Inter"/>
                <a:ea typeface="Inter"/>
                <a:cs typeface="Inter"/>
                <a:sym typeface="Inter"/>
              </a:rPr>
              <a:t>(Be creative! Maybe more important events are bigger, or in bold, or extra color, etc.)</a:t>
            </a:r>
            <a:endParaRPr sz="1200">
              <a:solidFill>
                <a:schemeClr val="dk1"/>
              </a:solidFill>
              <a:latin typeface="Inter"/>
              <a:ea typeface="Inter"/>
              <a:cs typeface="Inter"/>
              <a:sym typeface="Inter"/>
            </a:endParaRPr>
          </a:p>
        </p:txBody>
      </p:sp>
      <p:sp>
        <p:nvSpPr>
          <p:cNvPr id="62" name="Google Shape;62;p13"/>
          <p:cNvSpPr txBox="1"/>
          <p:nvPr/>
        </p:nvSpPr>
        <p:spPr>
          <a:xfrm>
            <a:off x="1041350" y="996327"/>
            <a:ext cx="5689800" cy="146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For this project, you will be creating a timeline of 6 major events involved in  the Civil War. Student pairs will conduct research on 6 of the 10 events listed on the next page and create a visual timeline from 1861-1865.</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Every pair must include the </a:t>
            </a:r>
            <a:r>
              <a:rPr lang="en" sz="1200">
                <a:solidFill>
                  <a:schemeClr val="dk1"/>
                </a:solidFill>
                <a:latin typeface="Inter"/>
                <a:ea typeface="Inter"/>
                <a:cs typeface="Inter"/>
                <a:sym typeface="Inter"/>
              </a:rPr>
              <a:t>Secession of South Carolina as the first event and the Surrender at Appomattox Courthouse as the last</a:t>
            </a:r>
            <a:r>
              <a:rPr lang="en" sz="1200">
                <a:solidFill>
                  <a:schemeClr val="dk1"/>
                </a:solidFill>
                <a:latin typeface="Inter"/>
                <a:ea typeface="Inter"/>
                <a:cs typeface="Inter"/>
                <a:sym typeface="Inter"/>
              </a:rPr>
              <a:t>. Groups can choose any other four events from the </a:t>
            </a:r>
            <a:r>
              <a:rPr lang="en" sz="1200">
                <a:solidFill>
                  <a:schemeClr val="dk1"/>
                </a:solidFill>
                <a:latin typeface="Inter"/>
                <a:ea typeface="Inter"/>
                <a:cs typeface="Inter"/>
                <a:sym typeface="Inter"/>
              </a:rPr>
              <a:t>list</a:t>
            </a:r>
            <a:r>
              <a:rPr lang="en" sz="1200">
                <a:solidFill>
                  <a:schemeClr val="dk1"/>
                </a:solidFill>
                <a:latin typeface="Inter"/>
                <a:ea typeface="Inter"/>
                <a:cs typeface="Inter"/>
                <a:sym typeface="Inter"/>
              </a:rPr>
              <a:t>.</a:t>
            </a:r>
            <a:endParaRPr sz="1200">
              <a:solidFill>
                <a:schemeClr val="dk1"/>
              </a:solidFill>
              <a:latin typeface="Inter"/>
              <a:ea typeface="Inter"/>
              <a:cs typeface="Inter"/>
              <a:sym typeface="Inter"/>
            </a:endParaRPr>
          </a:p>
        </p:txBody>
      </p:sp>
      <p:sp>
        <p:nvSpPr>
          <p:cNvPr id="63" name="Google Shape;63;p13"/>
          <p:cNvSpPr txBox="1"/>
          <p:nvPr/>
        </p:nvSpPr>
        <p:spPr>
          <a:xfrm>
            <a:off x="349400" y="7999612"/>
            <a:ext cx="7073700" cy="125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Each partner will be responsible for three events to research. For the writing portion, each partner must complete at least 1 CER paragraph. This means one student will write 2 CER paragraphs and one student will write 1 CER paragraph and the contextualization statement. Students must </a:t>
            </a:r>
            <a:r>
              <a:rPr i="1" lang="en" sz="1200">
                <a:solidFill>
                  <a:schemeClr val="dk1"/>
                </a:solidFill>
                <a:latin typeface="Inter"/>
                <a:ea typeface="Inter"/>
                <a:cs typeface="Inter"/>
                <a:sym typeface="Inter"/>
              </a:rPr>
              <a:t>sign their names</a:t>
            </a:r>
            <a:r>
              <a:rPr lang="en" sz="1200">
                <a:solidFill>
                  <a:schemeClr val="dk1"/>
                </a:solidFill>
                <a:latin typeface="Inter"/>
                <a:ea typeface="Inter"/>
                <a:cs typeface="Inter"/>
                <a:sym typeface="Inter"/>
              </a:rPr>
              <a:t> next to the events they focused on.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Each pair must fill out all of the research pages before beginning on the actual timeline.</a:t>
            </a:r>
            <a:endParaRPr sz="1200">
              <a:solidFill>
                <a:schemeClr val="dk1"/>
              </a:solidFill>
              <a:latin typeface="Inter"/>
              <a:ea typeface="Inter"/>
              <a:cs typeface="Inter"/>
              <a:sym typeface="Inter"/>
            </a:endParaRPr>
          </a:p>
        </p:txBody>
      </p:sp>
      <p:pic>
        <p:nvPicPr>
          <p:cNvPr id="64" name="Google Shape;64;p13" title="Causation@2x transparent.png"/>
          <p:cNvPicPr preferRelativeResize="0"/>
          <p:nvPr/>
        </p:nvPicPr>
        <p:blipFill>
          <a:blip r:embed="rId5">
            <a:alphaModFix/>
          </a:blip>
          <a:stretch>
            <a:fillRect/>
          </a:stretch>
        </p:blipFill>
        <p:spPr>
          <a:xfrm>
            <a:off x="469550" y="1324625"/>
            <a:ext cx="595575" cy="595575"/>
          </a:xfrm>
          <a:prstGeom prst="rect">
            <a:avLst/>
          </a:prstGeom>
          <a:noFill/>
          <a:ln>
            <a:noFill/>
          </a:ln>
        </p:spPr>
      </p:pic>
      <p:pic>
        <p:nvPicPr>
          <p:cNvPr id="65" name="Google Shape;65;p13" title="Continuity_Change@2x transparent.png"/>
          <p:cNvPicPr preferRelativeResize="0"/>
          <p:nvPr/>
        </p:nvPicPr>
        <p:blipFill>
          <a:blip r:embed="rId6">
            <a:alphaModFix/>
          </a:blip>
          <a:stretch>
            <a:fillRect/>
          </a:stretch>
        </p:blipFill>
        <p:spPr>
          <a:xfrm>
            <a:off x="6731150" y="1319188"/>
            <a:ext cx="595575" cy="595575"/>
          </a:xfrm>
          <a:prstGeom prst="rect">
            <a:avLst/>
          </a:prstGeom>
          <a:noFill/>
          <a:ln>
            <a:noFill/>
          </a:ln>
        </p:spPr>
      </p:pic>
      <p:pic>
        <p:nvPicPr>
          <p:cNvPr id="66" name="Google Shape;66;p13"/>
          <p:cNvPicPr preferRelativeResize="0"/>
          <p:nvPr/>
        </p:nvPicPr>
        <p:blipFill>
          <a:blip r:embed="rId7">
            <a:alphaModFix/>
          </a:blip>
          <a:stretch>
            <a:fillRect/>
          </a:stretch>
        </p:blipFill>
        <p:spPr>
          <a:xfrm>
            <a:off x="373425" y="2463025"/>
            <a:ext cx="2226120" cy="1252201"/>
          </a:xfrm>
          <a:prstGeom prst="rect">
            <a:avLst/>
          </a:prstGeom>
          <a:noFill/>
          <a:ln>
            <a:noFill/>
          </a:ln>
        </p:spPr>
      </p:pic>
      <p:pic>
        <p:nvPicPr>
          <p:cNvPr id="67" name="Google Shape;67;p13"/>
          <p:cNvPicPr preferRelativeResize="0"/>
          <p:nvPr/>
        </p:nvPicPr>
        <p:blipFill>
          <a:blip r:embed="rId8">
            <a:alphaModFix/>
          </a:blip>
          <a:stretch>
            <a:fillRect/>
          </a:stretch>
        </p:blipFill>
        <p:spPr>
          <a:xfrm>
            <a:off x="2751525" y="2463025"/>
            <a:ext cx="1991073" cy="1252200"/>
          </a:xfrm>
          <a:prstGeom prst="rect">
            <a:avLst/>
          </a:prstGeom>
          <a:noFill/>
          <a:ln>
            <a:noFill/>
          </a:ln>
        </p:spPr>
      </p:pic>
      <p:pic>
        <p:nvPicPr>
          <p:cNvPr id="68" name="Google Shape;68;p13"/>
          <p:cNvPicPr preferRelativeResize="0"/>
          <p:nvPr/>
        </p:nvPicPr>
        <p:blipFill>
          <a:blip r:embed="rId9">
            <a:alphaModFix/>
          </a:blip>
          <a:stretch>
            <a:fillRect/>
          </a:stretch>
        </p:blipFill>
        <p:spPr>
          <a:xfrm>
            <a:off x="4894575" y="2463025"/>
            <a:ext cx="2504402" cy="12522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2" name="Shape 72"/>
        <p:cNvGrpSpPr/>
        <p:nvPr/>
      </p:nvGrpSpPr>
      <p:grpSpPr>
        <a:xfrm>
          <a:off x="0" y="0"/>
          <a:ext cx="0" cy="0"/>
          <a:chOff x="0" y="0"/>
          <a:chExt cx="0" cy="0"/>
        </a:xfrm>
      </p:grpSpPr>
      <p:pic>
        <p:nvPicPr>
          <p:cNvPr id="73" name="Google Shape;73;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74" name="Google Shape;74;p14"/>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Unit 9 Civil War Timeline Project</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Civil War Events List</a:t>
            </a:r>
            <a:endParaRPr sz="2200">
              <a:solidFill>
                <a:schemeClr val="dk1"/>
              </a:solidFill>
              <a:latin typeface="Inter Medium"/>
              <a:ea typeface="Inter Medium"/>
              <a:cs typeface="Inter Medium"/>
              <a:sym typeface="Inter Medium"/>
            </a:endParaRPr>
          </a:p>
        </p:txBody>
      </p:sp>
      <p:pic>
        <p:nvPicPr>
          <p:cNvPr id="75" name="Google Shape;75;p14"/>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76" name="Google Shape;76;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7" name="Google Shape;77;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78" name="Google Shape;78;p14"/>
          <p:cNvSpPr txBox="1"/>
          <p:nvPr/>
        </p:nvSpPr>
        <p:spPr>
          <a:xfrm>
            <a:off x="349400" y="1096475"/>
            <a:ext cx="7073700" cy="811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chemeClr val="dk1"/>
                </a:solidFill>
                <a:latin typeface="Halant"/>
                <a:ea typeface="Halant"/>
                <a:cs typeface="Halant"/>
                <a:sym typeface="Halant"/>
              </a:rPr>
              <a:t>Below are the various events to choose from for your Civil War Timeline. Remember, all groups must make the Secession of South Carolina their first event and the Surrender at Appomattox Courthouse </a:t>
            </a:r>
            <a:r>
              <a:rPr b="1" lang="en" sz="1600">
                <a:solidFill>
                  <a:schemeClr val="dk1"/>
                </a:solidFill>
                <a:latin typeface="Halant"/>
                <a:ea typeface="Halant"/>
                <a:cs typeface="Halant"/>
                <a:sym typeface="Halant"/>
              </a:rPr>
              <a:t>their</a:t>
            </a:r>
            <a:r>
              <a:rPr b="1" lang="en" sz="1600">
                <a:solidFill>
                  <a:schemeClr val="dk1"/>
                </a:solidFill>
                <a:latin typeface="Halant"/>
                <a:ea typeface="Halant"/>
                <a:cs typeface="Halant"/>
                <a:sym typeface="Halant"/>
              </a:rPr>
              <a:t> last.</a:t>
            </a:r>
            <a:endParaRPr b="1" sz="1600">
              <a:solidFill>
                <a:schemeClr val="dk1"/>
              </a:solidFill>
              <a:latin typeface="Halant"/>
              <a:ea typeface="Halant"/>
              <a:cs typeface="Halant"/>
              <a:sym typeface="Halant"/>
            </a:endParaRPr>
          </a:p>
          <a:p>
            <a:pPr indent="0" lvl="0" marL="0" rtl="0" algn="l">
              <a:spcBef>
                <a:spcPts val="0"/>
              </a:spcBef>
              <a:spcAft>
                <a:spcPts val="0"/>
              </a:spcAft>
              <a:buNone/>
            </a:pPr>
            <a:r>
              <a:t/>
            </a:r>
            <a:endParaRPr b="1" sz="1600">
              <a:solidFill>
                <a:schemeClr val="dk1"/>
              </a:solidFill>
              <a:latin typeface="Halant"/>
              <a:ea typeface="Halant"/>
              <a:cs typeface="Halant"/>
              <a:sym typeface="Halant"/>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Secession of South Carolina (December 1860)</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chemeClr val="hlink"/>
                </a:solidFill>
                <a:latin typeface="Inter"/>
                <a:ea typeface="Inter"/>
                <a:cs typeface="Inter"/>
                <a:sym typeface="Inter"/>
                <a:hlinkClick r:id="rId5"/>
              </a:rPr>
              <a:t>https://www.nps.gov/articles/000/south-carolina-secession.htm</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Attack on Fort Sumter (April 1861)</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chemeClr val="hlink"/>
                </a:solidFill>
                <a:latin typeface="Inter"/>
                <a:ea typeface="Inter"/>
                <a:cs typeface="Inter"/>
                <a:sym typeface="Inter"/>
                <a:hlinkClick r:id="rId6"/>
              </a:rPr>
              <a:t>https://www.battlefields.org/learn/civil-war/battles/fort-sumter</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Battle of Bull Run (July 1861)</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chemeClr val="hlink"/>
                </a:solidFill>
                <a:latin typeface="Inter"/>
                <a:ea typeface="Inter"/>
                <a:cs typeface="Inter"/>
                <a:sym typeface="Inter"/>
                <a:hlinkClick r:id="rId7"/>
              </a:rPr>
              <a:t>https://www.nps.gov/mana/learn/historyculture/first-manassas.htm</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Battle of Antietam (September 1862)</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chemeClr val="hlink"/>
                </a:solidFill>
                <a:latin typeface="Inter"/>
                <a:ea typeface="Inter"/>
                <a:cs typeface="Inter"/>
                <a:sym typeface="Inter"/>
                <a:hlinkClick r:id="rId8"/>
              </a:rPr>
              <a:t>https://billofrightsinstitute.org/essays/the-battle-of-antietam</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Emancipation Proclamation (January 1863)</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chemeClr val="hlink"/>
                </a:solidFill>
                <a:latin typeface="Inter"/>
                <a:ea typeface="Inter"/>
                <a:cs typeface="Inter"/>
                <a:sym typeface="Inter"/>
                <a:hlinkClick r:id="rId9"/>
              </a:rPr>
              <a:t>https://www.archives.gov/exhibits/featured-documents/emancipation-proclamation#:~:text=President%20Abraham%20Lincoln%20issued%20the,and%20henceforward%20shall%20be%20free.%22</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Tubman’s Combahee Ferry Raid (June 1863)</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chemeClr val="hlink"/>
                </a:solidFill>
                <a:latin typeface="Inter"/>
                <a:ea typeface="Inter"/>
                <a:cs typeface="Inter"/>
                <a:sym typeface="Inter"/>
                <a:hlinkClick r:id="rId10"/>
              </a:rPr>
              <a:t>https://nmaahc.si.edu/explore/stories/combahee-ferry-raid</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Battle of </a:t>
            </a:r>
            <a:r>
              <a:rPr b="1" lang="en" sz="1200">
                <a:solidFill>
                  <a:schemeClr val="dk1"/>
                </a:solidFill>
                <a:latin typeface="Inter"/>
                <a:ea typeface="Inter"/>
                <a:cs typeface="Inter"/>
                <a:sym typeface="Inter"/>
              </a:rPr>
              <a:t>Gettysburg</a:t>
            </a:r>
            <a:r>
              <a:rPr b="1" lang="en" sz="1200">
                <a:solidFill>
                  <a:schemeClr val="dk1"/>
                </a:solidFill>
                <a:latin typeface="Inter"/>
                <a:ea typeface="Inter"/>
                <a:cs typeface="Inter"/>
                <a:sym typeface="Inter"/>
              </a:rPr>
              <a:t> (July 1863)</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chemeClr val="hlink"/>
                </a:solidFill>
                <a:latin typeface="Inter"/>
                <a:ea typeface="Inter"/>
                <a:cs typeface="Inter"/>
                <a:sym typeface="Inter"/>
                <a:hlinkClick r:id="rId11"/>
              </a:rPr>
              <a:t>https://npg.si.edu/blog/battle-gettysburg-july-1%E2%80%933-1863-personalities-heroics-and-much-needed-union-victory</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Gettysburg Address (November 1863)</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chemeClr val="hlink"/>
                </a:solidFill>
                <a:latin typeface="Inter"/>
                <a:ea typeface="Inter"/>
                <a:cs typeface="Inter"/>
                <a:sym typeface="Inter"/>
                <a:hlinkClick r:id="rId12"/>
              </a:rPr>
              <a:t>https://constitutioncenter.org/the-constitution/historic-document-library/detail/abraham-lincoln-the-gettysburg-address-1863</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Sherman’s March to the Sea (November-December 1864)</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chemeClr val="hlink"/>
                </a:solidFill>
                <a:latin typeface="Inter"/>
                <a:ea typeface="Inter"/>
                <a:cs typeface="Inter"/>
                <a:sym typeface="Inter"/>
                <a:hlinkClick r:id="rId13"/>
              </a:rPr>
              <a:t>https://www.history.com/articles/shermans-march</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Surrender at Appomattox Courthouse (April 1865)</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chemeClr val="hlink"/>
                </a:solidFill>
                <a:latin typeface="Inter"/>
                <a:ea typeface="Inter"/>
                <a:cs typeface="Inter"/>
                <a:sym typeface="Inter"/>
                <a:hlinkClick r:id="rId14"/>
              </a:rPr>
              <a:t>https://www.archives.gov/publications/prologue/2015/spring/cw-surrenders.html</a:t>
            </a:r>
            <a:endParaRPr b="1" sz="1200">
              <a:solidFill>
                <a:schemeClr val="dk1"/>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2" name="Shape 82"/>
        <p:cNvGrpSpPr/>
        <p:nvPr/>
      </p:nvGrpSpPr>
      <p:grpSpPr>
        <a:xfrm>
          <a:off x="0" y="0"/>
          <a:ext cx="0" cy="0"/>
          <a:chOff x="0" y="0"/>
          <a:chExt cx="0" cy="0"/>
        </a:xfrm>
      </p:grpSpPr>
      <p:pic>
        <p:nvPicPr>
          <p:cNvPr id="83" name="Google Shape;83;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84" name="Google Shape;84;p15"/>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Unit 9 Civil War Timeline Project</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Research Task</a:t>
            </a:r>
            <a:endParaRPr sz="2200">
              <a:solidFill>
                <a:schemeClr val="dk1"/>
              </a:solidFill>
              <a:latin typeface="Inter Medium"/>
              <a:ea typeface="Inter Medium"/>
              <a:cs typeface="Inter Medium"/>
              <a:sym typeface="Inter Medium"/>
            </a:endParaRPr>
          </a:p>
        </p:txBody>
      </p:sp>
      <p:pic>
        <p:nvPicPr>
          <p:cNvPr id="85" name="Google Shape;85;p15"/>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86" name="Google Shape;86;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7" name="Google Shape;87;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88" name="Google Shape;88;p15"/>
          <p:cNvGraphicFramePr/>
          <p:nvPr/>
        </p:nvGraphicFramePr>
        <p:xfrm>
          <a:off x="952550" y="1289425"/>
          <a:ext cx="3000000" cy="3000000"/>
        </p:xfrm>
        <a:graphic>
          <a:graphicData uri="http://schemas.openxmlformats.org/drawingml/2006/table">
            <a:tbl>
              <a:tblPr>
                <a:noFill/>
                <a:tableStyleId>{C1194F6E-4CE5-4032-BA45-2AFC145A5C06}</a:tableStyleId>
              </a:tblPr>
              <a:tblGrid>
                <a:gridCol w="2933700"/>
                <a:gridCol w="2933700"/>
              </a:tblGrid>
              <a:tr h="290875">
                <a:tc gridSpan="2">
                  <a:txBody>
                    <a:bodyPr/>
                    <a:lstStyle/>
                    <a:p>
                      <a:pPr indent="0" lvl="0" marL="0" rtl="0" algn="ctr">
                        <a:spcBef>
                          <a:spcPts val="0"/>
                        </a:spcBef>
                        <a:spcAft>
                          <a:spcPts val="0"/>
                        </a:spcAft>
                        <a:buNone/>
                      </a:pPr>
                      <a:r>
                        <a:rPr lang="en" sz="1200">
                          <a:latin typeface="Inter"/>
                          <a:ea typeface="Inter"/>
                          <a:cs typeface="Inter"/>
                          <a:sym typeface="Inter"/>
                        </a:rPr>
                        <a:t>Events Chosen by Each Partner</a:t>
                      </a:r>
                      <a:endParaRPr sz="1200">
                        <a:latin typeface="Inter"/>
                        <a:ea typeface="Inter"/>
                        <a:cs typeface="Inter"/>
                        <a:sym typeface="Inter"/>
                      </a:endParaRPr>
                    </a:p>
                  </a:txBody>
                  <a:tcPr marT="91425" marB="91425" marR="91425" marL="91425"/>
                </a:tc>
                <a:tc hMerge="1"/>
              </a:tr>
              <a:tr h="290875">
                <a:tc>
                  <a:txBody>
                    <a:bodyPr/>
                    <a:lstStyle/>
                    <a:p>
                      <a:pPr indent="0" lvl="0" marL="0" rtl="0" algn="ctr">
                        <a:spcBef>
                          <a:spcPts val="0"/>
                        </a:spcBef>
                        <a:spcAft>
                          <a:spcPts val="0"/>
                        </a:spcAft>
                        <a:buNone/>
                      </a:pPr>
                      <a:r>
                        <a:rPr b="1" lang="en" sz="1200">
                          <a:latin typeface="Inter"/>
                          <a:ea typeface="Inter"/>
                          <a:cs typeface="Inter"/>
                          <a:sym typeface="Inter"/>
                        </a:rPr>
                        <a:t>Partner A</a:t>
                      </a:r>
                      <a:endParaRPr b="1"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Partner B</a:t>
                      </a:r>
                      <a:endParaRPr b="1"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r>
              <a:tr h="290875">
                <a:tc>
                  <a:txBody>
                    <a:bodyPr/>
                    <a:lstStyle/>
                    <a:p>
                      <a:pPr indent="0" lvl="0" marL="0" rtl="0" algn="l">
                        <a:spcBef>
                          <a:spcPts val="0"/>
                        </a:spcBef>
                        <a:spcAft>
                          <a:spcPts val="0"/>
                        </a:spcAft>
                        <a:buNone/>
                      </a:pPr>
                      <a:r>
                        <a:rPr lang="en" sz="1200">
                          <a:latin typeface="Inter"/>
                          <a:ea typeface="Inter"/>
                          <a:cs typeface="Inter"/>
                          <a:sym typeface="Inter"/>
                        </a:rPr>
                        <a:t>1.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1.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290875">
                <a:tc>
                  <a:txBody>
                    <a:bodyPr/>
                    <a:lstStyle/>
                    <a:p>
                      <a:pPr indent="0" lvl="0" marL="0" rtl="0" algn="l">
                        <a:spcBef>
                          <a:spcPts val="0"/>
                        </a:spcBef>
                        <a:spcAft>
                          <a:spcPts val="0"/>
                        </a:spcAft>
                        <a:buNone/>
                      </a:pPr>
                      <a:r>
                        <a:rPr lang="en" sz="1200">
                          <a:latin typeface="Inter"/>
                          <a:ea typeface="Inter"/>
                          <a:cs typeface="Inter"/>
                          <a:sym typeface="Inter"/>
                        </a:rPr>
                        <a:t>2.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2.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290875">
                <a:tc>
                  <a:txBody>
                    <a:bodyPr/>
                    <a:lstStyle/>
                    <a:p>
                      <a:pPr indent="0" lvl="0" marL="0" rtl="0" algn="l">
                        <a:spcBef>
                          <a:spcPts val="0"/>
                        </a:spcBef>
                        <a:spcAft>
                          <a:spcPts val="0"/>
                        </a:spcAft>
                        <a:buNone/>
                      </a:pPr>
                      <a:r>
                        <a:rPr lang="en" sz="1200">
                          <a:latin typeface="Inter"/>
                          <a:ea typeface="Inter"/>
                          <a:cs typeface="Inter"/>
                          <a:sym typeface="Inter"/>
                        </a:rPr>
                        <a:t>3.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3.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89" name="Google Shape;89;p15"/>
          <p:cNvSpPr txBox="1"/>
          <p:nvPr/>
        </p:nvSpPr>
        <p:spPr>
          <a:xfrm>
            <a:off x="1585850" y="3296850"/>
            <a:ext cx="4600800" cy="747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Event 1 Website</a:t>
            </a:r>
            <a:r>
              <a:rPr lang="en" sz="1200">
                <a:solidFill>
                  <a:schemeClr val="dk1"/>
                </a:solidFill>
                <a:latin typeface="Inter"/>
                <a:ea typeface="Inter"/>
                <a:cs typeface="Inter"/>
                <a:sym typeface="Inter"/>
              </a:rPr>
              <a:t> (write website title and domain host; ex: </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200">
              <a:solidFill>
                <a:schemeClr val="dk1"/>
              </a:solidFill>
              <a:latin typeface="Inter"/>
              <a:ea typeface="Inter"/>
              <a:cs typeface="Inter"/>
              <a:sym typeface="Inter"/>
            </a:endParaRPr>
          </a:p>
          <a:p>
            <a:pPr indent="0" lvl="0" marL="0" rtl="0" algn="ctr">
              <a:spcBef>
                <a:spcPts val="0"/>
              </a:spcBef>
              <a:spcAft>
                <a:spcPts val="0"/>
              </a:spcAft>
              <a:buNone/>
            </a:pPr>
            <a:r>
              <a:rPr lang="en" sz="1200">
                <a:solidFill>
                  <a:schemeClr val="dk1"/>
                </a:solidFill>
                <a:latin typeface="Inter"/>
                <a:ea typeface="Inter"/>
                <a:cs typeface="Inter"/>
                <a:sym typeface="Inter"/>
              </a:rPr>
              <a:t>_______________________________________________________</a:t>
            </a:r>
            <a:endParaRPr sz="1200">
              <a:solidFill>
                <a:schemeClr val="dk1"/>
              </a:solidFill>
              <a:latin typeface="Inter"/>
              <a:ea typeface="Inter"/>
              <a:cs typeface="Inter"/>
              <a:sym typeface="Inter"/>
            </a:endParaRPr>
          </a:p>
        </p:txBody>
      </p:sp>
      <p:sp>
        <p:nvSpPr>
          <p:cNvPr id="90" name="Google Shape;90;p15"/>
          <p:cNvSpPr txBox="1"/>
          <p:nvPr/>
        </p:nvSpPr>
        <p:spPr>
          <a:xfrm>
            <a:off x="441775" y="4222938"/>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Dates:</a:t>
            </a:r>
            <a:endParaRPr sz="1200">
              <a:solidFill>
                <a:schemeClr val="dk1"/>
              </a:solidFill>
              <a:latin typeface="Inter"/>
              <a:ea typeface="Inter"/>
              <a:cs typeface="Inter"/>
              <a:sym typeface="Inter"/>
            </a:endParaRPr>
          </a:p>
        </p:txBody>
      </p:sp>
      <p:sp>
        <p:nvSpPr>
          <p:cNvPr id="91" name="Google Shape;91;p15"/>
          <p:cNvSpPr txBox="1"/>
          <p:nvPr/>
        </p:nvSpPr>
        <p:spPr>
          <a:xfrm>
            <a:off x="4866425" y="4222938"/>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People Involved:</a:t>
            </a:r>
            <a:endParaRPr sz="1200">
              <a:solidFill>
                <a:schemeClr val="dk1"/>
              </a:solidFill>
              <a:latin typeface="Inter"/>
              <a:ea typeface="Inter"/>
              <a:cs typeface="Inter"/>
              <a:sym typeface="Inter"/>
            </a:endParaRPr>
          </a:p>
        </p:txBody>
      </p:sp>
      <p:sp>
        <p:nvSpPr>
          <p:cNvPr id="92" name="Google Shape;92;p15"/>
          <p:cNvSpPr txBox="1"/>
          <p:nvPr/>
        </p:nvSpPr>
        <p:spPr>
          <a:xfrm>
            <a:off x="3366000" y="4867400"/>
            <a:ext cx="1040400" cy="1454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Event: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93" name="Google Shape;93;p15"/>
          <p:cNvSpPr txBox="1"/>
          <p:nvPr/>
        </p:nvSpPr>
        <p:spPr>
          <a:xfrm>
            <a:off x="441775" y="5467200"/>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Event Summary:</a:t>
            </a:r>
            <a:endParaRPr sz="1200">
              <a:solidFill>
                <a:schemeClr val="dk1"/>
              </a:solidFill>
              <a:latin typeface="Inter"/>
              <a:ea typeface="Inter"/>
              <a:cs typeface="Inter"/>
              <a:sym typeface="Inter"/>
            </a:endParaRPr>
          </a:p>
        </p:txBody>
      </p:sp>
      <p:sp>
        <p:nvSpPr>
          <p:cNvPr id="94" name="Google Shape;94;p15"/>
          <p:cNvSpPr txBox="1"/>
          <p:nvPr/>
        </p:nvSpPr>
        <p:spPr>
          <a:xfrm>
            <a:off x="4866425" y="5467200"/>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Why it is an important event of the Civil War:</a:t>
            </a:r>
            <a:endParaRPr sz="1200">
              <a:solidFill>
                <a:schemeClr val="dk1"/>
              </a:solidFill>
              <a:latin typeface="Inter"/>
              <a:ea typeface="Inter"/>
              <a:cs typeface="Inter"/>
              <a:sym typeface="Inter"/>
            </a:endParaRPr>
          </a:p>
        </p:txBody>
      </p:sp>
      <p:cxnSp>
        <p:nvCxnSpPr>
          <p:cNvPr id="95" name="Google Shape;95;p15"/>
          <p:cNvCxnSpPr>
            <a:endCxn id="90" idx="3"/>
          </p:cNvCxnSpPr>
          <p:nvPr/>
        </p:nvCxnSpPr>
        <p:spPr>
          <a:xfrm rot="10800000">
            <a:off x="2905975" y="4731888"/>
            <a:ext cx="466500" cy="842700"/>
          </a:xfrm>
          <a:prstGeom prst="straightConnector1">
            <a:avLst/>
          </a:prstGeom>
          <a:noFill/>
          <a:ln cap="flat" cmpd="sng" w="9525">
            <a:solidFill>
              <a:schemeClr val="dk2"/>
            </a:solidFill>
            <a:prstDash val="solid"/>
            <a:round/>
            <a:headEnd len="med" w="med" type="none"/>
            <a:tailEnd len="med" w="med" type="triangle"/>
          </a:ln>
        </p:spPr>
      </p:cxnSp>
      <p:cxnSp>
        <p:nvCxnSpPr>
          <p:cNvPr id="96" name="Google Shape;96;p15"/>
          <p:cNvCxnSpPr>
            <a:stCxn id="92" idx="1"/>
            <a:endCxn id="93" idx="3"/>
          </p:cNvCxnSpPr>
          <p:nvPr/>
        </p:nvCxnSpPr>
        <p:spPr>
          <a:xfrm flipH="1">
            <a:off x="2906100" y="5594600"/>
            <a:ext cx="459900" cy="825000"/>
          </a:xfrm>
          <a:prstGeom prst="straightConnector1">
            <a:avLst/>
          </a:prstGeom>
          <a:noFill/>
          <a:ln cap="flat" cmpd="sng" w="9525">
            <a:solidFill>
              <a:schemeClr val="dk2"/>
            </a:solidFill>
            <a:prstDash val="solid"/>
            <a:round/>
            <a:headEnd len="med" w="med" type="none"/>
            <a:tailEnd len="med" w="med" type="triangle"/>
          </a:ln>
        </p:spPr>
      </p:cxnSp>
      <p:cxnSp>
        <p:nvCxnSpPr>
          <p:cNvPr id="97" name="Google Shape;97;p15"/>
          <p:cNvCxnSpPr>
            <a:stCxn id="92" idx="3"/>
            <a:endCxn id="91" idx="1"/>
          </p:cNvCxnSpPr>
          <p:nvPr/>
        </p:nvCxnSpPr>
        <p:spPr>
          <a:xfrm flipH="1" rot="10800000">
            <a:off x="4406400" y="4731800"/>
            <a:ext cx="459900" cy="862800"/>
          </a:xfrm>
          <a:prstGeom prst="straightConnector1">
            <a:avLst/>
          </a:prstGeom>
          <a:noFill/>
          <a:ln cap="flat" cmpd="sng" w="9525">
            <a:solidFill>
              <a:schemeClr val="dk2"/>
            </a:solidFill>
            <a:prstDash val="solid"/>
            <a:round/>
            <a:headEnd len="med" w="med" type="none"/>
            <a:tailEnd len="med" w="med" type="triangle"/>
          </a:ln>
        </p:spPr>
      </p:cxnSp>
      <p:cxnSp>
        <p:nvCxnSpPr>
          <p:cNvPr id="98" name="Google Shape;98;p15"/>
          <p:cNvCxnSpPr>
            <a:stCxn id="92" idx="3"/>
            <a:endCxn id="94" idx="1"/>
          </p:cNvCxnSpPr>
          <p:nvPr/>
        </p:nvCxnSpPr>
        <p:spPr>
          <a:xfrm>
            <a:off x="4406400" y="5594600"/>
            <a:ext cx="459900" cy="825000"/>
          </a:xfrm>
          <a:prstGeom prst="straightConnector1">
            <a:avLst/>
          </a:prstGeom>
          <a:noFill/>
          <a:ln cap="flat" cmpd="sng" w="9525">
            <a:solidFill>
              <a:schemeClr val="dk2"/>
            </a:solidFill>
            <a:prstDash val="solid"/>
            <a:round/>
            <a:headEnd len="med" w="med" type="none"/>
            <a:tailEnd len="med" w="med" type="triangle"/>
          </a:ln>
        </p:spPr>
      </p:cxnSp>
      <p:sp>
        <p:nvSpPr>
          <p:cNvPr id="99" name="Google Shape;99;p15"/>
          <p:cNvSpPr txBox="1"/>
          <p:nvPr/>
        </p:nvSpPr>
        <p:spPr>
          <a:xfrm>
            <a:off x="441750" y="7671488"/>
            <a:ext cx="6888900" cy="54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After research is complete, </a:t>
            </a:r>
            <a:r>
              <a:rPr lang="en" sz="1200">
                <a:solidFill>
                  <a:schemeClr val="dk1"/>
                </a:solidFill>
                <a:latin typeface="Inter"/>
                <a:ea typeface="Inter"/>
                <a:cs typeface="Inter"/>
                <a:sym typeface="Inter"/>
              </a:rPr>
              <a:t>brainstorm with your partner on the relative significance of each event. Below, rank your events from 1 (most significant) to 6 (least significant).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graphicFrame>
        <p:nvGraphicFramePr>
          <p:cNvPr id="100" name="Google Shape;100;p15"/>
          <p:cNvGraphicFramePr/>
          <p:nvPr/>
        </p:nvGraphicFramePr>
        <p:xfrm>
          <a:off x="812725" y="8220200"/>
          <a:ext cx="3000000" cy="3000000"/>
        </p:xfrm>
        <a:graphic>
          <a:graphicData uri="http://schemas.openxmlformats.org/drawingml/2006/table">
            <a:tbl>
              <a:tblPr>
                <a:noFill/>
                <a:tableStyleId>{C1194F6E-4CE5-4032-BA45-2AFC145A5C06}</a:tableStyleId>
              </a:tblPr>
              <a:tblGrid>
                <a:gridCol w="2933700"/>
                <a:gridCol w="2933700"/>
              </a:tblGrid>
              <a:tr h="21400">
                <a:tc>
                  <a:txBody>
                    <a:bodyPr/>
                    <a:lstStyle/>
                    <a:p>
                      <a:pPr indent="0" lvl="0" marL="0" rtl="0" algn="l">
                        <a:spcBef>
                          <a:spcPts val="0"/>
                        </a:spcBef>
                        <a:spcAft>
                          <a:spcPts val="0"/>
                        </a:spcAft>
                        <a:buNone/>
                      </a:pPr>
                      <a:r>
                        <a:rPr lang="en" sz="1000">
                          <a:latin typeface="Inter"/>
                          <a:ea typeface="Inter"/>
                          <a:cs typeface="Inter"/>
                          <a:sym typeface="Inter"/>
                        </a:rPr>
                        <a:t>1. </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4.</a:t>
                      </a:r>
                      <a:endParaRPr sz="1000">
                        <a:latin typeface="Inter"/>
                        <a:ea typeface="Inter"/>
                        <a:cs typeface="Inter"/>
                        <a:sym typeface="Inter"/>
                      </a:endParaRPr>
                    </a:p>
                  </a:txBody>
                  <a:tcPr marT="91425" marB="91425" marR="91425" marL="91425"/>
                </a:tc>
              </a:tr>
              <a:tr h="21400">
                <a:tc>
                  <a:txBody>
                    <a:bodyPr/>
                    <a:lstStyle/>
                    <a:p>
                      <a:pPr indent="0" lvl="0" marL="0" rtl="0" algn="l">
                        <a:spcBef>
                          <a:spcPts val="0"/>
                        </a:spcBef>
                        <a:spcAft>
                          <a:spcPts val="0"/>
                        </a:spcAft>
                        <a:buNone/>
                      </a:pPr>
                      <a:r>
                        <a:rPr lang="en" sz="1000">
                          <a:latin typeface="Inter"/>
                          <a:ea typeface="Inter"/>
                          <a:cs typeface="Inter"/>
                          <a:sym typeface="Inter"/>
                        </a:rPr>
                        <a:t>2. </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5.</a:t>
                      </a:r>
                      <a:endParaRPr sz="1000">
                        <a:latin typeface="Inter"/>
                        <a:ea typeface="Inter"/>
                        <a:cs typeface="Inter"/>
                        <a:sym typeface="Inter"/>
                      </a:endParaRPr>
                    </a:p>
                  </a:txBody>
                  <a:tcPr marT="91425" marB="91425" marR="91425" marL="91425"/>
                </a:tc>
              </a:tr>
              <a:tr h="21400">
                <a:tc>
                  <a:txBody>
                    <a:bodyPr/>
                    <a:lstStyle/>
                    <a:p>
                      <a:pPr indent="0" lvl="0" marL="0" rtl="0" algn="l">
                        <a:spcBef>
                          <a:spcPts val="0"/>
                        </a:spcBef>
                        <a:spcAft>
                          <a:spcPts val="0"/>
                        </a:spcAft>
                        <a:buNone/>
                      </a:pPr>
                      <a:r>
                        <a:rPr lang="en" sz="1000">
                          <a:latin typeface="Inter"/>
                          <a:ea typeface="Inter"/>
                          <a:cs typeface="Inter"/>
                          <a:sym typeface="Inter"/>
                        </a:rPr>
                        <a:t>3. </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6.</a:t>
                      </a:r>
                      <a:endParaRPr sz="1000">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4" name="Shape 104"/>
        <p:cNvGrpSpPr/>
        <p:nvPr/>
      </p:nvGrpSpPr>
      <p:grpSpPr>
        <a:xfrm>
          <a:off x="0" y="0"/>
          <a:ext cx="0" cy="0"/>
          <a:chOff x="0" y="0"/>
          <a:chExt cx="0" cy="0"/>
        </a:xfrm>
      </p:grpSpPr>
      <p:pic>
        <p:nvPicPr>
          <p:cNvPr id="105" name="Google Shape;105;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6" name="Google Shape;106;p16"/>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500">
                <a:solidFill>
                  <a:schemeClr val="dk1"/>
                </a:solidFill>
                <a:latin typeface="Halant"/>
                <a:ea typeface="Halant"/>
                <a:cs typeface="Halant"/>
                <a:sym typeface="Halant"/>
              </a:rPr>
              <a:t>Unit 9 Civil War Timeline Project</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200">
                <a:solidFill>
                  <a:schemeClr val="dk1"/>
                </a:solidFill>
                <a:latin typeface="Inter Medium"/>
                <a:ea typeface="Inter Medium"/>
                <a:cs typeface="Inter Medium"/>
                <a:sym typeface="Inter Medium"/>
              </a:rPr>
              <a:t>Research Task</a:t>
            </a:r>
            <a:endParaRPr sz="1500">
              <a:solidFill>
                <a:schemeClr val="dk1"/>
              </a:solidFill>
              <a:latin typeface="Halant"/>
              <a:ea typeface="Halant"/>
              <a:cs typeface="Halant"/>
              <a:sym typeface="Halant"/>
            </a:endParaRPr>
          </a:p>
        </p:txBody>
      </p:sp>
      <p:pic>
        <p:nvPicPr>
          <p:cNvPr id="107" name="Google Shape;107;p16"/>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108" name="Google Shape;108;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9" name="Google Shape;109;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10" name="Google Shape;110;p16"/>
          <p:cNvSpPr txBox="1"/>
          <p:nvPr/>
        </p:nvSpPr>
        <p:spPr>
          <a:xfrm>
            <a:off x="1876175" y="1070475"/>
            <a:ext cx="4140600" cy="747300"/>
          </a:xfrm>
          <a:prstGeom prst="rect">
            <a:avLst/>
          </a:prstGeom>
          <a:noFill/>
          <a:ln>
            <a:noFill/>
          </a:ln>
        </p:spPr>
        <p:txBody>
          <a:bodyPr anchorCtr="0" anchor="t" bIns="91425" lIns="91425" spcFirstLastPara="1" rIns="91425" wrap="square" tIns="91425">
            <a:noAutofit/>
          </a:bodyPr>
          <a:lstStyle/>
          <a:p>
            <a:pPr indent="0" lvl="0" marL="0" rtl="0" algn="ctr">
              <a:lnSpc>
                <a:spcPct val="200000"/>
              </a:lnSpc>
              <a:spcBef>
                <a:spcPts val="0"/>
              </a:spcBef>
              <a:spcAft>
                <a:spcPts val="0"/>
              </a:spcAft>
              <a:buNone/>
            </a:pPr>
            <a:r>
              <a:rPr b="1" lang="en" sz="1200">
                <a:solidFill>
                  <a:schemeClr val="dk1"/>
                </a:solidFill>
                <a:latin typeface="Inter"/>
                <a:ea typeface="Inter"/>
                <a:cs typeface="Inter"/>
                <a:sym typeface="Inter"/>
              </a:rPr>
              <a:t>Event 2 Website</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_______________________________________________________</a:t>
            </a:r>
            <a:endParaRPr sz="1200">
              <a:solidFill>
                <a:schemeClr val="dk1"/>
              </a:solidFill>
              <a:latin typeface="Inter"/>
              <a:ea typeface="Inter"/>
              <a:cs typeface="Inter"/>
              <a:sym typeface="Inter"/>
            </a:endParaRPr>
          </a:p>
        </p:txBody>
      </p:sp>
      <p:sp>
        <p:nvSpPr>
          <p:cNvPr id="111" name="Google Shape;111;p16"/>
          <p:cNvSpPr txBox="1"/>
          <p:nvPr/>
        </p:nvSpPr>
        <p:spPr>
          <a:xfrm>
            <a:off x="441825" y="1960813"/>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Dates:</a:t>
            </a:r>
            <a:endParaRPr sz="1200">
              <a:solidFill>
                <a:schemeClr val="dk1"/>
              </a:solidFill>
              <a:latin typeface="Inter"/>
              <a:ea typeface="Inter"/>
              <a:cs typeface="Inter"/>
              <a:sym typeface="Inter"/>
            </a:endParaRPr>
          </a:p>
        </p:txBody>
      </p:sp>
      <p:sp>
        <p:nvSpPr>
          <p:cNvPr id="112" name="Google Shape;112;p16"/>
          <p:cNvSpPr txBox="1"/>
          <p:nvPr/>
        </p:nvSpPr>
        <p:spPr>
          <a:xfrm>
            <a:off x="4866475" y="1960813"/>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People Involved:</a:t>
            </a:r>
            <a:endParaRPr sz="1200">
              <a:solidFill>
                <a:schemeClr val="dk1"/>
              </a:solidFill>
              <a:latin typeface="Inter"/>
              <a:ea typeface="Inter"/>
              <a:cs typeface="Inter"/>
              <a:sym typeface="Inter"/>
            </a:endParaRPr>
          </a:p>
        </p:txBody>
      </p:sp>
      <p:sp>
        <p:nvSpPr>
          <p:cNvPr id="113" name="Google Shape;113;p16"/>
          <p:cNvSpPr txBox="1"/>
          <p:nvPr/>
        </p:nvSpPr>
        <p:spPr>
          <a:xfrm>
            <a:off x="3366050" y="2605275"/>
            <a:ext cx="1040400" cy="1454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Event: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14" name="Google Shape;114;p16"/>
          <p:cNvSpPr txBox="1"/>
          <p:nvPr/>
        </p:nvSpPr>
        <p:spPr>
          <a:xfrm>
            <a:off x="441825" y="3205075"/>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Event Summary:</a:t>
            </a:r>
            <a:endParaRPr sz="1200">
              <a:solidFill>
                <a:schemeClr val="dk1"/>
              </a:solidFill>
              <a:latin typeface="Inter"/>
              <a:ea typeface="Inter"/>
              <a:cs typeface="Inter"/>
              <a:sym typeface="Inter"/>
            </a:endParaRPr>
          </a:p>
        </p:txBody>
      </p:sp>
      <p:sp>
        <p:nvSpPr>
          <p:cNvPr id="115" name="Google Shape;115;p16"/>
          <p:cNvSpPr txBox="1"/>
          <p:nvPr/>
        </p:nvSpPr>
        <p:spPr>
          <a:xfrm>
            <a:off x="4866475" y="3205075"/>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it is an important event of the Civil War:</a:t>
            </a:r>
            <a:endParaRPr sz="1200">
              <a:solidFill>
                <a:schemeClr val="dk1"/>
              </a:solidFill>
              <a:latin typeface="Inter"/>
              <a:ea typeface="Inter"/>
              <a:cs typeface="Inter"/>
              <a:sym typeface="Inter"/>
            </a:endParaRPr>
          </a:p>
        </p:txBody>
      </p:sp>
      <p:cxnSp>
        <p:nvCxnSpPr>
          <p:cNvPr id="116" name="Google Shape;116;p16"/>
          <p:cNvCxnSpPr>
            <a:endCxn id="111" idx="3"/>
          </p:cNvCxnSpPr>
          <p:nvPr/>
        </p:nvCxnSpPr>
        <p:spPr>
          <a:xfrm rot="10800000">
            <a:off x="2906025" y="2469763"/>
            <a:ext cx="466500" cy="842700"/>
          </a:xfrm>
          <a:prstGeom prst="straightConnector1">
            <a:avLst/>
          </a:prstGeom>
          <a:noFill/>
          <a:ln cap="flat" cmpd="sng" w="9525">
            <a:solidFill>
              <a:schemeClr val="dk2"/>
            </a:solidFill>
            <a:prstDash val="solid"/>
            <a:round/>
            <a:headEnd len="med" w="med" type="none"/>
            <a:tailEnd len="med" w="med" type="triangle"/>
          </a:ln>
        </p:spPr>
      </p:cxnSp>
      <p:cxnSp>
        <p:nvCxnSpPr>
          <p:cNvPr id="117" name="Google Shape;117;p16"/>
          <p:cNvCxnSpPr>
            <a:stCxn id="113" idx="1"/>
            <a:endCxn id="114" idx="3"/>
          </p:cNvCxnSpPr>
          <p:nvPr/>
        </p:nvCxnSpPr>
        <p:spPr>
          <a:xfrm flipH="1">
            <a:off x="2906150" y="3332475"/>
            <a:ext cx="459900" cy="825000"/>
          </a:xfrm>
          <a:prstGeom prst="straightConnector1">
            <a:avLst/>
          </a:prstGeom>
          <a:noFill/>
          <a:ln cap="flat" cmpd="sng" w="9525">
            <a:solidFill>
              <a:schemeClr val="dk2"/>
            </a:solidFill>
            <a:prstDash val="solid"/>
            <a:round/>
            <a:headEnd len="med" w="med" type="none"/>
            <a:tailEnd len="med" w="med" type="triangle"/>
          </a:ln>
        </p:spPr>
      </p:cxnSp>
      <p:cxnSp>
        <p:nvCxnSpPr>
          <p:cNvPr id="118" name="Google Shape;118;p16"/>
          <p:cNvCxnSpPr>
            <a:stCxn id="113" idx="3"/>
            <a:endCxn id="112" idx="1"/>
          </p:cNvCxnSpPr>
          <p:nvPr/>
        </p:nvCxnSpPr>
        <p:spPr>
          <a:xfrm flipH="1" rot="10800000">
            <a:off x="4406450" y="2469675"/>
            <a:ext cx="459900" cy="862800"/>
          </a:xfrm>
          <a:prstGeom prst="straightConnector1">
            <a:avLst/>
          </a:prstGeom>
          <a:noFill/>
          <a:ln cap="flat" cmpd="sng" w="9525">
            <a:solidFill>
              <a:schemeClr val="dk2"/>
            </a:solidFill>
            <a:prstDash val="solid"/>
            <a:round/>
            <a:headEnd len="med" w="med" type="none"/>
            <a:tailEnd len="med" w="med" type="triangle"/>
          </a:ln>
        </p:spPr>
      </p:cxnSp>
      <p:cxnSp>
        <p:nvCxnSpPr>
          <p:cNvPr id="119" name="Google Shape;119;p16"/>
          <p:cNvCxnSpPr>
            <a:stCxn id="113" idx="3"/>
            <a:endCxn id="115" idx="1"/>
          </p:cNvCxnSpPr>
          <p:nvPr/>
        </p:nvCxnSpPr>
        <p:spPr>
          <a:xfrm>
            <a:off x="4406450" y="3332475"/>
            <a:ext cx="459900" cy="825000"/>
          </a:xfrm>
          <a:prstGeom prst="straightConnector1">
            <a:avLst/>
          </a:prstGeom>
          <a:noFill/>
          <a:ln cap="flat" cmpd="sng" w="9525">
            <a:solidFill>
              <a:schemeClr val="dk2"/>
            </a:solidFill>
            <a:prstDash val="solid"/>
            <a:round/>
            <a:headEnd len="med" w="med" type="none"/>
            <a:tailEnd len="med" w="med" type="triangle"/>
          </a:ln>
        </p:spPr>
      </p:cxnSp>
      <p:sp>
        <p:nvSpPr>
          <p:cNvPr id="120" name="Google Shape;120;p16"/>
          <p:cNvSpPr txBox="1"/>
          <p:nvPr/>
        </p:nvSpPr>
        <p:spPr>
          <a:xfrm>
            <a:off x="1936400" y="5209375"/>
            <a:ext cx="4140600" cy="747300"/>
          </a:xfrm>
          <a:prstGeom prst="rect">
            <a:avLst/>
          </a:prstGeom>
          <a:noFill/>
          <a:ln>
            <a:noFill/>
          </a:ln>
        </p:spPr>
        <p:txBody>
          <a:bodyPr anchorCtr="0" anchor="t" bIns="91425" lIns="91425" spcFirstLastPara="1" rIns="91425" wrap="square" tIns="91425">
            <a:noAutofit/>
          </a:bodyPr>
          <a:lstStyle/>
          <a:p>
            <a:pPr indent="0" lvl="0" marL="0" rtl="0" algn="ctr">
              <a:lnSpc>
                <a:spcPct val="200000"/>
              </a:lnSpc>
              <a:spcBef>
                <a:spcPts val="0"/>
              </a:spcBef>
              <a:spcAft>
                <a:spcPts val="0"/>
              </a:spcAft>
              <a:buNone/>
            </a:pPr>
            <a:r>
              <a:rPr b="1" lang="en" sz="1200">
                <a:solidFill>
                  <a:schemeClr val="dk1"/>
                </a:solidFill>
                <a:latin typeface="Inter"/>
                <a:ea typeface="Inter"/>
                <a:cs typeface="Inter"/>
                <a:sym typeface="Inter"/>
              </a:rPr>
              <a:t>Event 3 Website</a:t>
            </a:r>
            <a:r>
              <a:rPr lang="en" sz="1200">
                <a:solidFill>
                  <a:schemeClr val="dk1"/>
                </a:solidFill>
                <a:latin typeface="Inter"/>
                <a:ea typeface="Inter"/>
                <a:cs typeface="Inter"/>
                <a:sym typeface="Inter"/>
              </a:rPr>
              <a:t> _______________________________________________________</a:t>
            </a:r>
            <a:endParaRPr sz="1200">
              <a:solidFill>
                <a:schemeClr val="dk1"/>
              </a:solidFill>
              <a:latin typeface="Inter"/>
              <a:ea typeface="Inter"/>
              <a:cs typeface="Inter"/>
              <a:sym typeface="Inter"/>
            </a:endParaRPr>
          </a:p>
        </p:txBody>
      </p:sp>
      <p:sp>
        <p:nvSpPr>
          <p:cNvPr id="121" name="Google Shape;121;p16"/>
          <p:cNvSpPr txBox="1"/>
          <p:nvPr/>
        </p:nvSpPr>
        <p:spPr>
          <a:xfrm>
            <a:off x="502050" y="6099713"/>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Dates:</a:t>
            </a:r>
            <a:endParaRPr sz="1200">
              <a:solidFill>
                <a:schemeClr val="dk1"/>
              </a:solidFill>
              <a:latin typeface="Inter"/>
              <a:ea typeface="Inter"/>
              <a:cs typeface="Inter"/>
              <a:sym typeface="Inter"/>
            </a:endParaRPr>
          </a:p>
        </p:txBody>
      </p:sp>
      <p:sp>
        <p:nvSpPr>
          <p:cNvPr id="122" name="Google Shape;122;p16"/>
          <p:cNvSpPr txBox="1"/>
          <p:nvPr/>
        </p:nvSpPr>
        <p:spPr>
          <a:xfrm>
            <a:off x="4926700" y="6099713"/>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People Involved:</a:t>
            </a:r>
            <a:endParaRPr sz="1200">
              <a:solidFill>
                <a:schemeClr val="dk1"/>
              </a:solidFill>
              <a:latin typeface="Inter"/>
              <a:ea typeface="Inter"/>
              <a:cs typeface="Inter"/>
              <a:sym typeface="Inter"/>
            </a:endParaRPr>
          </a:p>
        </p:txBody>
      </p:sp>
      <p:sp>
        <p:nvSpPr>
          <p:cNvPr id="123" name="Google Shape;123;p16"/>
          <p:cNvSpPr txBox="1"/>
          <p:nvPr/>
        </p:nvSpPr>
        <p:spPr>
          <a:xfrm>
            <a:off x="3426275" y="6744175"/>
            <a:ext cx="1040400" cy="1454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Event: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24" name="Google Shape;124;p16"/>
          <p:cNvSpPr txBox="1"/>
          <p:nvPr/>
        </p:nvSpPr>
        <p:spPr>
          <a:xfrm>
            <a:off x="502050" y="7343975"/>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Event Summary:</a:t>
            </a:r>
            <a:endParaRPr sz="1200">
              <a:solidFill>
                <a:schemeClr val="dk1"/>
              </a:solidFill>
              <a:latin typeface="Inter"/>
              <a:ea typeface="Inter"/>
              <a:cs typeface="Inter"/>
              <a:sym typeface="Inter"/>
            </a:endParaRPr>
          </a:p>
        </p:txBody>
      </p:sp>
      <p:sp>
        <p:nvSpPr>
          <p:cNvPr id="125" name="Google Shape;125;p16"/>
          <p:cNvSpPr txBox="1"/>
          <p:nvPr/>
        </p:nvSpPr>
        <p:spPr>
          <a:xfrm>
            <a:off x="4926700" y="7343975"/>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it is an important event of the Civil War:</a:t>
            </a:r>
            <a:endParaRPr sz="1200">
              <a:solidFill>
                <a:schemeClr val="dk1"/>
              </a:solidFill>
              <a:latin typeface="Inter"/>
              <a:ea typeface="Inter"/>
              <a:cs typeface="Inter"/>
              <a:sym typeface="Inter"/>
            </a:endParaRPr>
          </a:p>
        </p:txBody>
      </p:sp>
      <p:cxnSp>
        <p:nvCxnSpPr>
          <p:cNvPr id="126" name="Google Shape;126;p16"/>
          <p:cNvCxnSpPr>
            <a:endCxn id="121" idx="3"/>
          </p:cNvCxnSpPr>
          <p:nvPr/>
        </p:nvCxnSpPr>
        <p:spPr>
          <a:xfrm rot="10800000">
            <a:off x="2966250" y="6608663"/>
            <a:ext cx="466500" cy="842700"/>
          </a:xfrm>
          <a:prstGeom prst="straightConnector1">
            <a:avLst/>
          </a:prstGeom>
          <a:noFill/>
          <a:ln cap="flat" cmpd="sng" w="9525">
            <a:solidFill>
              <a:schemeClr val="dk2"/>
            </a:solidFill>
            <a:prstDash val="solid"/>
            <a:round/>
            <a:headEnd len="med" w="med" type="none"/>
            <a:tailEnd len="med" w="med" type="triangle"/>
          </a:ln>
        </p:spPr>
      </p:cxnSp>
      <p:cxnSp>
        <p:nvCxnSpPr>
          <p:cNvPr id="127" name="Google Shape;127;p16"/>
          <p:cNvCxnSpPr>
            <a:stCxn id="123" idx="1"/>
            <a:endCxn id="124" idx="3"/>
          </p:cNvCxnSpPr>
          <p:nvPr/>
        </p:nvCxnSpPr>
        <p:spPr>
          <a:xfrm flipH="1">
            <a:off x="2966375" y="7471375"/>
            <a:ext cx="459900" cy="825000"/>
          </a:xfrm>
          <a:prstGeom prst="straightConnector1">
            <a:avLst/>
          </a:prstGeom>
          <a:noFill/>
          <a:ln cap="flat" cmpd="sng" w="9525">
            <a:solidFill>
              <a:schemeClr val="dk2"/>
            </a:solidFill>
            <a:prstDash val="solid"/>
            <a:round/>
            <a:headEnd len="med" w="med" type="none"/>
            <a:tailEnd len="med" w="med" type="triangle"/>
          </a:ln>
        </p:spPr>
      </p:cxnSp>
      <p:cxnSp>
        <p:nvCxnSpPr>
          <p:cNvPr id="128" name="Google Shape;128;p16"/>
          <p:cNvCxnSpPr>
            <a:stCxn id="123" idx="3"/>
            <a:endCxn id="122" idx="1"/>
          </p:cNvCxnSpPr>
          <p:nvPr/>
        </p:nvCxnSpPr>
        <p:spPr>
          <a:xfrm flipH="1" rot="10800000">
            <a:off x="4466675" y="6608575"/>
            <a:ext cx="459900" cy="862800"/>
          </a:xfrm>
          <a:prstGeom prst="straightConnector1">
            <a:avLst/>
          </a:prstGeom>
          <a:noFill/>
          <a:ln cap="flat" cmpd="sng" w="9525">
            <a:solidFill>
              <a:schemeClr val="dk2"/>
            </a:solidFill>
            <a:prstDash val="solid"/>
            <a:round/>
            <a:headEnd len="med" w="med" type="none"/>
            <a:tailEnd len="med" w="med" type="triangle"/>
          </a:ln>
        </p:spPr>
      </p:cxnSp>
      <p:cxnSp>
        <p:nvCxnSpPr>
          <p:cNvPr id="129" name="Google Shape;129;p16"/>
          <p:cNvCxnSpPr>
            <a:stCxn id="123" idx="3"/>
            <a:endCxn id="125" idx="1"/>
          </p:cNvCxnSpPr>
          <p:nvPr/>
        </p:nvCxnSpPr>
        <p:spPr>
          <a:xfrm>
            <a:off x="4466675" y="7471375"/>
            <a:ext cx="459900" cy="8250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66448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