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2"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9AAEF4B-2CB6-4C45-91B6-86C1B104CD6E}">
  <a:tblStyle styleId="{09AAEF4B-2CB6-4C45-91B6-86C1B104CD6E}"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9" name="Shape 69"/>
        <p:cNvGrpSpPr/>
        <p:nvPr/>
      </p:nvGrpSpPr>
      <p:grpSpPr>
        <a:xfrm>
          <a:off x="0" y="0"/>
          <a:ext cx="0" cy="0"/>
          <a:chOff x="0" y="0"/>
          <a:chExt cx="0" cy="0"/>
        </a:xfrm>
      </p:grpSpPr>
      <p:sp>
        <p:nvSpPr>
          <p:cNvPr id="70" name="Google Shape;70;g36c06fcd1f8_0_12: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1" name="Google Shape;71;g36c06fcd1f8_0_12: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6d952ccaee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g36d952ccaee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51a64c7af2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51a64c7af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0" name="Shape 50"/>
        <p:cNvGrpSpPr/>
        <p:nvPr/>
      </p:nvGrpSpPr>
      <p:grpSpPr>
        <a:xfrm>
          <a:off x="0" y="0"/>
          <a:ext cx="0" cy="0"/>
          <a:chOff x="0" y="0"/>
          <a:chExt cx="0" cy="0"/>
        </a:xfrm>
      </p:grpSpPr>
      <p:sp>
        <p:nvSpPr>
          <p:cNvPr id="51" name="Google Shape;51;p13"/>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rtl="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rtl="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rtl="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53" name="Google Shape;53;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4" name="Google Shape;54;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6" name="Shape 56"/>
        <p:cNvGrpSpPr/>
        <p:nvPr/>
      </p:nvGrpSpPr>
      <p:grpSpPr>
        <a:xfrm>
          <a:off x="0" y="0"/>
          <a:ext cx="0" cy="0"/>
          <a:chOff x="0" y="0"/>
          <a:chExt cx="0" cy="0"/>
        </a:xfrm>
      </p:grpSpPr>
      <p:sp>
        <p:nvSpPr>
          <p:cNvPr id="57" name="Google Shape;57;p1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8" name="Google Shape;58;p1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9" name="Google Shape;59;p1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2.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2" name="Shape 72"/>
        <p:cNvGrpSpPr/>
        <p:nvPr/>
      </p:nvGrpSpPr>
      <p:grpSpPr>
        <a:xfrm>
          <a:off x="0" y="0"/>
          <a:ext cx="0" cy="0"/>
          <a:chOff x="0" y="0"/>
          <a:chExt cx="0" cy="0"/>
        </a:xfrm>
      </p:grpSpPr>
      <p:graphicFrame>
        <p:nvGraphicFramePr>
          <p:cNvPr id="73" name="Google Shape;73;p16"/>
          <p:cNvGraphicFramePr/>
          <p:nvPr/>
        </p:nvGraphicFramePr>
        <p:xfrm>
          <a:off x="0" y="0"/>
          <a:ext cx="3000000" cy="3000000"/>
        </p:xfrm>
        <a:graphic>
          <a:graphicData uri="http://schemas.openxmlformats.org/drawingml/2006/table">
            <a:tbl>
              <a:tblPr bandRow="1" firstRow="1">
                <a:noFill/>
                <a:tableStyleId>{09AAEF4B-2CB6-4C45-91B6-86C1B104CD6E}</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15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74" name="Google Shape;74;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5" name="Google Shape;75;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9" name="Shape 79"/>
        <p:cNvGrpSpPr/>
        <p:nvPr/>
      </p:nvGrpSpPr>
      <p:grpSpPr>
        <a:xfrm>
          <a:off x="0" y="0"/>
          <a:ext cx="0" cy="0"/>
          <a:chOff x="0" y="0"/>
          <a:chExt cx="0" cy="0"/>
        </a:xfrm>
      </p:grpSpPr>
      <p:graphicFrame>
        <p:nvGraphicFramePr>
          <p:cNvPr id="80" name="Google Shape;80;p17"/>
          <p:cNvGraphicFramePr/>
          <p:nvPr/>
        </p:nvGraphicFramePr>
        <p:xfrm>
          <a:off x="0" y="0"/>
          <a:ext cx="3000000" cy="3000000"/>
        </p:xfrm>
        <a:graphic>
          <a:graphicData uri="http://schemas.openxmlformats.org/drawingml/2006/table">
            <a:tbl>
              <a:tblPr bandRow="1" firstRow="1">
                <a:noFill/>
                <a:tableStyleId>{09AAEF4B-2CB6-4C45-91B6-86C1B104CD6E}</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rPr lang="en" sz="1700">
                          <a:latin typeface="Inter"/>
                          <a:ea typeface="Inter"/>
                          <a:cs typeface="Inter"/>
                          <a:sym typeface="Inter"/>
                        </a:rPr>
                        <a:t>a war between citizens of the same country; especially a conflict fought in the United States from 1861 to 1865 between the Union (the North) and the Confederacy (the South)</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150">
                          <a:latin typeface="Inter"/>
                          <a:ea typeface="Inter"/>
                          <a:cs typeface="Inter"/>
                          <a:sym typeface="Inter"/>
                        </a:rPr>
                        <a:t>“Regardless of whether they donned the blue or the gray, Civil War soldiers understood that they were fighting to preserve their freedom and liberty as true Americans. Even as they considered their own cause righteous in the eyes of God and an extension of the Spirit of 1776, most Confederate and Union soldiers considered the other side not only the enemy but ‘un-American.’’</a:t>
                      </a:r>
                      <a:endParaRPr sz="1150">
                        <a:latin typeface="Inter"/>
                        <a:ea typeface="Inter"/>
                        <a:cs typeface="Inter"/>
                        <a:sym typeface="Inter"/>
                      </a:endParaRPr>
                    </a:p>
                    <a:p>
                      <a:pPr indent="-301625" lvl="0" marL="457200" rtl="0" algn="r">
                        <a:spcBef>
                          <a:spcPts val="0"/>
                        </a:spcBef>
                        <a:spcAft>
                          <a:spcPts val="0"/>
                        </a:spcAft>
                        <a:buSzPts val="1150"/>
                        <a:buFont typeface="Inter"/>
                        <a:buChar char="-"/>
                      </a:pPr>
                      <a:r>
                        <a:rPr lang="en" sz="1150">
                          <a:latin typeface="Inter"/>
                          <a:ea typeface="Inter"/>
                          <a:cs typeface="Inter"/>
                          <a:sym typeface="Inter"/>
                        </a:rPr>
                        <a:t>Caroline E. Janney, </a:t>
                      </a:r>
                      <a:r>
                        <a:rPr i="1" lang="en" sz="1150">
                          <a:latin typeface="Inter"/>
                          <a:ea typeface="Inter"/>
                          <a:cs typeface="Inter"/>
                          <a:sym typeface="Inter"/>
                        </a:rPr>
                        <a:t>Remembering the Civil War: Reunion and the Limits of Reconciliation</a:t>
                      </a:r>
                      <a:r>
                        <a:rPr lang="en" sz="1150">
                          <a:latin typeface="Inter"/>
                          <a:ea typeface="Inter"/>
                          <a:cs typeface="Inter"/>
                          <a:sym typeface="Inter"/>
                        </a:rPr>
                        <a:t>, 2013.</a:t>
                      </a:r>
                      <a:endParaRPr sz="115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rPr lang="en" sz="1800">
                          <a:latin typeface="Inter"/>
                          <a:ea typeface="Inter"/>
                          <a:cs typeface="Inter"/>
                          <a:sym typeface="Inter"/>
                        </a:rPr>
                        <a:t>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rPr lang="en" sz="1100">
                          <a:latin typeface="Inter"/>
                          <a:ea typeface="Inter"/>
                          <a:cs typeface="Inter"/>
                          <a:sym typeface="Inter"/>
                        </a:rPr>
                        <a:t>America: A Da</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81" name="Google Shape;81;p1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Civil War</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82" name="Google Shape;82;p1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ph idx="2" type="body"/>
          </p:nvPr>
        </p:nvSpPr>
        <p:spPr>
          <a:xfrm>
            <a:off x="265425" y="139200"/>
            <a:ext cx="4739700" cy="4784400"/>
          </a:xfrm>
          <a:prstGeom prst="rect">
            <a:avLst/>
          </a:prstGeom>
        </p:spPr>
        <p:txBody>
          <a:bodyPr anchorCtr="0" anchor="t" bIns="34275" lIns="68575" spcFirstLastPara="1" rIns="68575" wrap="square" tIns="34275">
            <a:normAutofit/>
          </a:bodyPr>
          <a:lstStyle/>
          <a:p>
            <a:pPr indent="0" lvl="0" marL="0" rtl="0" algn="l">
              <a:lnSpc>
                <a:spcPct val="100000"/>
              </a:lnSpc>
              <a:spcBef>
                <a:spcPts val="0"/>
              </a:spcBef>
              <a:spcAft>
                <a:spcPts val="0"/>
              </a:spcAft>
              <a:buNone/>
            </a:pPr>
            <a:r>
              <a:rPr b="1" lang="en" sz="1600">
                <a:latin typeface="Inter"/>
                <a:ea typeface="Inter"/>
                <a:cs typeface="Inter"/>
                <a:sym typeface="Inter"/>
              </a:rPr>
              <a:t>NOTICE</a:t>
            </a:r>
            <a:endParaRPr b="1" sz="1600">
              <a:latin typeface="Inter"/>
              <a:ea typeface="Inter"/>
              <a:cs typeface="Inter"/>
              <a:sym typeface="Inter"/>
            </a:endParaRPr>
          </a:p>
          <a:p>
            <a:pPr indent="0" lvl="0" marL="0" rtl="0" algn="l">
              <a:lnSpc>
                <a:spcPct val="100000"/>
              </a:lnSpc>
              <a:spcBef>
                <a:spcPts val="0"/>
              </a:spcBef>
              <a:spcAft>
                <a:spcPts val="0"/>
              </a:spcAft>
              <a:buNone/>
            </a:pPr>
            <a:r>
              <a:rPr lang="en" sz="1600">
                <a:latin typeface="Inter"/>
                <a:ea typeface="Inter"/>
                <a:cs typeface="Inter"/>
                <a:sym typeface="Inter"/>
              </a:rPr>
              <a:t>What do you see that seems interesting or important?</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rPr b="1" lang="en" sz="1600">
                <a:latin typeface="Inter"/>
                <a:ea typeface="Inter"/>
                <a:cs typeface="Inter"/>
                <a:sym typeface="Inter"/>
              </a:rPr>
              <a:t>WONDER</a:t>
            </a:r>
            <a:endParaRPr b="1" sz="1600">
              <a:latin typeface="Inter"/>
              <a:ea typeface="Inter"/>
              <a:cs typeface="Inter"/>
              <a:sym typeface="Inter"/>
            </a:endParaRPr>
          </a:p>
          <a:p>
            <a:pPr indent="0" lvl="0" marL="0" rtl="0" algn="l">
              <a:lnSpc>
                <a:spcPct val="100000"/>
              </a:lnSpc>
              <a:spcBef>
                <a:spcPts val="0"/>
              </a:spcBef>
              <a:spcAft>
                <a:spcPts val="0"/>
              </a:spcAft>
              <a:buNone/>
            </a:pPr>
            <a:r>
              <a:rPr lang="en" sz="1600">
                <a:latin typeface="Inter"/>
                <a:ea typeface="Inter"/>
                <a:cs typeface="Inter"/>
                <a:sym typeface="Inter"/>
              </a:rPr>
              <a:t>What questions do you have about this image?</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t/>
            </a:r>
            <a:endParaRPr sz="1600">
              <a:latin typeface="Inter"/>
              <a:ea typeface="Inter"/>
              <a:cs typeface="Inter"/>
              <a:sym typeface="Inter"/>
            </a:endParaRPr>
          </a:p>
          <a:p>
            <a:pPr indent="0" lvl="0" marL="0" rtl="0" algn="l">
              <a:lnSpc>
                <a:spcPct val="100000"/>
              </a:lnSpc>
              <a:spcBef>
                <a:spcPts val="0"/>
              </a:spcBef>
              <a:spcAft>
                <a:spcPts val="0"/>
              </a:spcAft>
              <a:buNone/>
            </a:pPr>
            <a:r>
              <a:rPr b="1" lang="en" sz="1600">
                <a:latin typeface="Inter"/>
                <a:ea typeface="Inter"/>
                <a:cs typeface="Inter"/>
                <a:sym typeface="Inter"/>
              </a:rPr>
              <a:t>THINK</a:t>
            </a:r>
            <a:endParaRPr b="1" sz="1600">
              <a:latin typeface="Inter"/>
              <a:ea typeface="Inter"/>
              <a:cs typeface="Inter"/>
              <a:sym typeface="Inter"/>
            </a:endParaRPr>
          </a:p>
          <a:p>
            <a:pPr indent="0" lvl="0" marL="0" rtl="0" algn="l">
              <a:lnSpc>
                <a:spcPct val="100000"/>
              </a:lnSpc>
              <a:spcBef>
                <a:spcPts val="0"/>
              </a:spcBef>
              <a:spcAft>
                <a:spcPts val="0"/>
              </a:spcAft>
              <a:buNone/>
            </a:pPr>
            <a:r>
              <a:rPr lang="en" sz="1600">
                <a:latin typeface="Inter"/>
                <a:ea typeface="Inter"/>
                <a:cs typeface="Inter"/>
                <a:sym typeface="Inter"/>
              </a:rPr>
              <a:t>What do you suppose is going on this image?</a:t>
            </a:r>
            <a:endParaRPr sz="1600">
              <a:latin typeface="Inter"/>
              <a:ea typeface="Inter"/>
              <a:cs typeface="Inter"/>
              <a:sym typeface="Inter"/>
            </a:endParaRPr>
          </a:p>
        </p:txBody>
      </p:sp>
      <p:sp>
        <p:nvSpPr>
          <p:cNvPr id="88" name="Google Shape;88;p18"/>
          <p:cNvSpPr txBox="1"/>
          <p:nvPr/>
        </p:nvSpPr>
        <p:spPr>
          <a:xfrm>
            <a:off x="5146288" y="3396475"/>
            <a:ext cx="3816000" cy="5541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Source:</a:t>
            </a:r>
            <a:r>
              <a:rPr lang="en" sz="1200">
                <a:solidFill>
                  <a:schemeClr val="dk1"/>
                </a:solidFill>
                <a:highlight>
                  <a:srgbClr val="F8F9FA"/>
                </a:highlight>
                <a:latin typeface="Inter"/>
                <a:ea typeface="Inter"/>
                <a:cs typeface="Inter"/>
                <a:sym typeface="Inter"/>
              </a:rPr>
              <a:t> Brian0918, “Battles of the American Civil War,” Public Domain</a:t>
            </a:r>
            <a:endParaRPr sz="1200">
              <a:solidFill>
                <a:schemeClr val="dk1"/>
              </a:solidFill>
              <a:highlight>
                <a:srgbClr val="F8F9FA"/>
              </a:highlight>
              <a:latin typeface="Inter"/>
              <a:ea typeface="Inter"/>
              <a:cs typeface="Inter"/>
              <a:sym typeface="Inter"/>
            </a:endParaRPr>
          </a:p>
        </p:txBody>
      </p:sp>
      <p:sp>
        <p:nvSpPr>
          <p:cNvPr id="89" name="Google Shape;89;p1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pic>
        <p:nvPicPr>
          <p:cNvPr id="90" name="Google Shape;90;p18"/>
          <p:cNvPicPr preferRelativeResize="0"/>
          <p:nvPr/>
        </p:nvPicPr>
        <p:blipFill>
          <a:blip r:embed="rId3">
            <a:alphaModFix/>
          </a:blip>
          <a:stretch>
            <a:fillRect/>
          </a:stretch>
        </p:blipFill>
        <p:spPr>
          <a:xfrm>
            <a:off x="4928935" y="878750"/>
            <a:ext cx="4075065" cy="2419350"/>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