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62" r:id="rId5"/>
  </p:sldMasterIdLst>
  <p:notesMasterIdLst>
    <p:notesMasterId r:id="rId6"/>
  </p:notesMasterIdLst>
  <p:sldIdLst>
    <p:sldId id="256" r:id="rId7"/>
    <p:sldId id="257" r:id="rId8"/>
    <p:sldId id="258" r:id="rId9"/>
  </p:sldIdLst>
  <p:sldSz cy="5143500" cx="9144000"/>
  <p:notesSz cx="6858000" cy="9144000"/>
  <p:embeddedFontLst>
    <p:embeddedFont>
      <p:font typeface="Inter"/>
      <p:regular r:id="rId10"/>
      <p:bold r:id="rId11"/>
      <p:italic r:id="rId12"/>
      <p:boldItalic r:id="rId13"/>
    </p:embeddedFont>
    <p:embeddedFont>
      <p:font typeface="Plus Jakarta Sans"/>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C992FDED-E941-49C3-866A-D51717C8A7F0}">
  <a:tblStyle styleId="{C992FDED-E941-49C3-866A-D51717C8A7F0}"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bold.fntdata"/><Relationship Id="rId10" Type="http://schemas.openxmlformats.org/officeDocument/2006/relationships/font" Target="fonts/Inter-regular.fntdata"/><Relationship Id="rId13" Type="http://schemas.openxmlformats.org/officeDocument/2006/relationships/font" Target="fonts/Inter-boldItalic.fntdata"/><Relationship Id="rId12" Type="http://schemas.openxmlformats.org/officeDocument/2006/relationships/font" Target="fonts/Inter-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PlusJakartaSans-bold.fntdata"/><Relationship Id="rId14" Type="http://schemas.openxmlformats.org/officeDocument/2006/relationships/font" Target="fonts/PlusJakartaSans-regular.fntdata"/><Relationship Id="rId17" Type="http://schemas.openxmlformats.org/officeDocument/2006/relationships/font" Target="fonts/PlusJakartaSans-boldItalic.fntdata"/><Relationship Id="rId16" Type="http://schemas.openxmlformats.org/officeDocument/2006/relationships/font" Target="fonts/PlusJakartaSans-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9" name="Shape 69"/>
        <p:cNvGrpSpPr/>
        <p:nvPr/>
      </p:nvGrpSpPr>
      <p:grpSpPr>
        <a:xfrm>
          <a:off x="0" y="0"/>
          <a:ext cx="0" cy="0"/>
          <a:chOff x="0" y="0"/>
          <a:chExt cx="0" cy="0"/>
        </a:xfrm>
      </p:grpSpPr>
      <p:sp>
        <p:nvSpPr>
          <p:cNvPr id="70" name="Google Shape;70;g36c06fcd1f8_0_6: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1" name="Google Shape;71;g36c06fcd1f8_0_6: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6" name="Shape 76"/>
        <p:cNvGrpSpPr/>
        <p:nvPr/>
      </p:nvGrpSpPr>
      <p:grpSpPr>
        <a:xfrm>
          <a:off x="0" y="0"/>
          <a:ext cx="0" cy="0"/>
          <a:chOff x="0" y="0"/>
          <a:chExt cx="0" cy="0"/>
        </a:xfrm>
      </p:grpSpPr>
      <p:sp>
        <p:nvSpPr>
          <p:cNvPr id="77" name="Google Shape;77;g36d952ccad0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8" name="Google Shape;78;g36d952ccad0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3" name="Shape 83"/>
        <p:cNvGrpSpPr/>
        <p:nvPr/>
      </p:nvGrpSpPr>
      <p:grpSpPr>
        <a:xfrm>
          <a:off x="0" y="0"/>
          <a:ext cx="0" cy="0"/>
          <a:chOff x="0" y="0"/>
          <a:chExt cx="0" cy="0"/>
        </a:xfrm>
      </p:grpSpPr>
      <p:sp>
        <p:nvSpPr>
          <p:cNvPr id="84" name="Google Shape;84;g34e63f7c31a_0_39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5" name="Google Shape;85;g34e63f7c31a_0_39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_HEADER_1">
    <p:spTree>
      <p:nvGrpSpPr>
        <p:cNvPr id="50" name="Shape 50"/>
        <p:cNvGrpSpPr/>
        <p:nvPr/>
      </p:nvGrpSpPr>
      <p:grpSpPr>
        <a:xfrm>
          <a:off x="0" y="0"/>
          <a:ext cx="0" cy="0"/>
          <a:chOff x="0" y="0"/>
          <a:chExt cx="0" cy="0"/>
        </a:xfrm>
      </p:grpSpPr>
      <p:sp>
        <p:nvSpPr>
          <p:cNvPr id="51" name="Google Shape;51;p13"/>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rtl="0" algn="l">
              <a:lnSpc>
                <a:spcPct val="90000"/>
              </a:lnSpc>
              <a:spcBef>
                <a:spcPts val="12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rtl="0" algn="l">
              <a:lnSpc>
                <a:spcPct val="90000"/>
              </a:lnSpc>
              <a:spcBef>
                <a:spcPts val="12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rtl="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rtl="0" algn="l">
              <a:lnSpc>
                <a:spcPct val="90000"/>
              </a:lnSpc>
              <a:spcBef>
                <a:spcPts val="1200"/>
              </a:spcBef>
              <a:spcAft>
                <a:spcPts val="120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53" name="Google Shape;53;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4" name="Google Shape;54;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6" name="Shape 56"/>
        <p:cNvGrpSpPr/>
        <p:nvPr/>
      </p:nvGrpSpPr>
      <p:grpSpPr>
        <a:xfrm>
          <a:off x="0" y="0"/>
          <a:ext cx="0" cy="0"/>
          <a:chOff x="0" y="0"/>
          <a:chExt cx="0" cy="0"/>
        </a:xfrm>
      </p:grpSpPr>
      <p:sp>
        <p:nvSpPr>
          <p:cNvPr id="57" name="Google Shape;57;p14"/>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8" name="Google Shape;58;p14"/>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9" name="Google Shape;59;p14"/>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63" name="Shape 63"/>
        <p:cNvGrpSpPr/>
        <p:nvPr/>
      </p:nvGrpSpPr>
      <p:grpSpPr>
        <a:xfrm>
          <a:off x="0" y="0"/>
          <a:ext cx="0" cy="0"/>
          <a:chOff x="0" y="0"/>
          <a:chExt cx="0" cy="0"/>
        </a:xfrm>
      </p:grpSpPr>
      <p:sp>
        <p:nvSpPr>
          <p:cNvPr id="64" name="Google Shape;64;p15"/>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rm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65" name="Google Shape;65;p15"/>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rm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12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1200"/>
              </a:spcBef>
              <a:spcAft>
                <a:spcPts val="120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7" name="Google Shape;67;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8" name="Google Shape;68;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5" Type="http://schemas.openxmlformats.org/officeDocument/2006/relationships/theme" Target="../theme/theme2.xml"/><Relationship Id="rId14" Type="http://schemas.openxmlformats.org/officeDocument/2006/relationships/slideLayout" Target="../slideLayouts/slideLayout1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 id="2147483661" r:id="rId14"/>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2" name="Shape 72"/>
        <p:cNvGrpSpPr/>
        <p:nvPr/>
      </p:nvGrpSpPr>
      <p:grpSpPr>
        <a:xfrm>
          <a:off x="0" y="0"/>
          <a:ext cx="0" cy="0"/>
          <a:chOff x="0" y="0"/>
          <a:chExt cx="0" cy="0"/>
        </a:xfrm>
      </p:grpSpPr>
      <p:graphicFrame>
        <p:nvGraphicFramePr>
          <p:cNvPr id="73" name="Google Shape;73;p16"/>
          <p:cNvGraphicFramePr/>
          <p:nvPr/>
        </p:nvGraphicFramePr>
        <p:xfrm>
          <a:off x="0" y="0"/>
          <a:ext cx="3000000" cy="3000000"/>
        </p:xfrm>
        <a:graphic>
          <a:graphicData uri="http://schemas.openxmlformats.org/drawingml/2006/table">
            <a:tbl>
              <a:tblPr bandRow="1" firstRow="1">
                <a:noFill/>
                <a:tableStyleId>{C992FDED-E941-49C3-866A-D51717C8A7F0}</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lnSpc>
                          <a:spcPct val="100000"/>
                        </a:lnSpc>
                        <a:spcBef>
                          <a:spcPts val="0"/>
                        </a:spcBef>
                        <a:spcAft>
                          <a:spcPts val="0"/>
                        </a:spcAft>
                        <a:buNone/>
                      </a:pPr>
                      <a:r>
                        <a:t/>
                      </a:r>
                      <a:endParaRPr sz="15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350">
                        <a:latin typeface="Inter"/>
                        <a:ea typeface="Inter"/>
                        <a:cs typeface="Inter"/>
                        <a:sym typeface="Inter"/>
                      </a:endParaRPr>
                    </a:p>
                  </a:txBody>
                  <a:tcPr marT="34300" marB="34300" marR="68600" marL="68600"/>
                </a:tc>
              </a:tr>
              <a:tr h="2822650">
                <a:tc>
                  <a:txBody>
                    <a:bodyPr/>
                    <a:lstStyle/>
                    <a:p>
                      <a:pPr indent="-330200" lvl="0" marL="457200" rtl="0" algn="l">
                        <a:spcBef>
                          <a:spcPts val="0"/>
                        </a:spcBef>
                        <a:spcAft>
                          <a:spcPts val="0"/>
                        </a:spcAft>
                        <a:buClr>
                          <a:schemeClr val="dk1"/>
                        </a:buClr>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600">
                        <a:latin typeface="Inter"/>
                        <a:ea typeface="Inter"/>
                        <a:cs typeface="Inter"/>
                        <a:sym typeface="Inter"/>
                      </a:endParaRPr>
                    </a:p>
                    <a:p>
                      <a:pPr indent="-330200" lvl="0" marL="457200" rtl="0" algn="l">
                        <a:spcBef>
                          <a:spcPts val="0"/>
                        </a:spcBef>
                        <a:spcAft>
                          <a:spcPts val="0"/>
                        </a:spcAft>
                        <a:buClr>
                          <a:schemeClr val="dk1"/>
                        </a:buClr>
                        <a:buSzPts val="1600"/>
                        <a:buFont typeface="Inter"/>
                        <a:buChar char="●"/>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74" name="Google Shape;74;p1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75" name="Google Shape;75;p1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9" name="Shape 79"/>
        <p:cNvGrpSpPr/>
        <p:nvPr/>
      </p:nvGrpSpPr>
      <p:grpSpPr>
        <a:xfrm>
          <a:off x="0" y="0"/>
          <a:ext cx="0" cy="0"/>
          <a:chOff x="0" y="0"/>
          <a:chExt cx="0" cy="0"/>
        </a:xfrm>
      </p:grpSpPr>
      <p:graphicFrame>
        <p:nvGraphicFramePr>
          <p:cNvPr id="80" name="Google Shape;80;p17"/>
          <p:cNvGraphicFramePr/>
          <p:nvPr/>
        </p:nvGraphicFramePr>
        <p:xfrm>
          <a:off x="0" y="0"/>
          <a:ext cx="3000000" cy="3000000"/>
        </p:xfrm>
        <a:graphic>
          <a:graphicData uri="http://schemas.openxmlformats.org/drawingml/2006/table">
            <a:tbl>
              <a:tblPr bandRow="1" firstRow="1">
                <a:noFill/>
                <a:tableStyleId>{C992FDED-E941-49C3-866A-D51717C8A7F0}</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lnSpc>
                          <a:spcPct val="100000"/>
                        </a:lnSpc>
                        <a:spcBef>
                          <a:spcPts val="0"/>
                        </a:spcBef>
                        <a:spcAft>
                          <a:spcPts val="0"/>
                        </a:spcAft>
                        <a:buNone/>
                      </a:pPr>
                      <a:r>
                        <a:rPr lang="en" sz="1500">
                          <a:latin typeface="Inter"/>
                          <a:ea typeface="Inter"/>
                          <a:cs typeface="Inter"/>
                          <a:sym typeface="Inter"/>
                        </a:rPr>
                        <a:t>a political union of sovereign states united for purposes of common action; especially the nation formed by eleven Southern states that seceded from the United States in 1860 and 1861</a:t>
                      </a:r>
                      <a:endParaRPr sz="15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350">
                          <a:latin typeface="Inter"/>
                          <a:ea typeface="Inter"/>
                          <a:cs typeface="Inter"/>
                          <a:sym typeface="Inter"/>
                        </a:rPr>
                        <a:t>“Southern culture and and undeniable sense of ‘Southern-ness’ had helped to launch the Confederacy, and cultural values would influence its outcome. With white Confederates outnumbered so heavily, their cooperation with each other and with the war effort was important.”</a:t>
                      </a:r>
                      <a:endParaRPr sz="1350">
                        <a:latin typeface="Inter"/>
                        <a:ea typeface="Inter"/>
                        <a:cs typeface="Inter"/>
                        <a:sym typeface="Inter"/>
                      </a:endParaRPr>
                    </a:p>
                    <a:p>
                      <a:pPr indent="-314325" lvl="0" marL="457200" rtl="0" algn="r">
                        <a:spcBef>
                          <a:spcPts val="0"/>
                        </a:spcBef>
                        <a:spcAft>
                          <a:spcPts val="0"/>
                        </a:spcAft>
                        <a:buSzPts val="1350"/>
                        <a:buFont typeface="Inter"/>
                        <a:buChar char="-"/>
                      </a:pPr>
                      <a:r>
                        <a:rPr lang="en" sz="1350">
                          <a:latin typeface="Inter"/>
                          <a:ea typeface="Inter"/>
                          <a:cs typeface="Inter"/>
                          <a:sym typeface="Inter"/>
                        </a:rPr>
                        <a:t>Paul D. Escott, </a:t>
                      </a:r>
                      <a:r>
                        <a:rPr i="1" lang="en" sz="1350">
                          <a:latin typeface="Inter"/>
                          <a:ea typeface="Inter"/>
                          <a:cs typeface="Inter"/>
                          <a:sym typeface="Inter"/>
                        </a:rPr>
                        <a:t>The Confederacy: The Slaveholders’ Failed Venture</a:t>
                      </a:r>
                      <a:r>
                        <a:rPr lang="en" sz="1350">
                          <a:latin typeface="Inter"/>
                          <a:ea typeface="Inter"/>
                          <a:cs typeface="Inter"/>
                          <a:sym typeface="Inter"/>
                        </a:rPr>
                        <a:t>, 2010.</a:t>
                      </a:r>
                      <a:endParaRPr sz="1350">
                        <a:latin typeface="Inter"/>
                        <a:ea typeface="Inter"/>
                        <a:cs typeface="Inter"/>
                        <a:sym typeface="Inter"/>
                      </a:endParaRPr>
                    </a:p>
                  </a:txBody>
                  <a:tcPr marT="34300" marB="34300" marR="68600" marL="68600"/>
                </a:tc>
              </a:tr>
              <a:tr h="2822650">
                <a:tc>
                  <a:txBody>
                    <a:bodyPr/>
                    <a:lstStyle/>
                    <a:p>
                      <a:pPr indent="-330200" lvl="0" marL="457200" rtl="0" algn="l">
                        <a:spcBef>
                          <a:spcPts val="0"/>
                        </a:spcBef>
                        <a:spcAft>
                          <a:spcPts val="0"/>
                        </a:spcAft>
                        <a:buClr>
                          <a:schemeClr val="dk1"/>
                        </a:buClr>
                        <a:buSzPts val="1600"/>
                        <a:buFont typeface="Inter"/>
                        <a:buChar char="●"/>
                      </a:pPr>
                      <a:r>
                        <a:t/>
                      </a:r>
                      <a:endParaRPr sz="1600">
                        <a:latin typeface="Inter"/>
                        <a:ea typeface="Inter"/>
                        <a:cs typeface="Inter"/>
                        <a:sym typeface="Inter"/>
                      </a:endParaRPr>
                    </a:p>
                    <a:p>
                      <a:pPr indent="0" lvl="0" marL="457200" rtl="0" algn="l">
                        <a:spcBef>
                          <a:spcPts val="0"/>
                        </a:spcBef>
                        <a:spcAft>
                          <a:spcPts val="0"/>
                        </a:spcAft>
                        <a:buClr>
                          <a:schemeClr val="dk1"/>
                        </a:buClr>
                        <a:buSzPts val="1100"/>
                        <a:buFont typeface="Arial"/>
                        <a:buNone/>
                      </a:pPr>
                      <a:r>
                        <a:t/>
                      </a:r>
                      <a:endParaRPr sz="1600">
                        <a:latin typeface="Inter"/>
                        <a:ea typeface="Inter"/>
                        <a:cs typeface="Inter"/>
                        <a:sym typeface="Inter"/>
                      </a:endParaRPr>
                    </a:p>
                    <a:p>
                      <a:pPr indent="-330200" lvl="0" marL="457200" rtl="0" algn="l">
                        <a:spcBef>
                          <a:spcPts val="0"/>
                        </a:spcBef>
                        <a:spcAft>
                          <a:spcPts val="0"/>
                        </a:spcAft>
                        <a:buClr>
                          <a:schemeClr val="dk1"/>
                        </a:buClr>
                        <a:buSzPts val="1600"/>
                        <a:buFont typeface="Inter"/>
                        <a:buChar char="●"/>
                      </a:pPr>
                      <a:r>
                        <a:t/>
                      </a:r>
                      <a:endParaRPr sz="1800">
                        <a:latin typeface="Inter"/>
                        <a:ea typeface="Inter"/>
                        <a:cs typeface="Inter"/>
                        <a:sym typeface="Inter"/>
                      </a:endParaRPr>
                    </a:p>
                    <a:p>
                      <a:pPr indent="0" lvl="0" marL="457200" rtl="0" algn="l">
                        <a:spcBef>
                          <a:spcPts val="0"/>
                        </a:spcBef>
                        <a:spcAft>
                          <a:spcPts val="0"/>
                        </a:spcAft>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txBody>
                  <a:tcPr marT="34300" marB="34300" marR="68600" marL="68600" anchor="b"/>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81" name="Google Shape;81;p1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Confederacy</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82" name="Google Shape;82;p1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6" name="Shape 86"/>
        <p:cNvGrpSpPr/>
        <p:nvPr/>
      </p:nvGrpSpPr>
      <p:grpSpPr>
        <a:xfrm>
          <a:off x="0" y="0"/>
          <a:ext cx="0" cy="0"/>
          <a:chOff x="0" y="0"/>
          <a:chExt cx="0" cy="0"/>
        </a:xfrm>
      </p:grpSpPr>
      <p:sp>
        <p:nvSpPr>
          <p:cNvPr id="87" name="Google Shape;87;p18"/>
          <p:cNvSpPr txBox="1"/>
          <p:nvPr/>
        </p:nvSpPr>
        <p:spPr>
          <a:xfrm>
            <a:off x="132650" y="60100"/>
            <a:ext cx="3851700" cy="3428400"/>
          </a:xfrm>
          <a:prstGeom prst="rect">
            <a:avLst/>
          </a:prstGeom>
          <a:noFill/>
          <a:ln>
            <a:noFill/>
          </a:ln>
        </p:spPr>
        <p:txBody>
          <a:bodyPr anchorCtr="0" anchor="t" bIns="34275" lIns="68575" spcFirstLastPara="1" rIns="68575" wrap="square" tIns="34275">
            <a:noAutofit/>
          </a:bodyPr>
          <a:lstStyle/>
          <a:p>
            <a:pPr indent="0" lvl="0" marL="0" rtl="0" algn="l">
              <a:lnSpc>
                <a:spcPct val="100000"/>
              </a:lnSpc>
              <a:spcBef>
                <a:spcPts val="0"/>
              </a:spcBef>
              <a:spcAft>
                <a:spcPts val="0"/>
              </a:spcAft>
              <a:buNone/>
            </a:pPr>
            <a:r>
              <a:rPr b="1" lang="en">
                <a:latin typeface="Inter"/>
                <a:ea typeface="Inter"/>
                <a:cs typeface="Inter"/>
                <a:sym typeface="Inter"/>
              </a:rPr>
              <a:t>QUOTE ANALYSIS:</a:t>
            </a:r>
            <a:endParaRPr b="1">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In 3-5 sentences, answer the following prompts.</a:t>
            </a:r>
            <a:endParaRPr b="1">
              <a:solidFill>
                <a:srgbClr val="000000"/>
              </a:solidFill>
              <a:latin typeface="Inter"/>
              <a:ea typeface="Inter"/>
              <a:cs typeface="Inter"/>
              <a:sym typeface="Inter"/>
            </a:endParaRPr>
          </a:p>
          <a:p>
            <a:pPr indent="0" lvl="0" marL="0" rtl="0" algn="l">
              <a:lnSpc>
                <a:spcPct val="100000"/>
              </a:lnSpc>
              <a:spcBef>
                <a:spcPts val="0"/>
              </a:spcBef>
              <a:spcAft>
                <a:spcPts val="0"/>
              </a:spcAft>
              <a:buNone/>
            </a:pPr>
            <a:r>
              <a:t/>
            </a:r>
            <a:endParaRPr>
              <a:latin typeface="Inter"/>
              <a:ea typeface="Inter"/>
              <a:cs typeface="Inter"/>
              <a:sym typeface="Inter"/>
            </a:endParaRPr>
          </a:p>
          <a:p>
            <a:pPr indent="0" lvl="0" marL="0" rtl="0" algn="l">
              <a:lnSpc>
                <a:spcPct val="100000"/>
              </a:lnSpc>
              <a:spcBef>
                <a:spcPts val="0"/>
              </a:spcBef>
              <a:spcAft>
                <a:spcPts val="0"/>
              </a:spcAft>
              <a:buNone/>
            </a:pPr>
            <a:r>
              <a:rPr i="1" lang="en">
                <a:latin typeface="Inter"/>
                <a:ea typeface="Inter"/>
                <a:cs typeface="Inter"/>
                <a:sym typeface="Inter"/>
              </a:rPr>
              <a:t>Hy do you think debates over Confederate symbols and memory continue today more than 150 years after the Civil War?</a:t>
            </a:r>
            <a:endParaRPr b="1" i="1">
              <a:solidFill>
                <a:srgbClr val="E95C3D"/>
              </a:solidFill>
              <a:latin typeface="Inter"/>
              <a:ea typeface="Inter"/>
              <a:cs typeface="Inter"/>
              <a:sym typeface="Inter"/>
            </a:endParaRPr>
          </a:p>
          <a:p>
            <a:pPr indent="0" lvl="0" marL="0" rtl="0" algn="l">
              <a:lnSpc>
                <a:spcPct val="100000"/>
              </a:lnSpc>
              <a:spcBef>
                <a:spcPts val="0"/>
              </a:spcBef>
              <a:spcAft>
                <a:spcPts val="0"/>
              </a:spcAft>
              <a:buNone/>
            </a:pPr>
            <a:r>
              <a:t/>
            </a:r>
            <a:endParaRPr b="1">
              <a:solidFill>
                <a:srgbClr val="E95C3D"/>
              </a:solidFill>
              <a:latin typeface="Inter"/>
              <a:ea typeface="Inter"/>
              <a:cs typeface="Inter"/>
              <a:sym typeface="Inter"/>
            </a:endParaRPr>
          </a:p>
        </p:txBody>
      </p:sp>
      <p:sp>
        <p:nvSpPr>
          <p:cNvPr id="88" name="Google Shape;88;p18"/>
          <p:cNvSpPr/>
          <p:nvPr/>
        </p:nvSpPr>
        <p:spPr>
          <a:xfrm>
            <a:off x="4396375" y="141875"/>
            <a:ext cx="4635000" cy="3538800"/>
          </a:xfrm>
          <a:prstGeom prst="wedgeRoundRectCallout">
            <a:avLst>
              <a:gd fmla="val 16464" name="adj1"/>
              <a:gd fmla="val 55628" name="adj2"/>
              <a:gd fmla="val 0" name="adj3"/>
            </a:avLst>
          </a:prstGeom>
          <a:solidFill>
            <a:srgbClr val="38E0A3"/>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lnSpc>
                <a:spcPct val="100000"/>
              </a:lnSpc>
              <a:spcBef>
                <a:spcPts val="0"/>
              </a:spcBef>
              <a:spcAft>
                <a:spcPts val="0"/>
              </a:spcAft>
              <a:buNone/>
            </a:pPr>
            <a:r>
              <a:rPr b="1" lang="en">
                <a:solidFill>
                  <a:schemeClr val="dk1"/>
                </a:solidFill>
                <a:latin typeface="Inter"/>
                <a:ea typeface="Inter"/>
                <a:cs typeface="Inter"/>
                <a:sym typeface="Inter"/>
              </a:rPr>
              <a:t>“It sometimes seems that the Confederacy is more alive today than it was in the 1860s. Conflicts over its imagery and symbols—its flags, its leaders, its memorial culture—have been almost constant over the past several years. These battles are all arguments about the meaning of the Confederacy, about the relevance that it has or does not have today. Each side tries to use history in its service, with the argument most often devolving into an “it was about slavery… it was about state rights,” back and forth, neither side listening to the other, each side convinced it is right. But the question still </a:t>
            </a:r>
            <a:r>
              <a:rPr b="1" lang="en">
                <a:solidFill>
                  <a:schemeClr val="dk1"/>
                </a:solidFill>
                <a:latin typeface="Inter"/>
                <a:ea typeface="Inter"/>
                <a:cs typeface="Inter"/>
                <a:sym typeface="Inter"/>
              </a:rPr>
              <a:t>remains</a:t>
            </a:r>
            <a:r>
              <a:rPr b="1" lang="en">
                <a:solidFill>
                  <a:schemeClr val="dk1"/>
                </a:solidFill>
                <a:latin typeface="Inter"/>
                <a:ea typeface="Inter"/>
                <a:cs typeface="Inter"/>
                <a:sym typeface="Inter"/>
              </a:rPr>
              <a:t>: what did it mean to be Confederate in the 1860s?”</a:t>
            </a:r>
            <a:endParaRPr b="1">
              <a:solidFill>
                <a:schemeClr val="dk1"/>
              </a:solidFill>
              <a:latin typeface="Inter"/>
              <a:ea typeface="Inter"/>
              <a:cs typeface="Inter"/>
              <a:sym typeface="Inter"/>
            </a:endParaRPr>
          </a:p>
        </p:txBody>
      </p:sp>
      <p:sp>
        <p:nvSpPr>
          <p:cNvPr id="89" name="Google Shape;89;p18"/>
          <p:cNvSpPr txBox="1"/>
          <p:nvPr/>
        </p:nvSpPr>
        <p:spPr>
          <a:xfrm>
            <a:off x="4701225" y="3947925"/>
            <a:ext cx="4111800" cy="4926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000">
                <a:solidFill>
                  <a:schemeClr val="dk1"/>
                </a:solidFill>
                <a:latin typeface="Inter"/>
                <a:ea typeface="Inter"/>
                <a:cs typeface="Inter"/>
                <a:sym typeface="Inter"/>
              </a:rPr>
              <a:t>Source: Anne Sarah Rubin, </a:t>
            </a:r>
            <a:r>
              <a:rPr i="1" lang="en" sz="1000">
                <a:solidFill>
                  <a:schemeClr val="dk1"/>
                </a:solidFill>
                <a:latin typeface="Inter"/>
                <a:ea typeface="Inter"/>
                <a:cs typeface="Inter"/>
                <a:sym typeface="Inter"/>
              </a:rPr>
              <a:t>A Shattered Nation: The Rise and Fall of the Confederacy, 1861-1868</a:t>
            </a:r>
            <a:r>
              <a:rPr lang="en" sz="1000">
                <a:solidFill>
                  <a:schemeClr val="dk1"/>
                </a:solidFill>
                <a:latin typeface="Inter"/>
                <a:ea typeface="Inter"/>
                <a:cs typeface="Inter"/>
                <a:sym typeface="Inter"/>
              </a:rPr>
              <a:t>, 2009.</a:t>
            </a:r>
            <a:endParaRPr sz="1000"/>
          </a:p>
        </p:txBody>
      </p:sp>
      <p:sp>
        <p:nvSpPr>
          <p:cNvPr id="90" name="Google Shape;90;p18"/>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