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Lst>
  <p:sldSz cy="10058400" cx="7772400"/>
  <p:notesSz cx="6858000" cy="9144000"/>
  <p:embeddedFontLst>
    <p:embeddedFont>
      <p:font typeface="Lexend ExtraBold"/>
      <p:bold r:id="rId14"/>
    </p:embeddedFont>
    <p:embeddedFont>
      <p:font typeface="Halant"/>
      <p:regular r:id="rId15"/>
      <p:bold r:id="rId16"/>
    </p:embeddedFont>
    <p:embeddedFont>
      <p:font typeface="Inter"/>
      <p:regular r:id="rId17"/>
      <p:bold r:id="rId18"/>
      <p:italic r:id="rId19"/>
      <p:boldItalic r:id="rId20"/>
    </p:embeddedFont>
    <p:embeddedFont>
      <p:font typeface="Inter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40D7930-1A43-49F5-85AD-7D175E38FE05}">
  <a:tblStyle styleId="{E40D7930-1A43-49F5-85AD-7D175E38FE0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22" Type="http://schemas.openxmlformats.org/officeDocument/2006/relationships/font" Target="fonts/InterMedium-bold.fntdata"/><Relationship Id="rId10" Type="http://schemas.openxmlformats.org/officeDocument/2006/relationships/slide" Target="slides/slide4.xml"/><Relationship Id="rId21" Type="http://schemas.openxmlformats.org/officeDocument/2006/relationships/font" Target="fonts/InterMedium-regular.fntdata"/><Relationship Id="rId13" Type="http://schemas.openxmlformats.org/officeDocument/2006/relationships/slide" Target="slides/slide7.xml"/><Relationship Id="rId24" Type="http://schemas.openxmlformats.org/officeDocument/2006/relationships/font" Target="fonts/InterMedium-boldItalic.fntdata"/><Relationship Id="rId12" Type="http://schemas.openxmlformats.org/officeDocument/2006/relationships/slide" Target="slides/slide6.xml"/><Relationship Id="rId23" Type="http://schemas.openxmlformats.org/officeDocument/2006/relationships/font" Target="fonts/Inter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regular.fntdata"/><Relationship Id="rId14" Type="http://schemas.openxmlformats.org/officeDocument/2006/relationships/font" Target="fonts/LexendExtraBold-bold.fntdata"/><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c17a62ce2_0_3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c17a62ce2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0c2014d796_0_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0c2014d79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80ab64486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480ab644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1ab8313727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1ab831372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6ae5d99cce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6ae5d99cc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6ae5d99cce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6ae5d99cc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6ae5d99cce_0_4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6ae5d99cce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2.png"/></Relationships>
</file>

<file path=ppt/slides/_rels/slide2.xml.rels><?xml version="1.0" encoding="UTF-8" standalone="yes"?><Relationships xmlns="http://schemas.openxmlformats.org/package/2006/relationships"><Relationship Id="rId11" Type="http://schemas.openxmlformats.org/officeDocument/2006/relationships/hyperlink" Target="https://npg.si.edu/blog/battle-gettysburg-july-1%E2%80%933-1863-personalities-heroics-and-much-needed-union-victory" TargetMode="External"/><Relationship Id="rId10" Type="http://schemas.openxmlformats.org/officeDocument/2006/relationships/hyperlink" Target="https://nmaahc.si.edu/explore/stories/combahee-ferry-raid" TargetMode="External"/><Relationship Id="rId13" Type="http://schemas.openxmlformats.org/officeDocument/2006/relationships/hyperlink" Target="https://www.history.com/articles/shermans-march" TargetMode="External"/><Relationship Id="rId12" Type="http://schemas.openxmlformats.org/officeDocument/2006/relationships/hyperlink" Target="https://constitutioncenter.org/the-constitution/historic-document-library/detail/abraham-lincoln-the-gettysburg-address-1863"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hyperlink" Target="https://www.archives.gov/exhibits/featured-documents/emancipation-proclamation#:~:text=President%20Abraham%20Lincoln%20issued%20the,and%20henceforward%20shall%20be%20free.%22" TargetMode="External"/><Relationship Id="rId14" Type="http://schemas.openxmlformats.org/officeDocument/2006/relationships/hyperlink" Target="https://www.archives.gov/publications/prologue/2015/spring/cw-surrenders.html" TargetMode="External"/><Relationship Id="rId5" Type="http://schemas.openxmlformats.org/officeDocument/2006/relationships/hyperlink" Target="https://www.nps.gov/articles/000/south-carolina-secession.htm" TargetMode="External"/><Relationship Id="rId6" Type="http://schemas.openxmlformats.org/officeDocument/2006/relationships/hyperlink" Target="https://www.battlefields.org/learn/civil-war/battles/fort-sumter" TargetMode="External"/><Relationship Id="rId7" Type="http://schemas.openxmlformats.org/officeDocument/2006/relationships/hyperlink" Target="https://www.nps.gov/mana/learn/historyculture/first-manassas.htm" TargetMode="External"/><Relationship Id="rId8" Type="http://schemas.openxmlformats.org/officeDocument/2006/relationships/hyperlink" Target="https://billofrightsinstitute.org/essays/the-battle-of-antieta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0"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5.png"/><Relationship Id="rId9" Type="http://schemas.openxmlformats.org/officeDocument/2006/relationships/image" Target="../media/image14.png"/><Relationship Id="rId5" Type="http://schemas.openxmlformats.org/officeDocument/2006/relationships/image" Target="../media/image6.png"/><Relationship Id="rId6" Type="http://schemas.openxmlformats.org/officeDocument/2006/relationships/image" Target="../media/image13.png"/><Relationship Id="rId7" Type="http://schemas.openxmlformats.org/officeDocument/2006/relationships/image" Target="../media/image11.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The Civil War (1861-1865)</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Tracing the Conflict Timeline Project</a:t>
            </a:r>
            <a:endParaRPr sz="2200">
              <a:solidFill>
                <a:schemeClr val="dk1"/>
              </a:solidFill>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59" name="Google Shape;59;p13"/>
          <p:cNvGraphicFramePr/>
          <p:nvPr/>
        </p:nvGraphicFramePr>
        <p:xfrm>
          <a:off x="952500" y="7482700"/>
          <a:ext cx="3000000" cy="3000000"/>
        </p:xfrm>
        <a:graphic>
          <a:graphicData uri="http://schemas.openxmlformats.org/drawingml/2006/table">
            <a:tbl>
              <a:tblPr>
                <a:noFill/>
                <a:tableStyleId>{E40D7930-1A43-49F5-85AD-7D175E38FE05}</a:tableStyleId>
              </a:tblPr>
              <a:tblGrid>
                <a:gridCol w="2933700"/>
                <a:gridCol w="2933700"/>
              </a:tblGrid>
              <a:tr h="44902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
        <p:nvSpPr>
          <p:cNvPr id="60" name="Google Shape;60;p13"/>
          <p:cNvSpPr txBox="1"/>
          <p:nvPr/>
        </p:nvSpPr>
        <p:spPr>
          <a:xfrm>
            <a:off x="2135625" y="7087175"/>
            <a:ext cx="3815700" cy="30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Group Member Names</a:t>
            </a:r>
            <a:endParaRPr b="1" sz="1800">
              <a:solidFill>
                <a:schemeClr val="dk1"/>
              </a:solidFill>
              <a:latin typeface="Halant"/>
              <a:ea typeface="Halant"/>
              <a:cs typeface="Halant"/>
              <a:sym typeface="Halant"/>
            </a:endParaRPr>
          </a:p>
        </p:txBody>
      </p:sp>
      <p:sp>
        <p:nvSpPr>
          <p:cNvPr id="61" name="Google Shape;61;p13"/>
          <p:cNvSpPr txBox="1"/>
          <p:nvPr/>
        </p:nvSpPr>
        <p:spPr>
          <a:xfrm>
            <a:off x="423000" y="3725400"/>
            <a:ext cx="6926400" cy="3384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Your Timeline Must Include:</a:t>
            </a:r>
            <a:endParaRPr b="1" sz="1800">
              <a:solidFill>
                <a:schemeClr val="dk1"/>
              </a:solidFill>
              <a:latin typeface="Halant"/>
              <a:ea typeface="Halant"/>
              <a:cs typeface="Halant"/>
              <a:sym typeface="Halant"/>
            </a:endParaRPr>
          </a:p>
          <a:p>
            <a:pPr indent="-311150" lvl="0" marL="457200" rtl="0" algn="l">
              <a:spcBef>
                <a:spcPts val="0"/>
              </a:spcBef>
              <a:spcAft>
                <a:spcPts val="0"/>
              </a:spcAft>
              <a:buClr>
                <a:schemeClr val="dk1"/>
              </a:buClr>
              <a:buSzPts val="1300"/>
              <a:buFont typeface="Inter"/>
              <a:buChar char="●"/>
            </a:pPr>
            <a:r>
              <a:rPr lang="en" sz="1200">
                <a:solidFill>
                  <a:schemeClr val="dk1"/>
                </a:solidFill>
                <a:latin typeface="Inter"/>
                <a:ea typeface="Inter"/>
                <a:cs typeface="Inter"/>
                <a:sym typeface="Inter"/>
              </a:rPr>
              <a:t>A contextualization statement (3-4 sentences) at the top that effectively provides the setting for the various events/figures in the timeline.</a:t>
            </a:r>
            <a:endParaRPr sz="1200">
              <a:solidFill>
                <a:schemeClr val="dk1"/>
              </a:solidFill>
              <a:latin typeface="Inter"/>
              <a:ea typeface="Inter"/>
              <a:cs typeface="Inter"/>
              <a:sym typeface="Inter"/>
            </a:endParaRPr>
          </a:p>
          <a:p>
            <a:pPr indent="-311150" lvl="0" marL="457200" rtl="0" algn="l">
              <a:spcBef>
                <a:spcPts val="1000"/>
              </a:spcBef>
              <a:spcAft>
                <a:spcPts val="0"/>
              </a:spcAft>
              <a:buClr>
                <a:schemeClr val="dk1"/>
              </a:buClr>
              <a:buSzPts val="1300"/>
              <a:buFont typeface="Inter"/>
              <a:buChar char="●"/>
            </a:pPr>
            <a:r>
              <a:rPr lang="en" sz="1200">
                <a:solidFill>
                  <a:schemeClr val="dk1"/>
                </a:solidFill>
                <a:latin typeface="Inter"/>
                <a:ea typeface="Inter"/>
                <a:cs typeface="Inter"/>
                <a:sym typeface="Inter"/>
              </a:rPr>
              <a:t>Accurately located dates (i.e. if you are making a mark for each year, then place all years 1 inch apart, or 2 inches apart)</a:t>
            </a:r>
            <a:endParaRPr sz="10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All 6 events must be labeled clearly with the appropriate dates, accompanied by a visual (either printed or hand drawn) to depict the event.</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Three of the events must have a CER paragraph description of the event </a:t>
            </a:r>
            <a:r>
              <a:rPr i="1" lang="en" sz="1200">
                <a:solidFill>
                  <a:schemeClr val="dk1"/>
                </a:solidFill>
                <a:latin typeface="Inter"/>
                <a:ea typeface="Inter"/>
                <a:cs typeface="Inter"/>
                <a:sym typeface="Inter"/>
              </a:rPr>
              <a:t>and why </a:t>
            </a:r>
            <a:r>
              <a:rPr lang="en" sz="1200">
                <a:solidFill>
                  <a:schemeClr val="dk1"/>
                </a:solidFill>
                <a:latin typeface="Inter"/>
                <a:ea typeface="Inter"/>
                <a:cs typeface="Inter"/>
                <a:sym typeface="Inter"/>
              </a:rPr>
              <a:t>the event was a major cause of the Civil War </a:t>
            </a:r>
            <a:endParaRPr sz="1200">
              <a:solidFill>
                <a:schemeClr val="dk1"/>
              </a:solidFill>
              <a:latin typeface="Inter"/>
              <a:ea typeface="Inter"/>
              <a:cs typeface="Inter"/>
              <a:sym typeface="Inter"/>
            </a:endParaRPr>
          </a:p>
          <a:p>
            <a:pPr indent="-304800" lvl="0" marL="457200" rtl="0" algn="l">
              <a:spcBef>
                <a:spcPts val="1000"/>
              </a:spcBef>
              <a:spcAft>
                <a:spcPts val="0"/>
              </a:spcAft>
              <a:buClr>
                <a:schemeClr val="dk1"/>
              </a:buClr>
              <a:buSzPts val="1200"/>
              <a:buFont typeface="Inter"/>
              <a:buChar char="●"/>
            </a:pPr>
            <a:r>
              <a:rPr lang="en" sz="1200">
                <a:solidFill>
                  <a:schemeClr val="dk1"/>
                </a:solidFill>
                <a:latin typeface="Inter"/>
                <a:ea typeface="Inter"/>
                <a:cs typeface="Inter"/>
                <a:sym typeface="Inter"/>
              </a:rPr>
              <a:t>The other three events can be described with a three sentence summary.</a:t>
            </a:r>
            <a:endParaRPr sz="1200">
              <a:solidFill>
                <a:schemeClr val="dk1"/>
              </a:solidFill>
              <a:latin typeface="Inter"/>
              <a:ea typeface="Inter"/>
              <a:cs typeface="Inter"/>
              <a:sym typeface="Inter"/>
            </a:endParaRPr>
          </a:p>
          <a:p>
            <a:pPr indent="-304800" lvl="0" marL="457200" rtl="0" algn="l">
              <a:spcBef>
                <a:spcPts val="1000"/>
              </a:spcBef>
              <a:spcAft>
                <a:spcPts val="1000"/>
              </a:spcAft>
              <a:buClr>
                <a:schemeClr val="dk1"/>
              </a:buClr>
              <a:buSzPts val="1200"/>
              <a:buFont typeface="Inter"/>
              <a:buChar char="●"/>
            </a:pPr>
            <a:r>
              <a:rPr lang="en" sz="1200">
                <a:solidFill>
                  <a:schemeClr val="dk1"/>
                </a:solidFill>
                <a:latin typeface="Inter"/>
                <a:ea typeface="Inter"/>
                <a:cs typeface="Inter"/>
                <a:sym typeface="Inter"/>
              </a:rPr>
              <a:t>Demonstrate which events you both think are the MOST influential in causing the American Revolution. </a:t>
            </a:r>
            <a:r>
              <a:rPr lang="en" sz="1000">
                <a:solidFill>
                  <a:schemeClr val="dk1"/>
                </a:solidFill>
                <a:latin typeface="Inter"/>
                <a:ea typeface="Inter"/>
                <a:cs typeface="Inter"/>
                <a:sym typeface="Inter"/>
              </a:rPr>
              <a:t>(Be creative! Maybe more important events are bigger, or in bold, or extra color, etc.)</a:t>
            </a:r>
            <a:endParaRPr sz="1200">
              <a:solidFill>
                <a:schemeClr val="dk1"/>
              </a:solidFill>
              <a:latin typeface="Inter"/>
              <a:ea typeface="Inter"/>
              <a:cs typeface="Inter"/>
              <a:sym typeface="Inter"/>
            </a:endParaRPr>
          </a:p>
        </p:txBody>
      </p:sp>
      <p:sp>
        <p:nvSpPr>
          <p:cNvPr id="62" name="Google Shape;62;p13"/>
          <p:cNvSpPr txBox="1"/>
          <p:nvPr/>
        </p:nvSpPr>
        <p:spPr>
          <a:xfrm>
            <a:off x="1041350" y="996327"/>
            <a:ext cx="5689800" cy="146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For this project, you will be creating a timeline of 6 major events involved in  the Civil War. Student pairs will conduct research on 6 of the 10 events listed on the next page and create a visual timeline from 1861-1865.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Every pair must include the </a:t>
            </a:r>
            <a:r>
              <a:rPr lang="en" sz="1200">
                <a:solidFill>
                  <a:schemeClr val="dk1"/>
                </a:solidFill>
                <a:latin typeface="Inter"/>
                <a:ea typeface="Inter"/>
                <a:cs typeface="Inter"/>
                <a:sym typeface="Inter"/>
              </a:rPr>
              <a:t>Secession of South Carolina as the first event and the Surrender at Appomattox Courthouse as the last</a:t>
            </a:r>
            <a:r>
              <a:rPr lang="en" sz="1200">
                <a:solidFill>
                  <a:schemeClr val="dk1"/>
                </a:solidFill>
                <a:latin typeface="Inter"/>
                <a:ea typeface="Inter"/>
                <a:cs typeface="Inter"/>
                <a:sym typeface="Inter"/>
              </a:rPr>
              <a:t>. Groups can choose any other four events from the </a:t>
            </a:r>
            <a:r>
              <a:rPr lang="en" sz="1200">
                <a:solidFill>
                  <a:schemeClr val="dk1"/>
                </a:solidFill>
                <a:latin typeface="Inter"/>
                <a:ea typeface="Inter"/>
                <a:cs typeface="Inter"/>
                <a:sym typeface="Inter"/>
              </a:rPr>
              <a:t>list</a:t>
            </a: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p:txBody>
      </p:sp>
      <p:sp>
        <p:nvSpPr>
          <p:cNvPr id="63" name="Google Shape;63;p13"/>
          <p:cNvSpPr txBox="1"/>
          <p:nvPr/>
        </p:nvSpPr>
        <p:spPr>
          <a:xfrm>
            <a:off x="349400" y="7999612"/>
            <a:ext cx="7073700" cy="12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Each partner will be responsible for three events to research. For the writing portion, each partner must complete at least 1 CER paragraph. This means one student will write 2 CER paragraphs and one student will write 1 CER paragraph and the contextualization statement. Students must </a:t>
            </a:r>
            <a:r>
              <a:rPr i="1" lang="en" sz="1200">
                <a:solidFill>
                  <a:schemeClr val="dk1"/>
                </a:solidFill>
                <a:latin typeface="Inter"/>
                <a:ea typeface="Inter"/>
                <a:cs typeface="Inter"/>
                <a:sym typeface="Inter"/>
              </a:rPr>
              <a:t>sign their names</a:t>
            </a:r>
            <a:r>
              <a:rPr lang="en" sz="1200">
                <a:solidFill>
                  <a:schemeClr val="dk1"/>
                </a:solidFill>
                <a:latin typeface="Inter"/>
                <a:ea typeface="Inter"/>
                <a:cs typeface="Inter"/>
                <a:sym typeface="Inter"/>
              </a:rPr>
              <a:t> next to the events they focused on.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Each pair must fill out all of the research pages before beginning on the actual timeline.</a:t>
            </a:r>
            <a:endParaRPr sz="1200">
              <a:solidFill>
                <a:schemeClr val="dk1"/>
              </a:solidFill>
              <a:latin typeface="Inter"/>
              <a:ea typeface="Inter"/>
              <a:cs typeface="Inter"/>
              <a:sym typeface="Inter"/>
            </a:endParaRPr>
          </a:p>
        </p:txBody>
      </p:sp>
      <p:pic>
        <p:nvPicPr>
          <p:cNvPr id="64" name="Google Shape;64;p13" title="Causation@2x transparent.png"/>
          <p:cNvPicPr preferRelativeResize="0"/>
          <p:nvPr/>
        </p:nvPicPr>
        <p:blipFill>
          <a:blip r:embed="rId5">
            <a:alphaModFix/>
          </a:blip>
          <a:stretch>
            <a:fillRect/>
          </a:stretch>
        </p:blipFill>
        <p:spPr>
          <a:xfrm>
            <a:off x="469550" y="1324625"/>
            <a:ext cx="595575" cy="595575"/>
          </a:xfrm>
          <a:prstGeom prst="rect">
            <a:avLst/>
          </a:prstGeom>
          <a:noFill/>
          <a:ln>
            <a:noFill/>
          </a:ln>
        </p:spPr>
      </p:pic>
      <p:pic>
        <p:nvPicPr>
          <p:cNvPr id="65" name="Google Shape;65;p13" title="Continuity_Change@2x transparent.png"/>
          <p:cNvPicPr preferRelativeResize="0"/>
          <p:nvPr/>
        </p:nvPicPr>
        <p:blipFill>
          <a:blip r:embed="rId6">
            <a:alphaModFix/>
          </a:blip>
          <a:stretch>
            <a:fillRect/>
          </a:stretch>
        </p:blipFill>
        <p:spPr>
          <a:xfrm>
            <a:off x="6731150" y="1319188"/>
            <a:ext cx="595575" cy="595575"/>
          </a:xfrm>
          <a:prstGeom prst="rect">
            <a:avLst/>
          </a:prstGeom>
          <a:noFill/>
          <a:ln>
            <a:noFill/>
          </a:ln>
        </p:spPr>
      </p:pic>
      <p:pic>
        <p:nvPicPr>
          <p:cNvPr id="66" name="Google Shape;66;p13"/>
          <p:cNvPicPr preferRelativeResize="0"/>
          <p:nvPr/>
        </p:nvPicPr>
        <p:blipFill>
          <a:blip r:embed="rId7">
            <a:alphaModFix/>
          </a:blip>
          <a:stretch>
            <a:fillRect/>
          </a:stretch>
        </p:blipFill>
        <p:spPr>
          <a:xfrm>
            <a:off x="373425" y="2463025"/>
            <a:ext cx="2226120" cy="1252201"/>
          </a:xfrm>
          <a:prstGeom prst="rect">
            <a:avLst/>
          </a:prstGeom>
          <a:noFill/>
          <a:ln>
            <a:noFill/>
          </a:ln>
        </p:spPr>
      </p:pic>
      <p:pic>
        <p:nvPicPr>
          <p:cNvPr id="67" name="Google Shape;67;p13"/>
          <p:cNvPicPr preferRelativeResize="0"/>
          <p:nvPr/>
        </p:nvPicPr>
        <p:blipFill>
          <a:blip r:embed="rId8">
            <a:alphaModFix/>
          </a:blip>
          <a:stretch>
            <a:fillRect/>
          </a:stretch>
        </p:blipFill>
        <p:spPr>
          <a:xfrm>
            <a:off x="2751525" y="2463025"/>
            <a:ext cx="1991073" cy="1252200"/>
          </a:xfrm>
          <a:prstGeom prst="rect">
            <a:avLst/>
          </a:prstGeom>
          <a:noFill/>
          <a:ln>
            <a:noFill/>
          </a:ln>
        </p:spPr>
      </p:pic>
      <p:pic>
        <p:nvPicPr>
          <p:cNvPr id="68" name="Google Shape;68;p13"/>
          <p:cNvPicPr preferRelativeResize="0"/>
          <p:nvPr/>
        </p:nvPicPr>
        <p:blipFill>
          <a:blip r:embed="rId9">
            <a:alphaModFix/>
          </a:blip>
          <a:stretch>
            <a:fillRect/>
          </a:stretch>
        </p:blipFill>
        <p:spPr>
          <a:xfrm>
            <a:off x="4894575" y="2463025"/>
            <a:ext cx="2504402" cy="12522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2" name="Shape 72"/>
        <p:cNvGrpSpPr/>
        <p:nvPr/>
      </p:nvGrpSpPr>
      <p:grpSpPr>
        <a:xfrm>
          <a:off x="0" y="0"/>
          <a:ext cx="0" cy="0"/>
          <a:chOff x="0" y="0"/>
          <a:chExt cx="0" cy="0"/>
        </a:xfrm>
      </p:grpSpPr>
      <p:pic>
        <p:nvPicPr>
          <p:cNvPr id="73" name="Google Shape;73;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4" name="Google Shape;74;p14"/>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Civil War Events List</a:t>
            </a:r>
            <a:endParaRPr sz="2200">
              <a:solidFill>
                <a:schemeClr val="dk1"/>
              </a:solidFill>
              <a:latin typeface="Inter Medium"/>
              <a:ea typeface="Inter Medium"/>
              <a:cs typeface="Inter Medium"/>
              <a:sym typeface="Inter Medium"/>
            </a:endParaRPr>
          </a:p>
        </p:txBody>
      </p:sp>
      <p:pic>
        <p:nvPicPr>
          <p:cNvPr id="75" name="Google Shape;75;p14"/>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76" name="Google Shape;76;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7" name="Google Shape;77;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8" name="Google Shape;78;p14"/>
          <p:cNvSpPr txBox="1"/>
          <p:nvPr/>
        </p:nvSpPr>
        <p:spPr>
          <a:xfrm>
            <a:off x="349400" y="1096475"/>
            <a:ext cx="7073700" cy="811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Below are the various events to choose from for your Civil War Timeline. Remember, all groups must make the Secession of South Carolina their first event and the Surrender at Appomattox Courthouse </a:t>
            </a:r>
            <a:r>
              <a:rPr b="1" lang="en" sz="1600">
                <a:solidFill>
                  <a:schemeClr val="dk1"/>
                </a:solidFill>
                <a:latin typeface="Halant"/>
                <a:ea typeface="Halant"/>
                <a:cs typeface="Halant"/>
                <a:sym typeface="Halant"/>
              </a:rPr>
              <a:t>their</a:t>
            </a:r>
            <a:r>
              <a:rPr b="1" lang="en" sz="1600">
                <a:solidFill>
                  <a:schemeClr val="dk1"/>
                </a:solidFill>
                <a:latin typeface="Halant"/>
                <a:ea typeface="Halant"/>
                <a:cs typeface="Halant"/>
                <a:sym typeface="Halant"/>
              </a:rPr>
              <a:t> last.</a:t>
            </a:r>
            <a:endParaRPr b="1" sz="1600">
              <a:solidFill>
                <a:schemeClr val="dk1"/>
              </a:solidFill>
              <a:latin typeface="Halant"/>
              <a:ea typeface="Halant"/>
              <a:cs typeface="Halant"/>
              <a:sym typeface="Halant"/>
            </a:endParaRPr>
          </a:p>
          <a:p>
            <a:pPr indent="0" lvl="0" marL="0" rtl="0" algn="l">
              <a:spcBef>
                <a:spcPts val="0"/>
              </a:spcBef>
              <a:spcAft>
                <a:spcPts val="0"/>
              </a:spcAft>
              <a:buNone/>
            </a:pPr>
            <a:r>
              <a:t/>
            </a:r>
            <a:endParaRPr b="1" sz="1600">
              <a:solidFill>
                <a:schemeClr val="dk1"/>
              </a:solidFill>
              <a:latin typeface="Halant"/>
              <a:ea typeface="Halant"/>
              <a:cs typeface="Halant"/>
              <a:sym typeface="Halant"/>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Secession of South Carolina (December 1860)</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5"/>
              </a:rPr>
              <a:t>https://www.nps.gov/articles/000/south-carolina-secession.htm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Attack on Fort Sumter (April 1861)</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6"/>
              </a:rPr>
              <a:t>https://www.battlefields.org/learn/civil-war/battles/fort-sumter</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Bull Run (July 1861)</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7"/>
              </a:rPr>
              <a:t>https://www.nps.gov/mana/learn/historyculture/first-manassas.htm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Antietam (September 1862)</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8"/>
              </a:rPr>
              <a:t>https://billofrightsinstitute.org/essays/the-battle-of-antietam</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Emancipation Proclamation (January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9"/>
              </a:rPr>
              <a:t>https://www.archives.gov/exhibits/featured-documents/emancipation-proclamation#:~:text=President%20Abraham%20Lincoln%20issued%20the,and%20henceforward%20shall%20be%20free.%22</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Tubman’s Combahee Ferry Raid (June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0"/>
              </a:rPr>
              <a:t>https://nmaahc.si.edu/explore/stories/combahee-ferry-raid</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Battle of </a:t>
            </a:r>
            <a:r>
              <a:rPr b="1" lang="en" sz="1200">
                <a:solidFill>
                  <a:schemeClr val="dk1"/>
                </a:solidFill>
                <a:latin typeface="Inter"/>
                <a:ea typeface="Inter"/>
                <a:cs typeface="Inter"/>
                <a:sym typeface="Inter"/>
              </a:rPr>
              <a:t>Gettysburg</a:t>
            </a:r>
            <a:r>
              <a:rPr b="1" lang="en" sz="1200">
                <a:solidFill>
                  <a:schemeClr val="dk1"/>
                </a:solidFill>
                <a:latin typeface="Inter"/>
                <a:ea typeface="Inter"/>
                <a:cs typeface="Inter"/>
                <a:sym typeface="Inter"/>
              </a:rPr>
              <a:t> (July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1"/>
              </a:rPr>
              <a:t>https://npg.si.edu/blog/battle-gettysburg-july-1%E2%80%933-1863-personalities-heroics-and-much-needed-union-victory</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Gettysburg Address (November 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2"/>
              </a:rPr>
              <a:t>https://constitutioncenter.org/the-constitution/historic-document-library/detail/abraham-lincoln-the-gettysburg-address-1863</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Sherman’s March to the Sea (November-December 1864)</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3"/>
              </a:rPr>
              <a:t>https://www.history.com/articles/shermans-march</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7916"/>
              </a:lnSpc>
              <a:spcBef>
                <a:spcPts val="0"/>
              </a:spcBef>
              <a:spcAft>
                <a:spcPts val="0"/>
              </a:spcAft>
              <a:buClr>
                <a:schemeClr val="dk1"/>
              </a:buClr>
              <a:buSzPts val="1200"/>
              <a:buFont typeface="Inter"/>
              <a:buAutoNum type="arabicPeriod"/>
            </a:pPr>
            <a:r>
              <a:rPr b="1" lang="en" sz="1200">
                <a:solidFill>
                  <a:schemeClr val="dk1"/>
                </a:solidFill>
                <a:latin typeface="Inter"/>
                <a:ea typeface="Inter"/>
                <a:cs typeface="Inter"/>
                <a:sym typeface="Inter"/>
              </a:rPr>
              <a:t>Surrender at Appomattox Courthouse (April 1865)</a:t>
            </a:r>
            <a:endParaRPr b="1" sz="1200">
              <a:solidFill>
                <a:schemeClr val="dk1"/>
              </a:solidFill>
              <a:latin typeface="Inter"/>
              <a:ea typeface="Inter"/>
              <a:cs typeface="Inter"/>
              <a:sym typeface="Inter"/>
            </a:endParaRPr>
          </a:p>
          <a:p>
            <a:pPr indent="0" lvl="0" marL="457200" rtl="0" algn="l">
              <a:lnSpc>
                <a:spcPct val="107916"/>
              </a:lnSpc>
              <a:spcBef>
                <a:spcPts val="0"/>
              </a:spcBef>
              <a:spcAft>
                <a:spcPts val="0"/>
              </a:spcAft>
              <a:buNone/>
            </a:pPr>
            <a:r>
              <a:rPr lang="en" sz="1200" u="sng">
                <a:solidFill>
                  <a:schemeClr val="hlink"/>
                </a:solidFill>
                <a:latin typeface="Inter"/>
                <a:ea typeface="Inter"/>
                <a:cs typeface="Inter"/>
                <a:sym typeface="Inter"/>
                <a:hlinkClick r:id="rId14"/>
              </a:rPr>
              <a:t>https://www.archives.gov/publications/prologue/2015/spring/cw-surrenders.html</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2" name="Shape 82"/>
        <p:cNvGrpSpPr/>
        <p:nvPr/>
      </p:nvGrpSpPr>
      <p:grpSpPr>
        <a:xfrm>
          <a:off x="0" y="0"/>
          <a:ext cx="0" cy="0"/>
          <a:chOff x="0" y="0"/>
          <a:chExt cx="0" cy="0"/>
        </a:xfrm>
      </p:grpSpPr>
      <p:pic>
        <p:nvPicPr>
          <p:cNvPr id="83" name="Google Shape;83;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4" name="Google Shape;84;p1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a:t>
            </a:r>
            <a:endParaRPr sz="2200">
              <a:solidFill>
                <a:schemeClr val="dk1"/>
              </a:solidFill>
              <a:latin typeface="Inter Medium"/>
              <a:ea typeface="Inter Medium"/>
              <a:cs typeface="Inter Medium"/>
              <a:sym typeface="Inter Medium"/>
            </a:endParaRPr>
          </a:p>
        </p:txBody>
      </p:sp>
      <p:pic>
        <p:nvPicPr>
          <p:cNvPr id="85" name="Google Shape;85;p15"/>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86" name="Google Shape;86;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7" name="Google Shape;87;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8" name="Google Shape;88;p15"/>
          <p:cNvGraphicFramePr/>
          <p:nvPr/>
        </p:nvGraphicFramePr>
        <p:xfrm>
          <a:off x="952550" y="1289425"/>
          <a:ext cx="3000000" cy="3000000"/>
        </p:xfrm>
        <a:graphic>
          <a:graphicData uri="http://schemas.openxmlformats.org/drawingml/2006/table">
            <a:tbl>
              <a:tblPr>
                <a:noFill/>
                <a:tableStyleId>{E40D7930-1A43-49F5-85AD-7D175E38FE05}</a:tableStyleId>
              </a:tblPr>
              <a:tblGrid>
                <a:gridCol w="2933700"/>
                <a:gridCol w="2933700"/>
              </a:tblGrid>
              <a:tr h="290875">
                <a:tc gridSpan="2">
                  <a:txBody>
                    <a:bodyPr/>
                    <a:lstStyle/>
                    <a:p>
                      <a:pPr indent="0" lvl="0" marL="0" rtl="0" algn="ctr">
                        <a:spcBef>
                          <a:spcPts val="0"/>
                        </a:spcBef>
                        <a:spcAft>
                          <a:spcPts val="0"/>
                        </a:spcAft>
                        <a:buNone/>
                      </a:pPr>
                      <a:r>
                        <a:rPr lang="en" sz="1200">
                          <a:latin typeface="Inter"/>
                          <a:ea typeface="Inter"/>
                          <a:cs typeface="Inter"/>
                          <a:sym typeface="Inter"/>
                        </a:rPr>
                        <a:t>Events Chosen by Each Partner</a:t>
                      </a:r>
                      <a:endParaRPr sz="1200">
                        <a:latin typeface="Inter"/>
                        <a:ea typeface="Inter"/>
                        <a:cs typeface="Inter"/>
                        <a:sym typeface="Inter"/>
                      </a:endParaRPr>
                    </a:p>
                  </a:txBody>
                  <a:tcPr marT="91425" marB="91425" marR="91425" marL="91425"/>
                </a:tc>
                <a:tc hMerge="1"/>
              </a:tr>
              <a:tr h="290875">
                <a:tc>
                  <a:txBody>
                    <a:bodyPr/>
                    <a:lstStyle/>
                    <a:p>
                      <a:pPr indent="0" lvl="0" marL="0" rtl="0" algn="ctr">
                        <a:spcBef>
                          <a:spcPts val="0"/>
                        </a:spcBef>
                        <a:spcAft>
                          <a:spcPts val="0"/>
                        </a:spcAft>
                        <a:buNone/>
                      </a:pPr>
                      <a:r>
                        <a:rPr b="1" lang="en" sz="1200">
                          <a:latin typeface="Inter"/>
                          <a:ea typeface="Inter"/>
                          <a:cs typeface="Inter"/>
                          <a:sym typeface="Inter"/>
                        </a:rPr>
                        <a:t>Partner A</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Partner B</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3.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89" name="Google Shape;89;p15"/>
          <p:cNvSpPr txBox="1"/>
          <p:nvPr/>
        </p:nvSpPr>
        <p:spPr>
          <a:xfrm>
            <a:off x="1585850" y="3296850"/>
            <a:ext cx="4600800" cy="74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Event 1 Website</a:t>
            </a:r>
            <a:r>
              <a:rPr lang="en" sz="1200">
                <a:solidFill>
                  <a:schemeClr val="dk1"/>
                </a:solidFill>
                <a:latin typeface="Inter"/>
                <a:ea typeface="Inter"/>
                <a:cs typeface="Inter"/>
                <a:sym typeface="Inter"/>
              </a:rPr>
              <a:t> (write website title and domain host; ex: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90" name="Google Shape;90;p15"/>
          <p:cNvSpPr txBox="1"/>
          <p:nvPr/>
        </p:nvSpPr>
        <p:spPr>
          <a:xfrm>
            <a:off x="44177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91" name="Google Shape;91;p15"/>
          <p:cNvSpPr txBox="1"/>
          <p:nvPr/>
        </p:nvSpPr>
        <p:spPr>
          <a:xfrm>
            <a:off x="486642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92" name="Google Shape;92;p15"/>
          <p:cNvSpPr txBox="1"/>
          <p:nvPr/>
        </p:nvSpPr>
        <p:spPr>
          <a:xfrm>
            <a:off x="3366000" y="4867400"/>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93" name="Google Shape;93;p15"/>
          <p:cNvSpPr txBox="1"/>
          <p:nvPr/>
        </p:nvSpPr>
        <p:spPr>
          <a:xfrm>
            <a:off x="44177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94" name="Google Shape;94;p15"/>
          <p:cNvSpPr txBox="1"/>
          <p:nvPr/>
        </p:nvSpPr>
        <p:spPr>
          <a:xfrm>
            <a:off x="486642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95" name="Google Shape;95;p15"/>
          <p:cNvCxnSpPr>
            <a:endCxn id="90" idx="3"/>
          </p:cNvCxnSpPr>
          <p:nvPr/>
        </p:nvCxnSpPr>
        <p:spPr>
          <a:xfrm rot="10800000">
            <a:off x="2905975" y="4731888"/>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96" name="Google Shape;96;p15"/>
          <p:cNvCxnSpPr>
            <a:stCxn id="92" idx="1"/>
            <a:endCxn id="93" idx="3"/>
          </p:cNvCxnSpPr>
          <p:nvPr/>
        </p:nvCxnSpPr>
        <p:spPr>
          <a:xfrm flipH="1">
            <a:off x="2906100" y="5594600"/>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97" name="Google Shape;97;p15"/>
          <p:cNvCxnSpPr>
            <a:stCxn id="92" idx="3"/>
            <a:endCxn id="91" idx="1"/>
          </p:cNvCxnSpPr>
          <p:nvPr/>
        </p:nvCxnSpPr>
        <p:spPr>
          <a:xfrm flipH="1" rot="10800000">
            <a:off x="4406400" y="4731800"/>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98" name="Google Shape;98;p15"/>
          <p:cNvCxnSpPr>
            <a:stCxn id="92" idx="3"/>
            <a:endCxn id="94" idx="1"/>
          </p:cNvCxnSpPr>
          <p:nvPr/>
        </p:nvCxnSpPr>
        <p:spPr>
          <a:xfrm>
            <a:off x="4406400" y="5594600"/>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99" name="Google Shape;99;p15"/>
          <p:cNvSpPr txBox="1"/>
          <p:nvPr/>
        </p:nvSpPr>
        <p:spPr>
          <a:xfrm>
            <a:off x="441750" y="7671488"/>
            <a:ext cx="68889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After research is complete, </a:t>
            </a:r>
            <a:r>
              <a:rPr lang="en" sz="1200">
                <a:solidFill>
                  <a:schemeClr val="dk1"/>
                </a:solidFill>
                <a:latin typeface="Inter"/>
                <a:ea typeface="Inter"/>
                <a:cs typeface="Inter"/>
                <a:sym typeface="Inter"/>
              </a:rPr>
              <a:t>brainstorm with your partner on the relative significance of each event. Below, rank your events from 1 (most significant) to 6 (least significant).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00" name="Google Shape;100;p15"/>
          <p:cNvGraphicFramePr/>
          <p:nvPr/>
        </p:nvGraphicFramePr>
        <p:xfrm>
          <a:off x="812725" y="8220200"/>
          <a:ext cx="3000000" cy="3000000"/>
        </p:xfrm>
        <a:graphic>
          <a:graphicData uri="http://schemas.openxmlformats.org/drawingml/2006/table">
            <a:tbl>
              <a:tblPr>
                <a:noFill/>
                <a:tableStyleId>{E40D7930-1A43-49F5-85AD-7D175E38FE05}</a:tableStyleId>
              </a:tblPr>
              <a:tblGrid>
                <a:gridCol w="2933700"/>
                <a:gridCol w="2933700"/>
              </a:tblGrid>
              <a:tr h="21400">
                <a:tc>
                  <a:txBody>
                    <a:bodyPr/>
                    <a:lstStyle/>
                    <a:p>
                      <a:pPr indent="0" lvl="0" marL="0" rtl="0" algn="l">
                        <a:spcBef>
                          <a:spcPts val="0"/>
                        </a:spcBef>
                        <a:spcAft>
                          <a:spcPts val="0"/>
                        </a:spcAft>
                        <a:buNone/>
                      </a:pPr>
                      <a:r>
                        <a:rPr lang="en" sz="1000">
                          <a:latin typeface="Inter"/>
                          <a:ea typeface="Inter"/>
                          <a:cs typeface="Inter"/>
                          <a:sym typeface="Inter"/>
                        </a:rPr>
                        <a:t>1.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2.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5.</a:t>
                      </a:r>
                      <a:endParaRPr sz="1000">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3. </a:t>
                      </a:r>
                      <a:endParaRPr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6.</a:t>
                      </a:r>
                      <a:endParaRPr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4" name="Shape 104"/>
        <p:cNvGrpSpPr/>
        <p:nvPr/>
      </p:nvGrpSpPr>
      <p:grpSpPr>
        <a:xfrm>
          <a:off x="0" y="0"/>
          <a:ext cx="0" cy="0"/>
          <a:chOff x="0" y="0"/>
          <a:chExt cx="0" cy="0"/>
        </a:xfrm>
      </p:grpSpPr>
      <p:pic>
        <p:nvPicPr>
          <p:cNvPr id="105" name="Google Shape;105;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6" name="Google Shape;106;p1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Inter Medium"/>
                <a:ea typeface="Inter Medium"/>
                <a:cs typeface="Inter Medium"/>
                <a:sym typeface="Inter Medium"/>
              </a:rPr>
              <a:t>Research Task</a:t>
            </a:r>
            <a:endParaRPr sz="1500">
              <a:solidFill>
                <a:schemeClr val="dk1"/>
              </a:solidFill>
              <a:latin typeface="Halant"/>
              <a:ea typeface="Halant"/>
              <a:cs typeface="Halant"/>
              <a:sym typeface="Halant"/>
            </a:endParaRPr>
          </a:p>
        </p:txBody>
      </p:sp>
      <p:pic>
        <p:nvPicPr>
          <p:cNvPr id="107" name="Google Shape;107;p16"/>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08" name="Google Shape;108;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9" name="Google Shape;109;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0" name="Google Shape;110;p16"/>
          <p:cNvSpPr txBox="1"/>
          <p:nvPr/>
        </p:nvSpPr>
        <p:spPr>
          <a:xfrm>
            <a:off x="1876175" y="10704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2 Website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_______________________________________________________</a:t>
            </a:r>
            <a:endParaRPr sz="1200">
              <a:solidFill>
                <a:schemeClr val="dk1"/>
              </a:solidFill>
              <a:latin typeface="Inter"/>
              <a:ea typeface="Inter"/>
              <a:cs typeface="Inter"/>
              <a:sym typeface="Inter"/>
            </a:endParaRPr>
          </a:p>
        </p:txBody>
      </p:sp>
      <p:sp>
        <p:nvSpPr>
          <p:cNvPr id="111" name="Google Shape;111;p16"/>
          <p:cNvSpPr txBox="1"/>
          <p:nvPr/>
        </p:nvSpPr>
        <p:spPr>
          <a:xfrm>
            <a:off x="44182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12" name="Google Shape;112;p16"/>
          <p:cNvSpPr txBox="1"/>
          <p:nvPr/>
        </p:nvSpPr>
        <p:spPr>
          <a:xfrm>
            <a:off x="486647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13" name="Google Shape;113;p16"/>
          <p:cNvSpPr txBox="1"/>
          <p:nvPr/>
        </p:nvSpPr>
        <p:spPr>
          <a:xfrm>
            <a:off x="3366050" y="26052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14" name="Google Shape;114;p16"/>
          <p:cNvSpPr txBox="1"/>
          <p:nvPr/>
        </p:nvSpPr>
        <p:spPr>
          <a:xfrm>
            <a:off x="44182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15" name="Google Shape;115;p16"/>
          <p:cNvSpPr txBox="1"/>
          <p:nvPr/>
        </p:nvSpPr>
        <p:spPr>
          <a:xfrm>
            <a:off x="486647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116" name="Google Shape;116;p16"/>
          <p:cNvCxnSpPr>
            <a:endCxn id="111" idx="3"/>
          </p:cNvCxnSpPr>
          <p:nvPr/>
        </p:nvCxnSpPr>
        <p:spPr>
          <a:xfrm rot="10800000">
            <a:off x="2906025" y="24697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17" name="Google Shape;117;p16"/>
          <p:cNvCxnSpPr>
            <a:stCxn id="113" idx="1"/>
            <a:endCxn id="114" idx="3"/>
          </p:cNvCxnSpPr>
          <p:nvPr/>
        </p:nvCxnSpPr>
        <p:spPr>
          <a:xfrm flipH="1">
            <a:off x="2906150" y="33324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18" name="Google Shape;118;p16"/>
          <p:cNvCxnSpPr>
            <a:stCxn id="113" idx="3"/>
            <a:endCxn id="112" idx="1"/>
          </p:cNvCxnSpPr>
          <p:nvPr/>
        </p:nvCxnSpPr>
        <p:spPr>
          <a:xfrm flipH="1" rot="10800000">
            <a:off x="4406450" y="24696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19" name="Google Shape;119;p16"/>
          <p:cNvCxnSpPr>
            <a:stCxn id="113" idx="3"/>
            <a:endCxn id="115" idx="1"/>
          </p:cNvCxnSpPr>
          <p:nvPr/>
        </p:nvCxnSpPr>
        <p:spPr>
          <a:xfrm>
            <a:off x="4406450" y="3332475"/>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20" name="Google Shape;120;p16"/>
          <p:cNvSpPr txBox="1"/>
          <p:nvPr/>
        </p:nvSpPr>
        <p:spPr>
          <a:xfrm>
            <a:off x="1936400" y="52093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3 Website</a:t>
            </a:r>
            <a:r>
              <a:rPr lang="en" sz="1200">
                <a:solidFill>
                  <a:schemeClr val="dk1"/>
                </a:solidFill>
                <a:latin typeface="Inter"/>
                <a:ea typeface="Inter"/>
                <a:cs typeface="Inter"/>
                <a:sym typeface="Inter"/>
              </a:rPr>
              <a:t> _______________________________________________________</a:t>
            </a:r>
            <a:endParaRPr sz="1200">
              <a:solidFill>
                <a:schemeClr val="dk1"/>
              </a:solidFill>
              <a:latin typeface="Inter"/>
              <a:ea typeface="Inter"/>
              <a:cs typeface="Inter"/>
              <a:sym typeface="Inter"/>
            </a:endParaRPr>
          </a:p>
        </p:txBody>
      </p:sp>
      <p:sp>
        <p:nvSpPr>
          <p:cNvPr id="121" name="Google Shape;121;p16"/>
          <p:cNvSpPr txBox="1"/>
          <p:nvPr/>
        </p:nvSpPr>
        <p:spPr>
          <a:xfrm>
            <a:off x="50205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p:txBody>
      </p:sp>
      <p:sp>
        <p:nvSpPr>
          <p:cNvPr id="122" name="Google Shape;122;p16"/>
          <p:cNvSpPr txBox="1"/>
          <p:nvPr/>
        </p:nvSpPr>
        <p:spPr>
          <a:xfrm>
            <a:off x="492670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p:txBody>
      </p:sp>
      <p:sp>
        <p:nvSpPr>
          <p:cNvPr id="123" name="Google Shape;123;p16"/>
          <p:cNvSpPr txBox="1"/>
          <p:nvPr/>
        </p:nvSpPr>
        <p:spPr>
          <a:xfrm>
            <a:off x="3426275" y="67441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24" name="Google Shape;124;p16"/>
          <p:cNvSpPr txBox="1"/>
          <p:nvPr/>
        </p:nvSpPr>
        <p:spPr>
          <a:xfrm>
            <a:off x="50205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p:txBody>
      </p:sp>
      <p:sp>
        <p:nvSpPr>
          <p:cNvPr id="125" name="Google Shape;125;p16"/>
          <p:cNvSpPr txBox="1"/>
          <p:nvPr/>
        </p:nvSpPr>
        <p:spPr>
          <a:xfrm>
            <a:off x="492670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p:txBody>
      </p:sp>
      <p:cxnSp>
        <p:nvCxnSpPr>
          <p:cNvPr id="126" name="Google Shape;126;p16"/>
          <p:cNvCxnSpPr>
            <a:endCxn id="121" idx="3"/>
          </p:cNvCxnSpPr>
          <p:nvPr/>
        </p:nvCxnSpPr>
        <p:spPr>
          <a:xfrm rot="10800000">
            <a:off x="2966250" y="66086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27" name="Google Shape;127;p16"/>
          <p:cNvCxnSpPr>
            <a:stCxn id="123" idx="1"/>
            <a:endCxn id="124" idx="3"/>
          </p:cNvCxnSpPr>
          <p:nvPr/>
        </p:nvCxnSpPr>
        <p:spPr>
          <a:xfrm flipH="1">
            <a:off x="2966375" y="74713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28" name="Google Shape;128;p16"/>
          <p:cNvCxnSpPr>
            <a:stCxn id="123" idx="3"/>
            <a:endCxn id="122" idx="1"/>
          </p:cNvCxnSpPr>
          <p:nvPr/>
        </p:nvCxnSpPr>
        <p:spPr>
          <a:xfrm flipH="1" rot="10800000">
            <a:off x="4466675" y="66085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29" name="Google Shape;129;p16"/>
          <p:cNvCxnSpPr>
            <a:stCxn id="123" idx="3"/>
            <a:endCxn id="125" idx="1"/>
          </p:cNvCxnSpPr>
          <p:nvPr/>
        </p:nvCxnSpPr>
        <p:spPr>
          <a:xfrm>
            <a:off x="4466675" y="7471375"/>
            <a:ext cx="459900" cy="8250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3" name="Shape 133"/>
        <p:cNvGrpSpPr/>
        <p:nvPr/>
      </p:nvGrpSpPr>
      <p:grpSpPr>
        <a:xfrm>
          <a:off x="0" y="0"/>
          <a:ext cx="0" cy="0"/>
          <a:chOff x="0" y="0"/>
          <a:chExt cx="0" cy="0"/>
        </a:xfrm>
      </p:grpSpPr>
      <p:pic>
        <p:nvPicPr>
          <p:cNvPr id="134" name="Google Shape;13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5" name="Google Shape;135;p17"/>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Research Task</a:t>
            </a:r>
            <a:endParaRPr sz="2200">
              <a:solidFill>
                <a:schemeClr val="dk1"/>
              </a:solidFill>
              <a:latin typeface="Inter Medium"/>
              <a:ea typeface="Inter Medium"/>
              <a:cs typeface="Inter Medium"/>
              <a:sym typeface="Inter Medium"/>
            </a:endParaRPr>
          </a:p>
        </p:txBody>
      </p:sp>
      <p:pic>
        <p:nvPicPr>
          <p:cNvPr id="136" name="Google Shape;136;p17"/>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37" name="Google Shape;137;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8" name="Google Shape;138;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9" name="Google Shape;139;p17"/>
          <p:cNvGraphicFramePr/>
          <p:nvPr/>
        </p:nvGraphicFramePr>
        <p:xfrm>
          <a:off x="952550" y="1213225"/>
          <a:ext cx="3000000" cy="3000000"/>
        </p:xfrm>
        <a:graphic>
          <a:graphicData uri="http://schemas.openxmlformats.org/drawingml/2006/table">
            <a:tbl>
              <a:tblPr>
                <a:noFill/>
                <a:tableStyleId>{E40D7930-1A43-49F5-85AD-7D175E38FE05}</a:tableStyleId>
              </a:tblPr>
              <a:tblGrid>
                <a:gridCol w="2933700"/>
                <a:gridCol w="2933700"/>
              </a:tblGrid>
              <a:tr h="290875">
                <a:tc gridSpan="2">
                  <a:txBody>
                    <a:bodyPr/>
                    <a:lstStyle/>
                    <a:p>
                      <a:pPr indent="0" lvl="0" marL="0" rtl="0" algn="ctr">
                        <a:spcBef>
                          <a:spcPts val="0"/>
                        </a:spcBef>
                        <a:spcAft>
                          <a:spcPts val="0"/>
                        </a:spcAft>
                        <a:buNone/>
                      </a:pPr>
                      <a:r>
                        <a:rPr lang="en" sz="1200">
                          <a:latin typeface="Inter"/>
                          <a:ea typeface="Inter"/>
                          <a:cs typeface="Inter"/>
                          <a:sym typeface="Inter"/>
                        </a:rPr>
                        <a:t>Events Chosen by Each Partner</a:t>
                      </a:r>
                      <a:endParaRPr sz="1200">
                        <a:latin typeface="Inter"/>
                        <a:ea typeface="Inter"/>
                        <a:cs typeface="Inter"/>
                        <a:sym typeface="Inter"/>
                      </a:endParaRPr>
                    </a:p>
                  </a:txBody>
                  <a:tcPr marT="91425" marB="91425" marR="91425" marL="91425"/>
                </a:tc>
                <a:tc hMerge="1"/>
              </a:tr>
              <a:tr h="290875">
                <a:tc>
                  <a:txBody>
                    <a:bodyPr/>
                    <a:lstStyle/>
                    <a:p>
                      <a:pPr indent="0" lvl="0" marL="0" rtl="0" algn="ctr">
                        <a:spcBef>
                          <a:spcPts val="0"/>
                        </a:spcBef>
                        <a:spcAft>
                          <a:spcPts val="0"/>
                        </a:spcAft>
                        <a:buNone/>
                      </a:pPr>
                      <a:r>
                        <a:rPr b="1" lang="en" sz="1200">
                          <a:latin typeface="Inter"/>
                          <a:ea typeface="Inter"/>
                          <a:cs typeface="Inter"/>
                          <a:sym typeface="Inter"/>
                        </a:rPr>
                        <a:t>Partner A</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Partner B</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1. </a:t>
                      </a:r>
                      <a:r>
                        <a:rPr b="1" lang="en" sz="1200">
                          <a:solidFill>
                            <a:schemeClr val="accent1"/>
                          </a:solidFill>
                          <a:latin typeface="Inter"/>
                          <a:ea typeface="Inter"/>
                          <a:cs typeface="Inter"/>
                          <a:sym typeface="Inter"/>
                        </a:rPr>
                        <a:t>Secession of South Carolina</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a:t>
                      </a:r>
                      <a:r>
                        <a:rPr b="1" lang="en" sz="1200">
                          <a:solidFill>
                            <a:schemeClr val="accent1"/>
                          </a:solidFill>
                          <a:latin typeface="Inter"/>
                          <a:ea typeface="Inter"/>
                          <a:cs typeface="Inter"/>
                          <a:sym typeface="Inter"/>
                        </a:rPr>
                        <a:t>Gettysburg Address</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90875">
                <a:tc>
                  <a:txBody>
                    <a:bodyPr/>
                    <a:lstStyle/>
                    <a:p>
                      <a:pPr indent="0" lvl="0" marL="0" rtl="0" algn="l">
                        <a:spcBef>
                          <a:spcPts val="0"/>
                        </a:spcBef>
                        <a:spcAft>
                          <a:spcPts val="0"/>
                        </a:spcAft>
                        <a:buNone/>
                      </a:pPr>
                      <a:r>
                        <a:rPr lang="en" sz="1200">
                          <a:latin typeface="Inter"/>
                          <a:ea typeface="Inter"/>
                          <a:cs typeface="Inter"/>
                          <a:sym typeface="Inter"/>
                        </a:rPr>
                        <a:t>2. </a:t>
                      </a:r>
                      <a:r>
                        <a:rPr b="1" lang="en" sz="1200">
                          <a:solidFill>
                            <a:schemeClr val="accent1"/>
                          </a:solidFill>
                          <a:latin typeface="Inter"/>
                          <a:ea typeface="Inter"/>
                          <a:cs typeface="Inter"/>
                          <a:sym typeface="Inter"/>
                        </a:rPr>
                        <a:t>Battle of Antietam</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a:t>
                      </a:r>
                      <a:r>
                        <a:rPr b="1" lang="en" sz="1200">
                          <a:solidFill>
                            <a:schemeClr val="accent1"/>
                          </a:solidFill>
                          <a:latin typeface="Inter"/>
                          <a:ea typeface="Inter"/>
                          <a:cs typeface="Inter"/>
                          <a:sym typeface="Inter"/>
                        </a:rPr>
                        <a:t>Sherman’s March to the Sea</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70375">
                <a:tc>
                  <a:txBody>
                    <a:bodyPr/>
                    <a:lstStyle/>
                    <a:p>
                      <a:pPr indent="0" lvl="0" marL="0" rtl="0" algn="l">
                        <a:spcBef>
                          <a:spcPts val="0"/>
                        </a:spcBef>
                        <a:spcAft>
                          <a:spcPts val="0"/>
                        </a:spcAft>
                        <a:buNone/>
                      </a:pPr>
                      <a:r>
                        <a:rPr lang="en" sz="1200">
                          <a:latin typeface="Inter"/>
                          <a:ea typeface="Inter"/>
                          <a:cs typeface="Inter"/>
                          <a:sym typeface="Inter"/>
                        </a:rPr>
                        <a:t>3. </a:t>
                      </a:r>
                      <a:r>
                        <a:rPr b="1" lang="en" sz="1200">
                          <a:solidFill>
                            <a:schemeClr val="accent1"/>
                          </a:solidFill>
                          <a:latin typeface="Inter"/>
                          <a:ea typeface="Inter"/>
                          <a:cs typeface="Inter"/>
                          <a:sym typeface="Inter"/>
                        </a:rPr>
                        <a:t>Tubman’s Combahee Ferry Raid</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3. </a:t>
                      </a:r>
                      <a:r>
                        <a:rPr b="1" lang="en" sz="1200">
                          <a:solidFill>
                            <a:schemeClr val="accent1"/>
                          </a:solidFill>
                          <a:latin typeface="Inter"/>
                          <a:ea typeface="Inter"/>
                          <a:cs typeface="Inter"/>
                          <a:sym typeface="Inter"/>
                        </a:rPr>
                        <a:t>Surrender at Appomattox Court House</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40" name="Google Shape;140;p17"/>
          <p:cNvSpPr txBox="1"/>
          <p:nvPr/>
        </p:nvSpPr>
        <p:spPr>
          <a:xfrm>
            <a:off x="1585850" y="3296850"/>
            <a:ext cx="4600800" cy="74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Event 1 Website</a:t>
            </a:r>
            <a:r>
              <a:rPr lang="en" sz="1200">
                <a:solidFill>
                  <a:schemeClr val="dk1"/>
                </a:solidFill>
                <a:latin typeface="Inter"/>
                <a:ea typeface="Inter"/>
                <a:cs typeface="Inter"/>
                <a:sym typeface="Inter"/>
              </a:rPr>
              <a:t> (writ</a:t>
            </a:r>
            <a:r>
              <a:rPr lang="en" sz="1200">
                <a:solidFill>
                  <a:schemeClr val="dk1"/>
                </a:solidFill>
                <a:latin typeface="Inter"/>
                <a:ea typeface="Inter"/>
                <a:cs typeface="Inter"/>
                <a:sym typeface="Inter"/>
              </a:rPr>
              <a:t>e website title and domain host)</a:t>
            </a:r>
            <a:r>
              <a:rPr lang="en" sz="1200">
                <a:solidFill>
                  <a:schemeClr val="dk1"/>
                </a:solidFill>
                <a:latin typeface="Inter"/>
                <a:ea typeface="Inter"/>
                <a:cs typeface="Inter"/>
                <a:sym typeface="Inter"/>
              </a:rPr>
              <a:t>: </a:t>
            </a:r>
            <a:r>
              <a:rPr b="1" lang="en" sz="1200">
                <a:solidFill>
                  <a:schemeClr val="accent1"/>
                </a:solidFill>
                <a:latin typeface="Inter"/>
                <a:ea typeface="Inter"/>
                <a:cs typeface="Inter"/>
                <a:sym typeface="Inter"/>
              </a:rPr>
              <a:t>“South Carolina Secession,” National Park Service.</a:t>
            </a:r>
            <a:endParaRPr b="1" sz="1200">
              <a:solidFill>
                <a:schemeClr val="accent1"/>
              </a:solidFill>
              <a:latin typeface="Inter"/>
              <a:ea typeface="Inter"/>
              <a:cs typeface="Inter"/>
              <a:sym typeface="Inter"/>
            </a:endParaRPr>
          </a:p>
        </p:txBody>
      </p:sp>
      <p:sp>
        <p:nvSpPr>
          <p:cNvPr id="141" name="Google Shape;141;p17"/>
          <p:cNvSpPr txBox="1"/>
          <p:nvPr/>
        </p:nvSpPr>
        <p:spPr>
          <a:xfrm>
            <a:off x="44177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November 6, 1860 – Lincoln is elected President</a:t>
            </a:r>
            <a:endParaRPr b="1" sz="10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chemeClr val="accent1"/>
                </a:solidFill>
                <a:latin typeface="Inter"/>
                <a:ea typeface="Inter"/>
                <a:cs typeface="Inter"/>
                <a:sym typeface="Inter"/>
              </a:rPr>
              <a:t>December 20, 1860 – South Carolina officially adopts the Ordinance of Secession</a:t>
            </a:r>
            <a:endParaRPr b="1" sz="1000">
              <a:solidFill>
                <a:schemeClr val="accent1"/>
              </a:solidFill>
              <a:latin typeface="Inter"/>
              <a:ea typeface="Inter"/>
              <a:cs typeface="Inter"/>
              <a:sym typeface="Inter"/>
            </a:endParaRPr>
          </a:p>
        </p:txBody>
      </p:sp>
      <p:sp>
        <p:nvSpPr>
          <p:cNvPr id="142" name="Google Shape;142;p17"/>
          <p:cNvSpPr txBox="1"/>
          <p:nvPr/>
        </p:nvSpPr>
        <p:spPr>
          <a:xfrm>
            <a:off x="4866425" y="4222938"/>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Governor Francis W. Pickens – strong supporter of secession.</a:t>
            </a:r>
            <a:endParaRPr b="1" sz="10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rPr b="1" lang="en" sz="1000">
                <a:solidFill>
                  <a:schemeClr val="accent1"/>
                </a:solidFill>
                <a:latin typeface="Inter"/>
                <a:ea typeface="Inter"/>
                <a:cs typeface="Inter"/>
                <a:sym typeface="Inter"/>
              </a:rPr>
              <a:t>Robert Barnwell Rhett – helped draft the secession ordinance.</a:t>
            </a:r>
            <a:endParaRPr b="1" sz="1000">
              <a:solidFill>
                <a:schemeClr val="accent1"/>
              </a:solidFill>
              <a:latin typeface="Inter"/>
              <a:ea typeface="Inter"/>
              <a:cs typeface="Inter"/>
              <a:sym typeface="Inter"/>
            </a:endParaRPr>
          </a:p>
        </p:txBody>
      </p:sp>
      <p:sp>
        <p:nvSpPr>
          <p:cNvPr id="143" name="Google Shape;143;p17"/>
          <p:cNvSpPr txBox="1"/>
          <p:nvPr/>
        </p:nvSpPr>
        <p:spPr>
          <a:xfrm>
            <a:off x="3366000" y="4867400"/>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Secession of South Carolina</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4" name="Google Shape;144;p17"/>
          <p:cNvSpPr txBox="1"/>
          <p:nvPr/>
        </p:nvSpPr>
        <p:spPr>
          <a:xfrm>
            <a:off x="44177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In December 1860, South Carolina held a special convention in Charleston where delegates unanimously voted to secede from the United States. The state issued the Ordinance of Secession, declaring that it was leaving the Union in response to Abraham Lincoln’s election and growing tensions over slavery.</a:t>
            </a:r>
            <a:endParaRPr b="1" sz="1000">
              <a:solidFill>
                <a:schemeClr val="accent1"/>
              </a:solidFill>
              <a:latin typeface="Inter"/>
              <a:ea typeface="Inter"/>
              <a:cs typeface="Inter"/>
              <a:sym typeface="Inter"/>
            </a:endParaRPr>
          </a:p>
        </p:txBody>
      </p:sp>
      <p:sp>
        <p:nvSpPr>
          <p:cNvPr id="145" name="Google Shape;145;p17"/>
          <p:cNvSpPr txBox="1"/>
          <p:nvPr/>
        </p:nvSpPr>
        <p:spPr>
          <a:xfrm>
            <a:off x="4866425" y="5467200"/>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South Carolina’s secession marked the beginning of the Southern states' withdrawal from the Union, eventually leading to the formation of the Confederacy. It was a key turning point that made the Civil War nearly inevitable.</a:t>
            </a:r>
            <a:endParaRPr b="1" sz="1000">
              <a:solidFill>
                <a:schemeClr val="accent1"/>
              </a:solidFill>
              <a:latin typeface="Inter"/>
              <a:ea typeface="Inter"/>
              <a:cs typeface="Inter"/>
              <a:sym typeface="Inter"/>
            </a:endParaRPr>
          </a:p>
        </p:txBody>
      </p:sp>
      <p:cxnSp>
        <p:nvCxnSpPr>
          <p:cNvPr id="146" name="Google Shape;146;p17"/>
          <p:cNvCxnSpPr>
            <a:endCxn id="141" idx="3"/>
          </p:cNvCxnSpPr>
          <p:nvPr/>
        </p:nvCxnSpPr>
        <p:spPr>
          <a:xfrm rot="10800000">
            <a:off x="2905975" y="4731888"/>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47" name="Google Shape;147;p17"/>
          <p:cNvCxnSpPr>
            <a:stCxn id="143" idx="1"/>
            <a:endCxn id="144" idx="3"/>
          </p:cNvCxnSpPr>
          <p:nvPr/>
        </p:nvCxnSpPr>
        <p:spPr>
          <a:xfrm flipH="1">
            <a:off x="2906100" y="5594600"/>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48" name="Google Shape;148;p17"/>
          <p:cNvCxnSpPr>
            <a:stCxn id="143" idx="3"/>
            <a:endCxn id="142" idx="1"/>
          </p:cNvCxnSpPr>
          <p:nvPr/>
        </p:nvCxnSpPr>
        <p:spPr>
          <a:xfrm flipH="1" rot="10800000">
            <a:off x="4406400" y="4731800"/>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49" name="Google Shape;149;p17"/>
          <p:cNvCxnSpPr>
            <a:stCxn id="143" idx="3"/>
            <a:endCxn id="145" idx="1"/>
          </p:cNvCxnSpPr>
          <p:nvPr/>
        </p:nvCxnSpPr>
        <p:spPr>
          <a:xfrm>
            <a:off x="4406400" y="5594600"/>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50" name="Google Shape;150;p17"/>
          <p:cNvSpPr txBox="1"/>
          <p:nvPr/>
        </p:nvSpPr>
        <p:spPr>
          <a:xfrm>
            <a:off x="441750" y="7671488"/>
            <a:ext cx="68889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After research is complete, </a:t>
            </a:r>
            <a:r>
              <a:rPr lang="en" sz="1200">
                <a:solidFill>
                  <a:schemeClr val="dk1"/>
                </a:solidFill>
                <a:latin typeface="Inter"/>
                <a:ea typeface="Inter"/>
                <a:cs typeface="Inter"/>
                <a:sym typeface="Inter"/>
              </a:rPr>
              <a:t>brainstorm with your partner on the relative significance of each event. Below, rank your events from 1 (most significant) to 6 (least significant).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51" name="Google Shape;151;p17"/>
          <p:cNvGraphicFramePr/>
          <p:nvPr/>
        </p:nvGraphicFramePr>
        <p:xfrm>
          <a:off x="812725" y="8220200"/>
          <a:ext cx="3000000" cy="3000000"/>
        </p:xfrm>
        <a:graphic>
          <a:graphicData uri="http://schemas.openxmlformats.org/drawingml/2006/table">
            <a:tbl>
              <a:tblPr>
                <a:noFill/>
                <a:tableStyleId>{E40D7930-1A43-49F5-85AD-7D175E38FE05}</a:tableStyleId>
              </a:tblPr>
              <a:tblGrid>
                <a:gridCol w="2933700"/>
                <a:gridCol w="2933700"/>
              </a:tblGrid>
              <a:tr h="21400">
                <a:tc>
                  <a:txBody>
                    <a:bodyPr/>
                    <a:lstStyle/>
                    <a:p>
                      <a:pPr indent="0" lvl="0" marL="0" rtl="0" algn="l">
                        <a:spcBef>
                          <a:spcPts val="0"/>
                        </a:spcBef>
                        <a:spcAft>
                          <a:spcPts val="0"/>
                        </a:spcAft>
                        <a:buNone/>
                      </a:pPr>
                      <a:r>
                        <a:rPr lang="en" sz="1000">
                          <a:latin typeface="Inter"/>
                          <a:ea typeface="Inter"/>
                          <a:cs typeface="Inter"/>
                          <a:sym typeface="Inter"/>
                        </a:rPr>
                        <a:t>1. </a:t>
                      </a:r>
                      <a:r>
                        <a:rPr b="1" lang="en" sz="1000">
                          <a:solidFill>
                            <a:schemeClr val="accent1"/>
                          </a:solidFill>
                          <a:latin typeface="Inter"/>
                          <a:ea typeface="Inter"/>
                          <a:cs typeface="Inter"/>
                          <a:sym typeface="Inter"/>
                        </a:rPr>
                        <a:t>Surrender at </a:t>
                      </a:r>
                      <a:r>
                        <a:rPr b="1" lang="en" sz="1000">
                          <a:solidFill>
                            <a:schemeClr val="accent1"/>
                          </a:solidFill>
                          <a:latin typeface="Inter"/>
                          <a:ea typeface="Inter"/>
                          <a:cs typeface="Inter"/>
                          <a:sym typeface="Inter"/>
                        </a:rPr>
                        <a:t>Appomattox</a:t>
                      </a:r>
                      <a:r>
                        <a:rPr b="1" lang="en" sz="1000">
                          <a:solidFill>
                            <a:schemeClr val="accent1"/>
                          </a:solidFill>
                          <a:latin typeface="Inter"/>
                          <a:ea typeface="Inter"/>
                          <a:cs typeface="Inter"/>
                          <a:sym typeface="Inter"/>
                        </a:rPr>
                        <a:t> Court House</a:t>
                      </a:r>
                      <a:endParaRPr b="1" sz="1000">
                        <a:solidFill>
                          <a:schemeClr val="accent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4. </a:t>
                      </a:r>
                      <a:r>
                        <a:rPr b="1" lang="en" sz="1000">
                          <a:solidFill>
                            <a:schemeClr val="accent1"/>
                          </a:solidFill>
                          <a:latin typeface="Inter"/>
                          <a:ea typeface="Inter"/>
                          <a:cs typeface="Inter"/>
                          <a:sym typeface="Inter"/>
                        </a:rPr>
                        <a:t>Tubman’s Combahee Ferry Raid</a:t>
                      </a:r>
                      <a:endParaRPr b="1" sz="1000">
                        <a:solidFill>
                          <a:schemeClr val="accent1"/>
                        </a:solidFill>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2. </a:t>
                      </a:r>
                      <a:r>
                        <a:rPr b="1" lang="en" sz="1000">
                          <a:solidFill>
                            <a:schemeClr val="accent1"/>
                          </a:solidFill>
                          <a:latin typeface="Inter"/>
                          <a:ea typeface="Inter"/>
                          <a:cs typeface="Inter"/>
                          <a:sym typeface="Inter"/>
                        </a:rPr>
                        <a:t>Secession of South Carolina</a:t>
                      </a:r>
                      <a:endParaRPr b="1" sz="1000">
                        <a:solidFill>
                          <a:schemeClr val="accent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5. </a:t>
                      </a:r>
                      <a:r>
                        <a:rPr b="1" lang="en" sz="1000">
                          <a:solidFill>
                            <a:schemeClr val="accent1"/>
                          </a:solidFill>
                          <a:latin typeface="Inter"/>
                          <a:ea typeface="Inter"/>
                          <a:cs typeface="Inter"/>
                          <a:sym typeface="Inter"/>
                        </a:rPr>
                        <a:t>Sherman’s March to the Sea</a:t>
                      </a:r>
                      <a:endParaRPr b="1" sz="1000">
                        <a:solidFill>
                          <a:schemeClr val="accent1"/>
                        </a:solidFill>
                        <a:latin typeface="Inter"/>
                        <a:ea typeface="Inter"/>
                        <a:cs typeface="Inter"/>
                        <a:sym typeface="Inter"/>
                      </a:endParaRPr>
                    </a:p>
                  </a:txBody>
                  <a:tcPr marT="91425" marB="91425" marR="91425" marL="91425"/>
                </a:tc>
              </a:tr>
              <a:tr h="21400">
                <a:tc>
                  <a:txBody>
                    <a:bodyPr/>
                    <a:lstStyle/>
                    <a:p>
                      <a:pPr indent="0" lvl="0" marL="0" rtl="0" algn="l">
                        <a:spcBef>
                          <a:spcPts val="0"/>
                        </a:spcBef>
                        <a:spcAft>
                          <a:spcPts val="0"/>
                        </a:spcAft>
                        <a:buNone/>
                      </a:pPr>
                      <a:r>
                        <a:rPr lang="en" sz="1000">
                          <a:latin typeface="Inter"/>
                          <a:ea typeface="Inter"/>
                          <a:cs typeface="Inter"/>
                          <a:sym typeface="Inter"/>
                        </a:rPr>
                        <a:t>3. </a:t>
                      </a:r>
                      <a:r>
                        <a:rPr b="1" lang="en" sz="1000">
                          <a:solidFill>
                            <a:schemeClr val="accent1"/>
                          </a:solidFill>
                          <a:latin typeface="Inter"/>
                          <a:ea typeface="Inter"/>
                          <a:cs typeface="Inter"/>
                          <a:sym typeface="Inter"/>
                        </a:rPr>
                        <a:t>Gettysburg Address</a:t>
                      </a:r>
                      <a:endParaRPr b="1" sz="1000">
                        <a:solidFill>
                          <a:schemeClr val="accent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000">
                          <a:latin typeface="Inter"/>
                          <a:ea typeface="Inter"/>
                          <a:cs typeface="Inter"/>
                          <a:sym typeface="Inter"/>
                        </a:rPr>
                        <a:t>6. </a:t>
                      </a:r>
                      <a:r>
                        <a:rPr b="1" lang="en" sz="1000">
                          <a:solidFill>
                            <a:schemeClr val="accent1"/>
                          </a:solidFill>
                          <a:latin typeface="Inter"/>
                          <a:ea typeface="Inter"/>
                          <a:cs typeface="Inter"/>
                          <a:sym typeface="Inter"/>
                        </a:rPr>
                        <a:t>Battle of Antietam</a:t>
                      </a:r>
                      <a:endParaRPr b="1" sz="1000">
                        <a:solidFill>
                          <a:schemeClr val="accent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pic>
        <p:nvPicPr>
          <p:cNvPr id="156" name="Google Shape;156;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7" name="Google Shape;157;p18"/>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Unit 9 Civil War Timeline Project</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Inter Medium"/>
                <a:ea typeface="Inter Medium"/>
                <a:cs typeface="Inter Medium"/>
                <a:sym typeface="Inter Medium"/>
              </a:rPr>
              <a:t>Research Task</a:t>
            </a:r>
            <a:endParaRPr sz="1500">
              <a:solidFill>
                <a:schemeClr val="dk1"/>
              </a:solidFill>
              <a:latin typeface="Halant"/>
              <a:ea typeface="Halant"/>
              <a:cs typeface="Halant"/>
              <a:sym typeface="Halant"/>
            </a:endParaRPr>
          </a:p>
        </p:txBody>
      </p:sp>
      <p:pic>
        <p:nvPicPr>
          <p:cNvPr id="158" name="Google Shape;158;p18"/>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59" name="Google Shape;159;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0" name="Google Shape;160;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1" name="Google Shape;161;p18"/>
          <p:cNvSpPr txBox="1"/>
          <p:nvPr/>
        </p:nvSpPr>
        <p:spPr>
          <a:xfrm>
            <a:off x="1876175" y="10704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2 Website</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ctr">
              <a:lnSpc>
                <a:spcPct val="200000"/>
              </a:lnSpc>
              <a:spcBef>
                <a:spcPts val="0"/>
              </a:spcBef>
              <a:spcAft>
                <a:spcPts val="0"/>
              </a:spcAft>
              <a:buNone/>
            </a:pPr>
            <a:r>
              <a:rPr b="1" lang="en" sz="1200">
                <a:solidFill>
                  <a:schemeClr val="accent1"/>
                </a:solidFill>
                <a:latin typeface="Inter"/>
                <a:ea typeface="Inter"/>
                <a:cs typeface="Inter"/>
                <a:sym typeface="Inter"/>
              </a:rPr>
              <a:t>“Battle of Antietam,” Bill of Rights Institute.</a:t>
            </a:r>
            <a:endParaRPr b="1" sz="1200">
              <a:solidFill>
                <a:schemeClr val="accent1"/>
              </a:solidFill>
              <a:latin typeface="Inter"/>
              <a:ea typeface="Inter"/>
              <a:cs typeface="Inter"/>
              <a:sym typeface="Inter"/>
            </a:endParaRPr>
          </a:p>
        </p:txBody>
      </p:sp>
      <p:sp>
        <p:nvSpPr>
          <p:cNvPr id="162" name="Google Shape;162;p18"/>
          <p:cNvSpPr txBox="1"/>
          <p:nvPr/>
        </p:nvSpPr>
        <p:spPr>
          <a:xfrm>
            <a:off x="44182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800">
                <a:solidFill>
                  <a:schemeClr val="accent1"/>
                </a:solidFill>
                <a:latin typeface="Inter"/>
                <a:ea typeface="Inter"/>
                <a:cs typeface="Inter"/>
                <a:sym typeface="Inter"/>
              </a:rPr>
              <a:t>September 17, 1862 – The battle takes place near Sharpsburg, Maryland, and Antietam Creek.</a:t>
            </a:r>
            <a:endParaRPr b="1" sz="8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800">
                <a:solidFill>
                  <a:schemeClr val="accent1"/>
                </a:solidFill>
                <a:latin typeface="Inter"/>
                <a:ea typeface="Inter"/>
                <a:cs typeface="Inter"/>
                <a:sym typeface="Inter"/>
              </a:rPr>
              <a:t>September 22, 1862 – Lincoln issues the preliminary Emancipation Proclamation, five days after the battle.</a:t>
            </a:r>
            <a:endParaRPr b="1" sz="8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63" name="Google Shape;163;p18"/>
          <p:cNvSpPr txBox="1"/>
          <p:nvPr/>
        </p:nvSpPr>
        <p:spPr>
          <a:xfrm>
            <a:off x="4866475" y="19608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800">
                <a:solidFill>
                  <a:schemeClr val="accent1"/>
                </a:solidFill>
                <a:latin typeface="Inter"/>
                <a:ea typeface="Inter"/>
                <a:cs typeface="Inter"/>
                <a:sym typeface="Inter"/>
              </a:rPr>
              <a:t>General Robert E. Lee – Commander of the Confederate Army of Northern Virginia.</a:t>
            </a:r>
            <a:endParaRPr b="1" sz="8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800">
                <a:solidFill>
                  <a:schemeClr val="accent1"/>
                </a:solidFill>
                <a:latin typeface="Inter"/>
                <a:ea typeface="Inter"/>
                <a:cs typeface="Inter"/>
                <a:sym typeface="Inter"/>
              </a:rPr>
              <a:t>General George B. McClellan – Commander of the Union Army of the Potomac.</a:t>
            </a:r>
            <a:endParaRPr b="1" sz="8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64" name="Google Shape;164;p18"/>
          <p:cNvSpPr txBox="1"/>
          <p:nvPr/>
        </p:nvSpPr>
        <p:spPr>
          <a:xfrm>
            <a:off x="3366050" y="26052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Battle of Antietam</a:t>
            </a:r>
            <a:r>
              <a:rPr lang="en" sz="1200">
                <a:solidFill>
                  <a:schemeClr val="accent1"/>
                </a:solidFill>
                <a:latin typeface="Inter"/>
                <a:ea typeface="Inter"/>
                <a:cs typeface="Inter"/>
                <a:sym typeface="Inter"/>
              </a:rPr>
              <a:t> </a:t>
            </a:r>
            <a:endParaRPr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65" name="Google Shape;165;p18"/>
          <p:cNvSpPr txBox="1"/>
          <p:nvPr/>
        </p:nvSpPr>
        <p:spPr>
          <a:xfrm>
            <a:off x="44182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The Battle of Antietam was the bloodiest single day in American history, with over 22,000 soldiers killed, wounded, or missing. Union forces halted Lee’s first invasion of the North, though McClellan failed to destroy his army.</a:t>
            </a:r>
            <a:endParaRPr b="1" sz="1000">
              <a:solidFill>
                <a:schemeClr val="accent1"/>
              </a:solidFill>
              <a:latin typeface="Inter"/>
              <a:ea typeface="Inter"/>
              <a:cs typeface="Inter"/>
              <a:sym typeface="Inter"/>
            </a:endParaRPr>
          </a:p>
        </p:txBody>
      </p:sp>
      <p:sp>
        <p:nvSpPr>
          <p:cNvPr id="166" name="Google Shape;166;p18"/>
          <p:cNvSpPr txBox="1"/>
          <p:nvPr/>
        </p:nvSpPr>
        <p:spPr>
          <a:xfrm>
            <a:off x="4866475" y="32050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The Union’s ability to stop Lee gave Lincoln the opportunity to issue the Emancipation Proclamation, shifting the war’s focus to ending slavery. It also discouraged European nations from recognizing or supporting the Confederacy.</a:t>
            </a:r>
            <a:endParaRPr b="1" sz="1000">
              <a:solidFill>
                <a:schemeClr val="accent1"/>
              </a:solidFill>
              <a:latin typeface="Inter"/>
              <a:ea typeface="Inter"/>
              <a:cs typeface="Inter"/>
              <a:sym typeface="Inter"/>
            </a:endParaRPr>
          </a:p>
        </p:txBody>
      </p:sp>
      <p:cxnSp>
        <p:nvCxnSpPr>
          <p:cNvPr id="167" name="Google Shape;167;p18"/>
          <p:cNvCxnSpPr>
            <a:endCxn id="162" idx="3"/>
          </p:cNvCxnSpPr>
          <p:nvPr/>
        </p:nvCxnSpPr>
        <p:spPr>
          <a:xfrm rot="10800000">
            <a:off x="2906025" y="24697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68" name="Google Shape;168;p18"/>
          <p:cNvCxnSpPr>
            <a:stCxn id="164" idx="1"/>
            <a:endCxn id="165" idx="3"/>
          </p:cNvCxnSpPr>
          <p:nvPr/>
        </p:nvCxnSpPr>
        <p:spPr>
          <a:xfrm flipH="1">
            <a:off x="2906150" y="33324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69" name="Google Shape;169;p18"/>
          <p:cNvCxnSpPr>
            <a:stCxn id="164" idx="3"/>
            <a:endCxn id="163" idx="1"/>
          </p:cNvCxnSpPr>
          <p:nvPr/>
        </p:nvCxnSpPr>
        <p:spPr>
          <a:xfrm flipH="1" rot="10800000">
            <a:off x="4406450" y="24696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70" name="Google Shape;170;p18"/>
          <p:cNvCxnSpPr>
            <a:stCxn id="164" idx="3"/>
            <a:endCxn id="166" idx="1"/>
          </p:cNvCxnSpPr>
          <p:nvPr/>
        </p:nvCxnSpPr>
        <p:spPr>
          <a:xfrm>
            <a:off x="4406450" y="3332475"/>
            <a:ext cx="459900" cy="825000"/>
          </a:xfrm>
          <a:prstGeom prst="straightConnector1">
            <a:avLst/>
          </a:prstGeom>
          <a:noFill/>
          <a:ln cap="flat" cmpd="sng" w="9525">
            <a:solidFill>
              <a:schemeClr val="dk2"/>
            </a:solidFill>
            <a:prstDash val="solid"/>
            <a:round/>
            <a:headEnd len="med" w="med" type="none"/>
            <a:tailEnd len="med" w="med" type="triangle"/>
          </a:ln>
        </p:spPr>
      </p:cxnSp>
      <p:sp>
        <p:nvSpPr>
          <p:cNvPr id="171" name="Google Shape;171;p18"/>
          <p:cNvSpPr txBox="1"/>
          <p:nvPr/>
        </p:nvSpPr>
        <p:spPr>
          <a:xfrm>
            <a:off x="1936400" y="5209375"/>
            <a:ext cx="4140600" cy="747300"/>
          </a:xfrm>
          <a:prstGeom prst="rect">
            <a:avLst/>
          </a:prstGeom>
          <a:noFill/>
          <a:ln>
            <a:noFill/>
          </a:ln>
        </p:spPr>
        <p:txBody>
          <a:bodyPr anchorCtr="0" anchor="t" bIns="91425" lIns="91425" spcFirstLastPara="1" rIns="91425" wrap="square" tIns="91425">
            <a:noAutofit/>
          </a:bodyPr>
          <a:lstStyle/>
          <a:p>
            <a:pPr indent="0" lvl="0" marL="0" rtl="0" algn="ctr">
              <a:lnSpc>
                <a:spcPct val="200000"/>
              </a:lnSpc>
              <a:spcBef>
                <a:spcPts val="0"/>
              </a:spcBef>
              <a:spcAft>
                <a:spcPts val="0"/>
              </a:spcAft>
              <a:buNone/>
            </a:pPr>
            <a:r>
              <a:rPr b="1" lang="en" sz="1200">
                <a:solidFill>
                  <a:schemeClr val="dk1"/>
                </a:solidFill>
                <a:latin typeface="Inter"/>
                <a:ea typeface="Inter"/>
                <a:cs typeface="Inter"/>
                <a:sym typeface="Inter"/>
              </a:rPr>
              <a:t>Event 3 Website</a:t>
            </a:r>
            <a:endParaRPr sz="1200">
              <a:solidFill>
                <a:schemeClr val="dk1"/>
              </a:solidFill>
              <a:latin typeface="Inter"/>
              <a:ea typeface="Inter"/>
              <a:cs typeface="Inter"/>
              <a:sym typeface="Inter"/>
            </a:endParaRPr>
          </a:p>
          <a:p>
            <a:pPr indent="0" lvl="0" marL="0" rtl="0" algn="ctr">
              <a:lnSpc>
                <a:spcPct val="100000"/>
              </a:lnSpc>
              <a:spcBef>
                <a:spcPts val="0"/>
              </a:spcBef>
              <a:spcAft>
                <a:spcPts val="0"/>
              </a:spcAft>
              <a:buNone/>
            </a:pPr>
            <a:r>
              <a:rPr b="1" lang="en" sz="1200">
                <a:solidFill>
                  <a:schemeClr val="accent1"/>
                </a:solidFill>
                <a:latin typeface="Inter"/>
                <a:ea typeface="Inter"/>
                <a:cs typeface="Inter"/>
                <a:sym typeface="Inter"/>
              </a:rPr>
              <a:t>“The Combahee Ferry Raid,” National Museum of African American History and Culture.</a:t>
            </a:r>
            <a:endParaRPr b="1" sz="1200">
              <a:solidFill>
                <a:schemeClr val="accent1"/>
              </a:solidFill>
              <a:latin typeface="Inter"/>
              <a:ea typeface="Inter"/>
              <a:cs typeface="Inter"/>
              <a:sym typeface="Inter"/>
            </a:endParaRPr>
          </a:p>
        </p:txBody>
      </p:sp>
      <p:sp>
        <p:nvSpPr>
          <p:cNvPr id="172" name="Google Shape;172;p18"/>
          <p:cNvSpPr txBox="1"/>
          <p:nvPr/>
        </p:nvSpPr>
        <p:spPr>
          <a:xfrm>
            <a:off x="50205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Dates: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June 2, 1863 – The raid takes place along the Combahee River in South Carolina.</a:t>
            </a:r>
            <a:endParaRPr b="1" sz="1100">
              <a:solidFill>
                <a:schemeClr val="accent1"/>
              </a:solidFill>
              <a:latin typeface="Inter"/>
              <a:ea typeface="Inter"/>
              <a:cs typeface="Inter"/>
              <a:sym typeface="Inter"/>
            </a:endParaRPr>
          </a:p>
        </p:txBody>
      </p:sp>
      <p:sp>
        <p:nvSpPr>
          <p:cNvPr id="173" name="Google Shape;173;p18"/>
          <p:cNvSpPr txBox="1"/>
          <p:nvPr/>
        </p:nvSpPr>
        <p:spPr>
          <a:xfrm>
            <a:off x="4926700" y="6099713"/>
            <a:ext cx="2464200" cy="1017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Important People Involved: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chemeClr val="accent1"/>
                </a:solidFill>
                <a:latin typeface="Inter"/>
                <a:ea typeface="Inter"/>
                <a:cs typeface="Inter"/>
                <a:sym typeface="Inter"/>
              </a:rPr>
              <a:t>Harriet Tubman – Led the raid/scout, nurse, and spy for the Union.</a:t>
            </a:r>
            <a:endParaRPr b="1" sz="9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900">
                <a:solidFill>
                  <a:schemeClr val="accent1"/>
                </a:solidFill>
                <a:latin typeface="Inter"/>
                <a:ea typeface="Inter"/>
                <a:cs typeface="Inter"/>
                <a:sym typeface="Inter"/>
              </a:rPr>
              <a:t>Colonel James Montgomery – White Union officer who worked with Tubman to command the raid.</a:t>
            </a:r>
            <a:endParaRPr b="1" sz="900">
              <a:solidFill>
                <a:schemeClr val="accent1"/>
              </a:solidFill>
              <a:latin typeface="Inter"/>
              <a:ea typeface="Inter"/>
              <a:cs typeface="Inter"/>
              <a:sym typeface="Inter"/>
            </a:endParaRPr>
          </a:p>
          <a:p>
            <a:pPr indent="0" lvl="0" marL="0" rtl="0" algn="l">
              <a:lnSpc>
                <a:spcPct val="100000"/>
              </a:lnSpc>
              <a:spcBef>
                <a:spcPts val="0"/>
              </a:spcBef>
              <a:spcAft>
                <a:spcPts val="0"/>
              </a:spcAft>
              <a:buNone/>
            </a:pPr>
            <a:r>
              <a:t/>
            </a:r>
            <a:endParaRPr b="1" sz="1000">
              <a:solidFill>
                <a:schemeClr val="accent1"/>
              </a:solidFill>
              <a:latin typeface="Inter"/>
              <a:ea typeface="Inter"/>
              <a:cs typeface="Inter"/>
              <a:sym typeface="Inter"/>
            </a:endParaRPr>
          </a:p>
        </p:txBody>
      </p:sp>
      <p:sp>
        <p:nvSpPr>
          <p:cNvPr id="174" name="Google Shape;174;p18"/>
          <p:cNvSpPr txBox="1"/>
          <p:nvPr/>
        </p:nvSpPr>
        <p:spPr>
          <a:xfrm>
            <a:off x="3426275" y="6744175"/>
            <a:ext cx="1040400" cy="1454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Event:</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H. Tubman’s </a:t>
            </a:r>
            <a:r>
              <a:rPr b="1" lang="en" sz="1200">
                <a:solidFill>
                  <a:schemeClr val="accent1"/>
                </a:solidFill>
                <a:latin typeface="Inter"/>
                <a:ea typeface="Inter"/>
                <a:cs typeface="Inter"/>
                <a:sym typeface="Inter"/>
              </a:rPr>
              <a:t>Combahee Ferry Raid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75" name="Google Shape;175;p18"/>
          <p:cNvSpPr txBox="1"/>
          <p:nvPr/>
        </p:nvSpPr>
        <p:spPr>
          <a:xfrm>
            <a:off x="50205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Event Summary:</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Harriet Tubman guided Union troops during the Combahee Ferry Raid, which freed more than 700 enslaved people and destroyed Confederate supplies. Using intelligence gathered from local networks, the raid was swift and successful.</a:t>
            </a:r>
            <a:endParaRPr b="1" sz="1000">
              <a:solidFill>
                <a:schemeClr val="accent1"/>
              </a:solidFill>
              <a:latin typeface="Inter"/>
              <a:ea typeface="Inter"/>
              <a:cs typeface="Inter"/>
              <a:sym typeface="Inter"/>
            </a:endParaRPr>
          </a:p>
        </p:txBody>
      </p:sp>
      <p:sp>
        <p:nvSpPr>
          <p:cNvPr id="176" name="Google Shape;176;p18"/>
          <p:cNvSpPr txBox="1"/>
          <p:nvPr/>
        </p:nvSpPr>
        <p:spPr>
          <a:xfrm>
            <a:off x="4926700" y="7343975"/>
            <a:ext cx="2464200" cy="1905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it is an important event of the Civil War: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This was the first U.S. military operation led by an African American woman and highlighted the strategic role of Black Americans in the war effort. It also struck a major blow to the Confederate economy and morale in the South Carolina Lowcountry.</a:t>
            </a:r>
            <a:endParaRPr b="1" sz="1000">
              <a:solidFill>
                <a:schemeClr val="accent1"/>
              </a:solidFill>
              <a:latin typeface="Inter"/>
              <a:ea typeface="Inter"/>
              <a:cs typeface="Inter"/>
              <a:sym typeface="Inter"/>
            </a:endParaRPr>
          </a:p>
        </p:txBody>
      </p:sp>
      <p:cxnSp>
        <p:nvCxnSpPr>
          <p:cNvPr id="177" name="Google Shape;177;p18"/>
          <p:cNvCxnSpPr>
            <a:endCxn id="172" idx="3"/>
          </p:cNvCxnSpPr>
          <p:nvPr/>
        </p:nvCxnSpPr>
        <p:spPr>
          <a:xfrm rot="10800000">
            <a:off x="2966250" y="6608663"/>
            <a:ext cx="466500" cy="842700"/>
          </a:xfrm>
          <a:prstGeom prst="straightConnector1">
            <a:avLst/>
          </a:prstGeom>
          <a:noFill/>
          <a:ln cap="flat" cmpd="sng" w="9525">
            <a:solidFill>
              <a:schemeClr val="dk2"/>
            </a:solidFill>
            <a:prstDash val="solid"/>
            <a:round/>
            <a:headEnd len="med" w="med" type="none"/>
            <a:tailEnd len="med" w="med" type="triangle"/>
          </a:ln>
        </p:spPr>
      </p:cxnSp>
      <p:cxnSp>
        <p:nvCxnSpPr>
          <p:cNvPr id="178" name="Google Shape;178;p18"/>
          <p:cNvCxnSpPr>
            <a:stCxn id="174" idx="1"/>
            <a:endCxn id="175" idx="3"/>
          </p:cNvCxnSpPr>
          <p:nvPr/>
        </p:nvCxnSpPr>
        <p:spPr>
          <a:xfrm flipH="1">
            <a:off x="2966375" y="7471375"/>
            <a:ext cx="459900" cy="825000"/>
          </a:xfrm>
          <a:prstGeom prst="straightConnector1">
            <a:avLst/>
          </a:prstGeom>
          <a:noFill/>
          <a:ln cap="flat" cmpd="sng" w="9525">
            <a:solidFill>
              <a:schemeClr val="dk2"/>
            </a:solidFill>
            <a:prstDash val="solid"/>
            <a:round/>
            <a:headEnd len="med" w="med" type="none"/>
            <a:tailEnd len="med" w="med" type="triangle"/>
          </a:ln>
        </p:spPr>
      </p:cxnSp>
      <p:cxnSp>
        <p:nvCxnSpPr>
          <p:cNvPr id="179" name="Google Shape;179;p18"/>
          <p:cNvCxnSpPr>
            <a:stCxn id="174" idx="3"/>
            <a:endCxn id="173" idx="1"/>
          </p:cNvCxnSpPr>
          <p:nvPr/>
        </p:nvCxnSpPr>
        <p:spPr>
          <a:xfrm flipH="1" rot="10800000">
            <a:off x="4466675" y="6608575"/>
            <a:ext cx="459900" cy="862800"/>
          </a:xfrm>
          <a:prstGeom prst="straightConnector1">
            <a:avLst/>
          </a:prstGeom>
          <a:noFill/>
          <a:ln cap="flat" cmpd="sng" w="9525">
            <a:solidFill>
              <a:schemeClr val="dk2"/>
            </a:solidFill>
            <a:prstDash val="solid"/>
            <a:round/>
            <a:headEnd len="med" w="med" type="none"/>
            <a:tailEnd len="med" w="med" type="triangle"/>
          </a:ln>
        </p:spPr>
      </p:cxnSp>
      <p:cxnSp>
        <p:nvCxnSpPr>
          <p:cNvPr id="180" name="Google Shape;180;p18"/>
          <p:cNvCxnSpPr>
            <a:stCxn id="174" idx="3"/>
            <a:endCxn id="176" idx="1"/>
          </p:cNvCxnSpPr>
          <p:nvPr/>
        </p:nvCxnSpPr>
        <p:spPr>
          <a:xfrm>
            <a:off x="4466675" y="7471375"/>
            <a:ext cx="459900" cy="8250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4" name="Shape 184"/>
        <p:cNvGrpSpPr/>
        <p:nvPr/>
      </p:nvGrpSpPr>
      <p:grpSpPr>
        <a:xfrm>
          <a:off x="0" y="0"/>
          <a:ext cx="0" cy="0"/>
          <a:chOff x="0" y="0"/>
          <a:chExt cx="0" cy="0"/>
        </a:xfrm>
      </p:grpSpPr>
      <p:sp>
        <p:nvSpPr>
          <p:cNvPr id="185" name="Google Shape;185;p19"/>
          <p:cNvSpPr txBox="1"/>
          <p:nvPr/>
        </p:nvSpPr>
        <p:spPr>
          <a:xfrm>
            <a:off x="0" y="0"/>
            <a:ext cx="7772400" cy="3075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t/>
            </a:r>
            <a:endParaRPr sz="1500">
              <a:solidFill>
                <a:schemeClr val="dk1"/>
              </a:solidFill>
              <a:latin typeface="Halant"/>
              <a:ea typeface="Halant"/>
              <a:cs typeface="Halant"/>
              <a:sym typeface="Halant"/>
            </a:endParaRPr>
          </a:p>
        </p:txBody>
      </p:sp>
      <p:sp>
        <p:nvSpPr>
          <p:cNvPr id="186" name="Google Shape;186;p19"/>
          <p:cNvSpPr txBox="1"/>
          <p:nvPr/>
        </p:nvSpPr>
        <p:spPr>
          <a:xfrm>
            <a:off x="0" y="9750900"/>
            <a:ext cx="7772400" cy="3075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t/>
            </a:r>
            <a:endParaRPr sz="1500">
              <a:solidFill>
                <a:schemeClr val="dk1"/>
              </a:solidFill>
              <a:latin typeface="Halant"/>
              <a:ea typeface="Halant"/>
              <a:cs typeface="Halant"/>
              <a:sym typeface="Halant"/>
            </a:endParaRPr>
          </a:p>
        </p:txBody>
      </p:sp>
      <p:sp>
        <p:nvSpPr>
          <p:cNvPr id="187" name="Google Shape;187;p19"/>
          <p:cNvSpPr txBox="1"/>
          <p:nvPr/>
        </p:nvSpPr>
        <p:spPr>
          <a:xfrm>
            <a:off x="939117" y="1338475"/>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highlight>
                  <a:schemeClr val="lt1"/>
                </a:highlight>
                <a:latin typeface="Lexend ExtraBold"/>
                <a:ea typeface="Lexend ExtraBold"/>
                <a:cs typeface="Lexend ExtraBold"/>
                <a:sym typeface="Lexend ExtraBold"/>
              </a:rPr>
              <a:t>DECEMBER 1860</a:t>
            </a:r>
            <a:endParaRPr sz="1200">
              <a:solidFill>
                <a:schemeClr val="dk1"/>
              </a:solidFill>
              <a:highlight>
                <a:schemeClr val="lt1"/>
              </a:highlight>
              <a:latin typeface="Lexend ExtraBold"/>
              <a:ea typeface="Lexend ExtraBold"/>
              <a:cs typeface="Lexend ExtraBold"/>
              <a:sym typeface="Lexend ExtraBold"/>
            </a:endParaRPr>
          </a:p>
          <a:p>
            <a:pPr indent="0" lvl="0" marL="0" rtl="0" algn="ctr">
              <a:spcBef>
                <a:spcPts val="0"/>
              </a:spcBef>
              <a:spcAft>
                <a:spcPts val="0"/>
              </a:spcAft>
              <a:buNone/>
            </a:pPr>
            <a:r>
              <a:rPr lang="en" sz="1200">
                <a:solidFill>
                  <a:schemeClr val="dk1"/>
                </a:solidFill>
                <a:latin typeface="Lexend ExtraBold"/>
                <a:ea typeface="Lexend ExtraBold"/>
                <a:cs typeface="Lexend ExtraBold"/>
                <a:sym typeface="Lexend ExtraBold"/>
              </a:rPr>
              <a:t>SECESSION OF SOUTH CAROLINA</a:t>
            </a:r>
            <a:endParaRPr sz="1200">
              <a:solidFill>
                <a:schemeClr val="dk1"/>
              </a:solidFill>
              <a:latin typeface="Lexend ExtraBold"/>
              <a:ea typeface="Lexend ExtraBold"/>
              <a:cs typeface="Lexend ExtraBold"/>
              <a:sym typeface="Lexend ExtraBold"/>
            </a:endParaRPr>
          </a:p>
        </p:txBody>
      </p:sp>
      <p:sp>
        <p:nvSpPr>
          <p:cNvPr id="188" name="Google Shape;188;p19"/>
          <p:cNvSpPr txBox="1"/>
          <p:nvPr/>
        </p:nvSpPr>
        <p:spPr>
          <a:xfrm>
            <a:off x="2866841" y="1338475"/>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dk1"/>
                </a:solidFill>
                <a:latin typeface="Inter"/>
                <a:ea typeface="Inter"/>
                <a:cs typeface="Inter"/>
                <a:sym typeface="Inter"/>
              </a:rPr>
              <a:t>In December 1860, South Carolina became the first state to secede from the United States, marking a major turning point in American history. This action came shortly after the election of Abraham Lincoln, whom Southern leaders viewed as a threat to slavery. South Carolina’s secession signaled the collapse of compromise between North and South over slavery and states’ rights. It set off a chain reaction, as other Southern states soon followed, leading to the formation of the Confederate States of America. The secession of South Carolina was a key event that directly led to the outbreak of the Civil War in April 1861.</a:t>
            </a:r>
            <a:endParaRPr sz="700">
              <a:solidFill>
                <a:schemeClr val="dk1"/>
              </a:solidFill>
              <a:latin typeface="Inter"/>
              <a:ea typeface="Inter"/>
              <a:cs typeface="Inter"/>
              <a:sym typeface="Inter"/>
            </a:endParaRPr>
          </a:p>
        </p:txBody>
      </p:sp>
      <p:sp>
        <p:nvSpPr>
          <p:cNvPr id="189" name="Google Shape;189;p19"/>
          <p:cNvSpPr txBox="1"/>
          <p:nvPr/>
        </p:nvSpPr>
        <p:spPr>
          <a:xfrm>
            <a:off x="939117" y="4134525"/>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7916"/>
              </a:lnSpc>
              <a:spcBef>
                <a:spcPts val="0"/>
              </a:spcBef>
              <a:spcAft>
                <a:spcPts val="0"/>
              </a:spcAft>
              <a:buNone/>
            </a:pPr>
            <a:r>
              <a:rPr lang="en" sz="1200">
                <a:solidFill>
                  <a:schemeClr val="dk1"/>
                </a:solidFill>
                <a:highlight>
                  <a:schemeClr val="lt1"/>
                </a:highlight>
                <a:latin typeface="Lexend ExtraBold"/>
                <a:ea typeface="Lexend ExtraBold"/>
                <a:cs typeface="Lexend ExtraBold"/>
                <a:sym typeface="Lexend ExtraBold"/>
              </a:rPr>
              <a:t>JUNE 1863</a:t>
            </a:r>
            <a:endParaRPr sz="1200">
              <a:solidFill>
                <a:schemeClr val="dk1"/>
              </a:solidFill>
              <a:highlight>
                <a:schemeClr val="lt1"/>
              </a:highlight>
              <a:latin typeface="Lexend ExtraBold"/>
              <a:ea typeface="Lexend ExtraBold"/>
              <a:cs typeface="Lexend ExtraBold"/>
              <a:sym typeface="Lexend ExtraBold"/>
            </a:endParaRPr>
          </a:p>
          <a:p>
            <a:pPr indent="0" lvl="0" marL="0" rtl="0" algn="ctr">
              <a:lnSpc>
                <a:spcPct val="107916"/>
              </a:lnSpc>
              <a:spcBef>
                <a:spcPts val="0"/>
              </a:spcBef>
              <a:spcAft>
                <a:spcPts val="0"/>
              </a:spcAft>
              <a:buNone/>
            </a:pPr>
            <a:r>
              <a:rPr lang="en" sz="1200">
                <a:solidFill>
                  <a:schemeClr val="dk1"/>
                </a:solidFill>
                <a:latin typeface="Lexend ExtraBold"/>
                <a:ea typeface="Lexend ExtraBold"/>
                <a:cs typeface="Lexend ExtraBold"/>
                <a:sym typeface="Lexend ExtraBold"/>
              </a:rPr>
              <a:t>TUBMAN’S COMBAHEE FERRY RAID</a:t>
            </a:r>
            <a:endParaRPr sz="1200">
              <a:solidFill>
                <a:schemeClr val="dk1"/>
              </a:solidFill>
              <a:latin typeface="Inter"/>
              <a:ea typeface="Inter"/>
              <a:cs typeface="Inter"/>
              <a:sym typeface="Inter"/>
            </a:endParaRPr>
          </a:p>
        </p:txBody>
      </p:sp>
      <p:sp>
        <p:nvSpPr>
          <p:cNvPr id="190" name="Google Shape;190;p19"/>
          <p:cNvSpPr txBox="1"/>
          <p:nvPr/>
        </p:nvSpPr>
        <p:spPr>
          <a:xfrm>
            <a:off x="2866841" y="4134525"/>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Harriet Tubman helped lead Union forces in a raid along the Combahee River in South Carolina, freeing over 700 enslaved people. It was the first U.S. military operation led by an African American woman. The raid weakened the Confederate economy and demonstrated the critical role of Black Americans in the Union war effort.</a:t>
            </a:r>
            <a:endParaRPr sz="800">
              <a:solidFill>
                <a:schemeClr val="dk1"/>
              </a:solidFill>
              <a:latin typeface="Inter"/>
              <a:ea typeface="Inter"/>
              <a:cs typeface="Inter"/>
              <a:sym typeface="Inter"/>
            </a:endParaRPr>
          </a:p>
        </p:txBody>
      </p:sp>
      <p:sp>
        <p:nvSpPr>
          <p:cNvPr id="191" name="Google Shape;191;p19"/>
          <p:cNvSpPr txBox="1"/>
          <p:nvPr/>
        </p:nvSpPr>
        <p:spPr>
          <a:xfrm>
            <a:off x="5067599" y="2736500"/>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highlight>
                  <a:schemeClr val="lt1"/>
                </a:highlight>
                <a:latin typeface="Lexend ExtraBold"/>
                <a:ea typeface="Lexend ExtraBold"/>
                <a:cs typeface="Lexend ExtraBold"/>
                <a:sym typeface="Lexend ExtraBold"/>
              </a:rPr>
              <a:t>SEPTEMBER 1862</a:t>
            </a:r>
            <a:endParaRPr sz="1200">
              <a:solidFill>
                <a:schemeClr val="dk1"/>
              </a:solidFill>
              <a:highlight>
                <a:schemeClr val="lt1"/>
              </a:highlight>
              <a:latin typeface="Lexend ExtraBold"/>
              <a:ea typeface="Lexend ExtraBold"/>
              <a:cs typeface="Lexend ExtraBold"/>
              <a:sym typeface="Lexend ExtraBold"/>
            </a:endParaRPr>
          </a:p>
          <a:p>
            <a:pPr indent="0" lvl="0" marL="0" rtl="0" algn="ctr">
              <a:spcBef>
                <a:spcPts val="0"/>
              </a:spcBef>
              <a:spcAft>
                <a:spcPts val="0"/>
              </a:spcAft>
              <a:buNone/>
            </a:pPr>
            <a:r>
              <a:rPr lang="en" sz="1200">
                <a:solidFill>
                  <a:schemeClr val="dk1"/>
                </a:solidFill>
                <a:latin typeface="Lexend ExtraBold"/>
                <a:ea typeface="Lexend ExtraBold"/>
                <a:cs typeface="Lexend ExtraBold"/>
                <a:sym typeface="Lexend ExtraBold"/>
              </a:rPr>
              <a:t>BATTLE OF ANTIETAM</a:t>
            </a:r>
            <a:endParaRPr sz="1200">
              <a:solidFill>
                <a:schemeClr val="dk1"/>
              </a:solidFill>
              <a:latin typeface="Lexend ExtraBold"/>
              <a:ea typeface="Lexend ExtraBold"/>
              <a:cs typeface="Lexend ExtraBold"/>
              <a:sym typeface="Lexend ExtraBold"/>
            </a:endParaRPr>
          </a:p>
        </p:txBody>
      </p:sp>
      <p:sp>
        <p:nvSpPr>
          <p:cNvPr id="192" name="Google Shape;192;p19"/>
          <p:cNvSpPr txBox="1"/>
          <p:nvPr/>
        </p:nvSpPr>
        <p:spPr>
          <a:xfrm>
            <a:off x="939113" y="2736500"/>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The Battle of Antietam was the bloodiest single day in American history, with over 22,000 casualties. Though tactically inconclusive, it halted Confederate General Robert E. Lee’s invasion of the North. The Union’s strategic advantage gave President Lincoln the opportunity to issue the Emancipation Proclamation.</a:t>
            </a:r>
            <a:endParaRPr sz="800">
              <a:solidFill>
                <a:schemeClr val="dk1"/>
              </a:solidFill>
              <a:latin typeface="Inter"/>
              <a:ea typeface="Inter"/>
              <a:cs typeface="Inter"/>
              <a:sym typeface="Inter"/>
            </a:endParaRPr>
          </a:p>
        </p:txBody>
      </p:sp>
      <p:sp>
        <p:nvSpPr>
          <p:cNvPr id="193" name="Google Shape;193;p19"/>
          <p:cNvSpPr txBox="1"/>
          <p:nvPr/>
        </p:nvSpPr>
        <p:spPr>
          <a:xfrm>
            <a:off x="5067599" y="5532550"/>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highlight>
                  <a:srgbClr val="FCFCFC"/>
                </a:highlight>
                <a:latin typeface="Lexend ExtraBold"/>
                <a:ea typeface="Lexend ExtraBold"/>
                <a:cs typeface="Lexend ExtraBold"/>
                <a:sym typeface="Lexend ExtraBold"/>
              </a:rPr>
              <a:t>NOVEMBER 1863</a:t>
            </a:r>
            <a:endParaRPr sz="1200">
              <a:solidFill>
                <a:schemeClr val="dk1"/>
              </a:solidFill>
              <a:highlight>
                <a:srgbClr val="FCFCFC"/>
              </a:highlight>
              <a:latin typeface="Lexend ExtraBold"/>
              <a:ea typeface="Lexend ExtraBold"/>
              <a:cs typeface="Lexend ExtraBold"/>
              <a:sym typeface="Lexend ExtraBold"/>
            </a:endParaRPr>
          </a:p>
          <a:p>
            <a:pPr indent="0" lvl="0" marL="0" rtl="0" algn="ctr">
              <a:spcBef>
                <a:spcPts val="0"/>
              </a:spcBef>
              <a:spcAft>
                <a:spcPts val="0"/>
              </a:spcAft>
              <a:buNone/>
            </a:pPr>
            <a:r>
              <a:rPr lang="en" sz="1200">
                <a:solidFill>
                  <a:schemeClr val="dk1"/>
                </a:solidFill>
                <a:latin typeface="Lexend ExtraBold"/>
                <a:ea typeface="Lexend ExtraBold"/>
                <a:cs typeface="Lexend ExtraBold"/>
                <a:sym typeface="Lexend ExtraBold"/>
              </a:rPr>
              <a:t>GETTYSBURG ADDRESS</a:t>
            </a:r>
            <a:endParaRPr sz="1200">
              <a:solidFill>
                <a:schemeClr val="dk1"/>
              </a:solidFill>
              <a:latin typeface="Lexend ExtraBold"/>
              <a:ea typeface="Lexend ExtraBold"/>
              <a:cs typeface="Lexend ExtraBold"/>
              <a:sym typeface="Lexend ExtraBold"/>
            </a:endParaRPr>
          </a:p>
        </p:txBody>
      </p:sp>
      <p:sp>
        <p:nvSpPr>
          <p:cNvPr id="194" name="Google Shape;194;p19"/>
          <p:cNvSpPr txBox="1"/>
          <p:nvPr/>
        </p:nvSpPr>
        <p:spPr>
          <a:xfrm>
            <a:off x="939113" y="5532550"/>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dk1"/>
                </a:solidFill>
                <a:latin typeface="Inter"/>
                <a:ea typeface="Inter"/>
                <a:cs typeface="Inter"/>
                <a:sym typeface="Inter"/>
              </a:rPr>
              <a:t>Delivered in November 1863, President Abraham Lincoln’s Gettysburg Address honored the soldiers who died at the Battle of Gettysburg and redefined the purpose of the Civil War. In just a few short minutes, Lincoln emphasized the principles of equality and liberty outlined in the Declaration of Independence. He reminded Americans that the war was not only a struggle to preserve the Union but also a fight to ensure freedom for all. The speech called on the living to continue the soldiers’ work and dedicate themselves to a “new birth of freedom.” It became one of the most famous speeches in U.S. history and reshaped national identity and ideals.</a:t>
            </a:r>
            <a:endParaRPr sz="700">
              <a:solidFill>
                <a:schemeClr val="dk1"/>
              </a:solidFill>
              <a:latin typeface="Inter"/>
              <a:ea typeface="Inter"/>
              <a:cs typeface="Inter"/>
              <a:sym typeface="Inter"/>
            </a:endParaRPr>
          </a:p>
        </p:txBody>
      </p:sp>
      <p:sp>
        <p:nvSpPr>
          <p:cNvPr id="195" name="Google Shape;195;p19"/>
          <p:cNvSpPr txBox="1"/>
          <p:nvPr/>
        </p:nvSpPr>
        <p:spPr>
          <a:xfrm>
            <a:off x="939117" y="6930575"/>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7916"/>
              </a:lnSpc>
              <a:spcBef>
                <a:spcPts val="0"/>
              </a:spcBef>
              <a:spcAft>
                <a:spcPts val="0"/>
              </a:spcAft>
              <a:buNone/>
            </a:pPr>
            <a:r>
              <a:rPr lang="en" sz="1200">
                <a:solidFill>
                  <a:schemeClr val="dk1"/>
                </a:solidFill>
                <a:highlight>
                  <a:schemeClr val="lt1"/>
                </a:highlight>
                <a:latin typeface="Lexend ExtraBold"/>
                <a:ea typeface="Lexend ExtraBold"/>
                <a:cs typeface="Lexend ExtraBold"/>
                <a:sym typeface="Lexend ExtraBold"/>
              </a:rPr>
              <a:t>NOV/DEC 1864</a:t>
            </a:r>
            <a:endParaRPr sz="1200">
              <a:solidFill>
                <a:schemeClr val="dk1"/>
              </a:solidFill>
              <a:highlight>
                <a:schemeClr val="lt1"/>
              </a:highlight>
              <a:latin typeface="Lexend ExtraBold"/>
              <a:ea typeface="Lexend ExtraBold"/>
              <a:cs typeface="Lexend ExtraBold"/>
              <a:sym typeface="Lexend ExtraBold"/>
            </a:endParaRPr>
          </a:p>
          <a:p>
            <a:pPr indent="0" lvl="0" marL="0" rtl="0" algn="ctr">
              <a:lnSpc>
                <a:spcPct val="107916"/>
              </a:lnSpc>
              <a:spcBef>
                <a:spcPts val="0"/>
              </a:spcBef>
              <a:spcAft>
                <a:spcPts val="0"/>
              </a:spcAft>
              <a:buNone/>
            </a:pPr>
            <a:r>
              <a:rPr lang="en" sz="1200">
                <a:solidFill>
                  <a:schemeClr val="dk1"/>
                </a:solidFill>
                <a:latin typeface="Lexend ExtraBold"/>
                <a:ea typeface="Lexend ExtraBold"/>
                <a:cs typeface="Lexend ExtraBold"/>
                <a:sym typeface="Lexend ExtraBold"/>
              </a:rPr>
              <a:t>SHERMAN’S MARCH TO THE SEA</a:t>
            </a:r>
            <a:endParaRPr sz="1200">
              <a:solidFill>
                <a:schemeClr val="dk1"/>
              </a:solidFill>
              <a:latin typeface="Lexend ExtraBold"/>
              <a:ea typeface="Lexend ExtraBold"/>
              <a:cs typeface="Lexend ExtraBold"/>
              <a:sym typeface="Lexend ExtraBold"/>
            </a:endParaRPr>
          </a:p>
        </p:txBody>
      </p:sp>
      <p:sp>
        <p:nvSpPr>
          <p:cNvPr id="196" name="Google Shape;196;p19"/>
          <p:cNvSpPr txBox="1"/>
          <p:nvPr/>
        </p:nvSpPr>
        <p:spPr>
          <a:xfrm>
            <a:off x="2866841" y="6930575"/>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In November and December 1864, Union General William Tecumseh Sherman led his famous March to the Sea from Atlanta to Savannah, Georgia. His troops destroyed railroads, crops, and infrastructure along the way in a strategy known as “total war.” The march aimed to break the South’s will to fight by targeting not just Confederate armies but also civilian resources that supported them. Sherman’s success weakened the Confederacy’s ability to continue the war and boosted Northern morale. It was a turning point that helped ensure Union victory and demonstrated the devastating power of modern warfare.</a:t>
            </a:r>
            <a:endParaRPr sz="800">
              <a:solidFill>
                <a:schemeClr val="dk1"/>
              </a:solidFill>
              <a:latin typeface="Inter"/>
              <a:ea typeface="Inter"/>
              <a:cs typeface="Inter"/>
              <a:sym typeface="Inter"/>
            </a:endParaRPr>
          </a:p>
        </p:txBody>
      </p:sp>
      <p:sp>
        <p:nvSpPr>
          <p:cNvPr id="197" name="Google Shape;197;p19"/>
          <p:cNvSpPr txBox="1"/>
          <p:nvPr/>
        </p:nvSpPr>
        <p:spPr>
          <a:xfrm>
            <a:off x="5067599" y="8328600"/>
            <a:ext cx="1816800" cy="11418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dk1"/>
                </a:solidFill>
                <a:highlight>
                  <a:schemeClr val="lt1"/>
                </a:highlight>
                <a:latin typeface="Lexend ExtraBold"/>
                <a:ea typeface="Lexend ExtraBold"/>
                <a:cs typeface="Lexend ExtraBold"/>
                <a:sym typeface="Lexend ExtraBold"/>
              </a:rPr>
              <a:t>APRIL 1865</a:t>
            </a:r>
            <a:endParaRPr sz="1200">
              <a:solidFill>
                <a:schemeClr val="dk1"/>
              </a:solidFill>
              <a:highlight>
                <a:schemeClr val="lt1"/>
              </a:highlight>
              <a:latin typeface="Lexend ExtraBold"/>
              <a:ea typeface="Lexend ExtraBold"/>
              <a:cs typeface="Lexend ExtraBold"/>
              <a:sym typeface="Lexend ExtraBold"/>
            </a:endParaRPr>
          </a:p>
          <a:p>
            <a:pPr indent="0" lvl="0" marL="0" rtl="0" algn="ctr">
              <a:spcBef>
                <a:spcPts val="0"/>
              </a:spcBef>
              <a:spcAft>
                <a:spcPts val="0"/>
              </a:spcAft>
              <a:buClr>
                <a:schemeClr val="dk1"/>
              </a:buClr>
              <a:buSzPts val="1100"/>
              <a:buFont typeface="Arial"/>
              <a:buNone/>
            </a:pPr>
            <a:r>
              <a:rPr lang="en" sz="1200">
                <a:solidFill>
                  <a:schemeClr val="dk1"/>
                </a:solidFill>
                <a:latin typeface="Lexend ExtraBold"/>
                <a:ea typeface="Lexend ExtraBold"/>
                <a:cs typeface="Lexend ExtraBold"/>
                <a:sym typeface="Lexend ExtraBold"/>
              </a:rPr>
              <a:t>SURRENDER AT APPOMATTOX COURT HOUSE</a:t>
            </a:r>
            <a:endParaRPr sz="1200">
              <a:solidFill>
                <a:schemeClr val="dk1"/>
              </a:solidFill>
              <a:latin typeface="Lexend ExtraBold"/>
              <a:ea typeface="Lexend ExtraBold"/>
              <a:cs typeface="Lexend ExtraBold"/>
              <a:sym typeface="Lexend ExtraBold"/>
            </a:endParaRPr>
          </a:p>
        </p:txBody>
      </p:sp>
      <p:sp>
        <p:nvSpPr>
          <p:cNvPr id="198" name="Google Shape;198;p19"/>
          <p:cNvSpPr txBox="1"/>
          <p:nvPr/>
        </p:nvSpPr>
        <p:spPr>
          <a:xfrm>
            <a:off x="939113" y="8328600"/>
            <a:ext cx="4017600" cy="11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a:ea typeface="Inter"/>
                <a:cs typeface="Inter"/>
                <a:sym typeface="Inter"/>
              </a:rPr>
              <a:t>Confederate General Robert E. Lee surrendered to Union General Ulysses S. Grant at Appomattox Court House, effectively ending the Civil War. Grant offered generous terms to encourage national healing. The surrender marked the collapse of the Confederacy and the preservation of the United States.</a:t>
            </a:r>
            <a:endParaRPr sz="800">
              <a:solidFill>
                <a:schemeClr val="dk1"/>
              </a:solidFill>
              <a:latin typeface="Inter"/>
              <a:ea typeface="Inter"/>
              <a:cs typeface="Inter"/>
              <a:sym typeface="Inter"/>
            </a:endParaRPr>
          </a:p>
        </p:txBody>
      </p:sp>
      <p:cxnSp>
        <p:nvCxnSpPr>
          <p:cNvPr id="199" name="Google Shape;199;p19"/>
          <p:cNvCxnSpPr>
            <a:stCxn id="188" idx="3"/>
            <a:endCxn id="191" idx="3"/>
          </p:cNvCxnSpPr>
          <p:nvPr/>
        </p:nvCxnSpPr>
        <p:spPr>
          <a:xfrm>
            <a:off x="6884441" y="1909375"/>
            <a:ext cx="600" cy="1398000"/>
          </a:xfrm>
          <a:prstGeom prst="curvedConnector3">
            <a:avLst>
              <a:gd fmla="val 77005673" name="adj1"/>
            </a:avLst>
          </a:prstGeom>
          <a:noFill/>
          <a:ln cap="flat" cmpd="sng" w="19050">
            <a:solidFill>
              <a:schemeClr val="dk1"/>
            </a:solidFill>
            <a:prstDash val="solid"/>
            <a:round/>
            <a:headEnd len="med" w="med" type="none"/>
            <a:tailEnd len="med" w="med" type="none"/>
          </a:ln>
        </p:spPr>
      </p:cxnSp>
      <p:cxnSp>
        <p:nvCxnSpPr>
          <p:cNvPr id="200" name="Google Shape;200;p19"/>
          <p:cNvCxnSpPr/>
          <p:nvPr/>
        </p:nvCxnSpPr>
        <p:spPr>
          <a:xfrm>
            <a:off x="938516" y="3307413"/>
            <a:ext cx="600" cy="1398000"/>
          </a:xfrm>
          <a:prstGeom prst="curvedConnector3">
            <a:avLst>
              <a:gd fmla="val -74210994" name="adj1"/>
            </a:avLst>
          </a:prstGeom>
          <a:noFill/>
          <a:ln cap="flat" cmpd="sng" w="19050">
            <a:solidFill>
              <a:schemeClr val="dk1"/>
            </a:solidFill>
            <a:prstDash val="solid"/>
            <a:round/>
            <a:headEnd len="med" w="med" type="none"/>
            <a:tailEnd len="med" w="med" type="none"/>
          </a:ln>
        </p:spPr>
      </p:cxnSp>
      <p:cxnSp>
        <p:nvCxnSpPr>
          <p:cNvPr id="201" name="Google Shape;201;p19"/>
          <p:cNvCxnSpPr/>
          <p:nvPr/>
        </p:nvCxnSpPr>
        <p:spPr>
          <a:xfrm>
            <a:off x="6884441" y="4950200"/>
            <a:ext cx="600" cy="1398000"/>
          </a:xfrm>
          <a:prstGeom prst="curvedConnector3">
            <a:avLst>
              <a:gd fmla="val 77005673" name="adj1"/>
            </a:avLst>
          </a:prstGeom>
          <a:noFill/>
          <a:ln cap="flat" cmpd="sng" w="19050">
            <a:solidFill>
              <a:schemeClr val="dk1"/>
            </a:solidFill>
            <a:prstDash val="solid"/>
            <a:round/>
            <a:headEnd len="med" w="med" type="none"/>
            <a:tailEnd len="med" w="med" type="none"/>
          </a:ln>
        </p:spPr>
      </p:cxnSp>
      <p:cxnSp>
        <p:nvCxnSpPr>
          <p:cNvPr id="202" name="Google Shape;202;p19"/>
          <p:cNvCxnSpPr/>
          <p:nvPr/>
        </p:nvCxnSpPr>
        <p:spPr>
          <a:xfrm>
            <a:off x="938516" y="6103450"/>
            <a:ext cx="600" cy="1398000"/>
          </a:xfrm>
          <a:prstGeom prst="curvedConnector3">
            <a:avLst>
              <a:gd fmla="val -74210994" name="adj1"/>
            </a:avLst>
          </a:prstGeom>
          <a:noFill/>
          <a:ln cap="flat" cmpd="sng" w="19050">
            <a:solidFill>
              <a:schemeClr val="dk1"/>
            </a:solidFill>
            <a:prstDash val="solid"/>
            <a:round/>
            <a:headEnd len="med" w="med" type="none"/>
            <a:tailEnd len="med" w="med" type="none"/>
          </a:ln>
        </p:spPr>
      </p:cxnSp>
      <p:cxnSp>
        <p:nvCxnSpPr>
          <p:cNvPr id="203" name="Google Shape;203;p19"/>
          <p:cNvCxnSpPr/>
          <p:nvPr/>
        </p:nvCxnSpPr>
        <p:spPr>
          <a:xfrm>
            <a:off x="6884441" y="7501450"/>
            <a:ext cx="600" cy="1398000"/>
          </a:xfrm>
          <a:prstGeom prst="curvedConnector3">
            <a:avLst>
              <a:gd fmla="val 77005673" name="adj1"/>
            </a:avLst>
          </a:prstGeom>
          <a:noFill/>
          <a:ln cap="flat" cmpd="sng" w="19050">
            <a:solidFill>
              <a:schemeClr val="dk1"/>
            </a:solidFill>
            <a:prstDash val="solid"/>
            <a:round/>
            <a:headEnd len="med" w="med" type="none"/>
            <a:tailEnd len="med" w="med" type="none"/>
          </a:ln>
        </p:spPr>
      </p:cxnSp>
      <p:sp>
        <p:nvSpPr>
          <p:cNvPr id="204" name="Google Shape;204;p19"/>
          <p:cNvSpPr txBox="1"/>
          <p:nvPr/>
        </p:nvSpPr>
        <p:spPr>
          <a:xfrm>
            <a:off x="291500" y="405925"/>
            <a:ext cx="7274100" cy="75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200">
                <a:solidFill>
                  <a:schemeClr val="dk1"/>
                </a:solidFill>
                <a:latin typeface="Lexend ExtraBold"/>
                <a:ea typeface="Lexend ExtraBold"/>
                <a:cs typeface="Lexend ExtraBold"/>
                <a:sym typeface="Lexend ExtraBold"/>
              </a:rPr>
              <a:t>CIVIL WAR TIMELINE PROJECT</a:t>
            </a:r>
            <a:endParaRPr sz="3200">
              <a:solidFill>
                <a:schemeClr val="dk1"/>
              </a:solidFill>
              <a:latin typeface="Lexend ExtraBold"/>
              <a:ea typeface="Lexend ExtraBold"/>
              <a:cs typeface="Lexend ExtraBold"/>
              <a:sym typeface="Lexend ExtraBold"/>
            </a:endParaRPr>
          </a:p>
        </p:txBody>
      </p:sp>
      <p:pic>
        <p:nvPicPr>
          <p:cNvPr id="205" name="Google Shape;205;p19" title="pie-chart.png"/>
          <p:cNvPicPr preferRelativeResize="0"/>
          <p:nvPr/>
        </p:nvPicPr>
        <p:blipFill>
          <a:blip r:embed="rId3">
            <a:alphaModFix/>
          </a:blip>
          <a:stretch>
            <a:fillRect/>
          </a:stretch>
        </p:blipFill>
        <p:spPr>
          <a:xfrm>
            <a:off x="6766775" y="1183950"/>
            <a:ext cx="753000" cy="753000"/>
          </a:xfrm>
          <a:prstGeom prst="rect">
            <a:avLst/>
          </a:prstGeom>
          <a:noFill/>
          <a:ln>
            <a:noFill/>
          </a:ln>
        </p:spPr>
      </p:pic>
      <p:pic>
        <p:nvPicPr>
          <p:cNvPr id="206" name="Google Shape;206;p19" title="tag.png"/>
          <p:cNvPicPr preferRelativeResize="0"/>
          <p:nvPr/>
        </p:nvPicPr>
        <p:blipFill>
          <a:blip r:embed="rId4">
            <a:alphaModFix/>
          </a:blip>
          <a:stretch>
            <a:fillRect/>
          </a:stretch>
        </p:blipFill>
        <p:spPr>
          <a:xfrm>
            <a:off x="339688" y="8899475"/>
            <a:ext cx="753000" cy="753000"/>
          </a:xfrm>
          <a:prstGeom prst="rect">
            <a:avLst/>
          </a:prstGeom>
          <a:noFill/>
          <a:ln>
            <a:noFill/>
          </a:ln>
        </p:spPr>
      </p:pic>
      <p:pic>
        <p:nvPicPr>
          <p:cNvPr id="207" name="Google Shape;207;p19" title="battle-royal.png"/>
          <p:cNvPicPr preferRelativeResize="0"/>
          <p:nvPr/>
        </p:nvPicPr>
        <p:blipFill>
          <a:blip r:embed="rId5">
            <a:alphaModFix/>
          </a:blip>
          <a:stretch>
            <a:fillRect/>
          </a:stretch>
        </p:blipFill>
        <p:spPr>
          <a:xfrm>
            <a:off x="215300" y="2713288"/>
            <a:ext cx="752975" cy="752975"/>
          </a:xfrm>
          <a:prstGeom prst="rect">
            <a:avLst/>
          </a:prstGeom>
          <a:noFill/>
          <a:ln>
            <a:noFill/>
          </a:ln>
        </p:spPr>
      </p:pic>
      <p:pic>
        <p:nvPicPr>
          <p:cNvPr id="208" name="Google Shape;208;p19" title="yacht.png"/>
          <p:cNvPicPr preferRelativeResize="0"/>
          <p:nvPr/>
        </p:nvPicPr>
        <p:blipFill>
          <a:blip r:embed="rId6">
            <a:alphaModFix/>
          </a:blip>
          <a:stretch>
            <a:fillRect/>
          </a:stretch>
        </p:blipFill>
        <p:spPr>
          <a:xfrm>
            <a:off x="6766775" y="4037750"/>
            <a:ext cx="753000" cy="753000"/>
          </a:xfrm>
          <a:prstGeom prst="rect">
            <a:avLst/>
          </a:prstGeom>
          <a:noFill/>
          <a:ln>
            <a:noFill/>
          </a:ln>
        </p:spPr>
      </p:pic>
      <p:pic>
        <p:nvPicPr>
          <p:cNvPr id="209" name="Google Shape;209;p19" title="run.png"/>
          <p:cNvPicPr preferRelativeResize="0"/>
          <p:nvPr/>
        </p:nvPicPr>
        <p:blipFill>
          <a:blip r:embed="rId7">
            <a:alphaModFix/>
          </a:blip>
          <a:stretch>
            <a:fillRect/>
          </a:stretch>
        </p:blipFill>
        <p:spPr>
          <a:xfrm>
            <a:off x="7328550" y="4017900"/>
            <a:ext cx="307500" cy="307500"/>
          </a:xfrm>
          <a:prstGeom prst="rect">
            <a:avLst/>
          </a:prstGeom>
          <a:noFill/>
          <a:ln>
            <a:noFill/>
          </a:ln>
        </p:spPr>
      </p:pic>
      <p:pic>
        <p:nvPicPr>
          <p:cNvPr id="210" name="Google Shape;210;p19" title="abraham-lincoln.png"/>
          <p:cNvPicPr preferRelativeResize="0"/>
          <p:nvPr/>
        </p:nvPicPr>
        <p:blipFill>
          <a:blip r:embed="rId8">
            <a:alphaModFix/>
          </a:blip>
          <a:stretch>
            <a:fillRect/>
          </a:stretch>
        </p:blipFill>
        <p:spPr>
          <a:xfrm>
            <a:off x="338550" y="5520950"/>
            <a:ext cx="752975" cy="752975"/>
          </a:xfrm>
          <a:prstGeom prst="rect">
            <a:avLst/>
          </a:prstGeom>
          <a:noFill/>
          <a:ln>
            <a:noFill/>
          </a:ln>
        </p:spPr>
      </p:pic>
      <p:pic>
        <p:nvPicPr>
          <p:cNvPr id="211" name="Google Shape;211;p19" title="chat-bubble.png"/>
          <p:cNvPicPr preferRelativeResize="0"/>
          <p:nvPr/>
        </p:nvPicPr>
        <p:blipFill>
          <a:blip r:embed="rId9">
            <a:alphaModFix/>
          </a:blip>
          <a:stretch>
            <a:fillRect/>
          </a:stretch>
        </p:blipFill>
        <p:spPr>
          <a:xfrm rot="-1444343">
            <a:off x="134275" y="5263300"/>
            <a:ext cx="462025" cy="462025"/>
          </a:xfrm>
          <a:prstGeom prst="rect">
            <a:avLst/>
          </a:prstGeom>
          <a:noFill/>
          <a:ln>
            <a:noFill/>
          </a:ln>
        </p:spPr>
      </p:pic>
      <p:pic>
        <p:nvPicPr>
          <p:cNvPr id="212" name="Google Shape;212;p19" title="burning-building.png"/>
          <p:cNvPicPr preferRelativeResize="0"/>
          <p:nvPr/>
        </p:nvPicPr>
        <p:blipFill>
          <a:blip r:embed="rId10">
            <a:alphaModFix/>
          </a:blip>
          <a:stretch>
            <a:fillRect/>
          </a:stretch>
        </p:blipFill>
        <p:spPr>
          <a:xfrm>
            <a:off x="6727975" y="6854838"/>
            <a:ext cx="752975" cy="752975"/>
          </a:xfrm>
          <a:prstGeom prst="rect">
            <a:avLst/>
          </a:prstGeom>
          <a:noFill/>
          <a:ln>
            <a:noFill/>
          </a:ln>
        </p:spPr>
      </p:pic>
      <p:pic>
        <p:nvPicPr>
          <p:cNvPr id="213" name="Google Shape;213;p19" title="run.png"/>
          <p:cNvPicPr preferRelativeResize="0"/>
          <p:nvPr/>
        </p:nvPicPr>
        <p:blipFill>
          <a:blip r:embed="rId7">
            <a:alphaModFix/>
          </a:blip>
          <a:stretch>
            <a:fillRect/>
          </a:stretch>
        </p:blipFill>
        <p:spPr>
          <a:xfrm>
            <a:off x="7364675" y="4629225"/>
            <a:ext cx="307500" cy="307500"/>
          </a:xfrm>
          <a:prstGeom prst="rect">
            <a:avLst/>
          </a:prstGeom>
          <a:noFill/>
          <a:ln>
            <a:noFill/>
          </a:ln>
        </p:spPr>
      </p:pic>
      <p:pic>
        <p:nvPicPr>
          <p:cNvPr id="214" name="Google Shape;214;p19" title="run.png"/>
          <p:cNvPicPr preferRelativeResize="0"/>
          <p:nvPr/>
        </p:nvPicPr>
        <p:blipFill>
          <a:blip r:embed="rId7">
            <a:alphaModFix/>
          </a:blip>
          <a:stretch>
            <a:fillRect/>
          </a:stretch>
        </p:blipFill>
        <p:spPr>
          <a:xfrm>
            <a:off x="7519775" y="4260500"/>
            <a:ext cx="307500" cy="30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66448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