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9601200" cx="7315200"/>
  <p:notesSz cx="6858000" cy="9144000"/>
  <p:embeddedFontLst>
    <p:embeddedFont>
      <p:font typeface="Halant"/>
      <p:regular r:id="rId11"/>
      <p:bold r:id="rId12"/>
    </p:embeddedFont>
    <p:embeddedFont>
      <p:font typeface="Plus Jakarta Sans"/>
      <p:regular r:id="rId13"/>
      <p:bold r:id="rId14"/>
      <p:italic r:id="rId15"/>
      <p:boldItalic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8DF999C-C8E5-473F-83F7-CBC883B19E78}">
  <a:tblStyle styleId="{88DF999C-C8E5-473F-83F7-CBC883B19E7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PlusJakartaSans-regular.fntdata"/><Relationship Id="rId12" Type="http://schemas.openxmlformats.org/officeDocument/2006/relationships/font" Target="fonts/Halant-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italic.fntdata"/><Relationship Id="rId14" Type="http://schemas.openxmlformats.org/officeDocument/2006/relationships/font" Target="fonts/PlusJakartaSans-bold.fntdata"/><Relationship Id="rId17" Type="http://schemas.openxmlformats.org/officeDocument/2006/relationships/font" Target="fonts/Inter-regular.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slideMaster" Target="slideMasters/slideMaster2.xml"/><Relationship Id="rId18"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229a74e2f7_0_18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229a74e2f7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39fd082fe0_0_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39fd082fe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Wampum and Indigenous Trade</a:t>
            </a:r>
            <a:endParaRPr sz="24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1" name="Google Shape;101;p25"/>
          <p:cNvGraphicFramePr/>
          <p:nvPr/>
        </p:nvGraphicFramePr>
        <p:xfrm>
          <a:off x="441450" y="2769388"/>
          <a:ext cx="3000000" cy="3000000"/>
        </p:xfrm>
        <a:graphic>
          <a:graphicData uri="http://schemas.openxmlformats.org/drawingml/2006/table">
            <a:tbl>
              <a:tblPr>
                <a:noFill/>
                <a:tableStyleId>{88DF999C-C8E5-473F-83F7-CBC883B19E78}</a:tableStyleId>
              </a:tblPr>
              <a:tblGrid>
                <a:gridCol w="6432300"/>
              </a:tblGrid>
              <a:tr h="76800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James Merrell, </a:t>
                      </a:r>
                      <a:r>
                        <a:rPr i="1" lang="en" sz="1200">
                          <a:latin typeface="Halant"/>
                          <a:ea typeface="Halant"/>
                          <a:cs typeface="Halant"/>
                          <a:sym typeface="Halant"/>
                        </a:rPr>
                        <a:t>Into the American Woods, Negotiators on the </a:t>
                      </a:r>
                      <a:r>
                        <a:rPr i="1" lang="en" sz="1200">
                          <a:latin typeface="Halant"/>
                          <a:ea typeface="Halant"/>
                          <a:cs typeface="Halant"/>
                          <a:sym typeface="Halant"/>
                        </a:rPr>
                        <a:t>Pennsylvania</a:t>
                      </a:r>
                      <a:r>
                        <a:rPr i="1" lang="en" sz="1200">
                          <a:latin typeface="Halant"/>
                          <a:ea typeface="Halant"/>
                          <a:cs typeface="Halant"/>
                          <a:sym typeface="Halant"/>
                        </a:rPr>
                        <a:t> Frontier</a:t>
                      </a:r>
                      <a:r>
                        <a:rPr lang="en" sz="1200">
                          <a:latin typeface="Halant"/>
                          <a:ea typeface="Halant"/>
                          <a:cs typeface="Halant"/>
                          <a:sym typeface="Halant"/>
                        </a:rPr>
                        <a:t>, 1999.</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In this excerpt, Dr. Merrell, professor emeritus at Vassar college, describes the significance of wampum in Indigenous trade with Europeans.</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098400">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So vital was wampum as a medium of communication that no frontier negotiator could hope to succeed unless he knew the language of beads… Indian messengers would say that it served to "confirm" or "enforce" their words, it guaranteed that "we speak truth" and ensured that a speech would "have Credit with you," would "have its full Effect on "the listener's Mind." Natives might even have thought strings and belts more powerful still, so powerful that the shells themselves held the message. Thus an Iroquois or Delaware council spoke words directly into a string or belt as we would into a tape recorder; then a messenger, reaching his destination, merely turned the beads on and became their mouthpiece…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"Without Wampum," one colonist observed, "Nothing is to be done Amongst the Indians." The number of beads needed to conduct diplomacy was staggering. Some messengers had just a string or two in a pocket or pouch, but others crammed a bag or "casket" with ten, twenty, even thirty or more belts, each bearing part of a talk, each containing anywhere from several hundred to ten thousand beads that, woven into a belt, might be a foot wide and six feet long… Demand at midcentury [around 1750] was so great that Philadelphia merchants asked contacts in New York City for 100,000 beads, and a "wampum maker”...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Wampum's value as a communications medium stemmed in part from its versatility… Better still, wampum could take many forms. A large belt or long string meant something important. White shells denoted peace, "black" (actually purple) ones war, though words of war also came in as scalps tied to a white belt, red paint splashed across it, or a hatchet woven into its face…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Whatever their design and their message, shells were a go-between's stock in trade… To run short or run out was to court disaster.</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605300" y="1191650"/>
            <a:ext cx="2912400" cy="1264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Wampum were valued beads made by some Native American groups. In trade, they were often used to signify the importance or the authority of the message associated with </a:t>
            </a:r>
            <a:r>
              <a:rPr lang="en" sz="1200">
                <a:solidFill>
                  <a:schemeClr val="dk1"/>
                </a:solidFill>
                <a:latin typeface="Inter"/>
                <a:ea typeface="Inter"/>
                <a:cs typeface="Inter"/>
                <a:sym typeface="Inter"/>
              </a:rPr>
              <a:t>what</a:t>
            </a:r>
            <a:r>
              <a:rPr lang="en" sz="1200">
                <a:solidFill>
                  <a:schemeClr val="dk1"/>
                </a:solidFill>
                <a:latin typeface="Inter"/>
                <a:ea typeface="Inter"/>
                <a:cs typeface="Inter"/>
                <a:sym typeface="Inter"/>
              </a:rPr>
              <a:t> was being traded.</a:t>
            </a:r>
            <a:endParaRPr sz="1200">
              <a:solidFill>
                <a:schemeClr val="dk1"/>
              </a:solidFill>
              <a:latin typeface="Inter"/>
              <a:ea typeface="Inter"/>
              <a:cs typeface="Inter"/>
              <a:sym typeface="Inter"/>
            </a:endParaRPr>
          </a:p>
        </p:txBody>
      </p:sp>
      <p:pic>
        <p:nvPicPr>
          <p:cNvPr id="103" name="Google Shape;103;p25"/>
          <p:cNvPicPr preferRelativeResize="0"/>
          <p:nvPr/>
        </p:nvPicPr>
        <p:blipFill rotWithShape="1">
          <a:blip r:embed="rId4">
            <a:alphaModFix/>
          </a:blip>
          <a:srcRect b="0" l="0" r="0" t="12464"/>
          <a:stretch/>
        </p:blipFill>
        <p:spPr>
          <a:xfrm>
            <a:off x="3786650" y="1191650"/>
            <a:ext cx="2923252" cy="1264199"/>
          </a:xfrm>
          <a:prstGeom prst="rect">
            <a:avLst/>
          </a:prstGeom>
          <a:noFill/>
          <a:ln>
            <a:noFill/>
          </a:ln>
        </p:spPr>
      </p:pic>
      <p:sp>
        <p:nvSpPr>
          <p:cNvPr id="104" name="Google Shape;104;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5" name="Google Shape;105;p25"/>
          <p:cNvPicPr preferRelativeResize="0"/>
          <p:nvPr/>
        </p:nvPicPr>
        <p:blipFill>
          <a:blip r:embed="rId5">
            <a:alphaModFix/>
          </a:blip>
          <a:stretch>
            <a:fillRect/>
          </a:stretch>
        </p:blipFill>
        <p:spPr>
          <a:xfrm>
            <a:off x="359100" y="8923350"/>
            <a:ext cx="405811" cy="405811"/>
          </a:xfrm>
          <a:prstGeom prst="rect">
            <a:avLst/>
          </a:prstGeom>
          <a:noFill/>
          <a:ln>
            <a:noFill/>
          </a:ln>
        </p:spPr>
      </p:pic>
      <p:sp>
        <p:nvSpPr>
          <p:cNvPr id="106" name="Google Shape;106;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r>
              <a:rPr lang="en" sz="1600">
                <a:solidFill>
                  <a:schemeClr val="dk1"/>
                </a:solidFill>
                <a:latin typeface="Halant"/>
                <a:ea typeface="Halant"/>
                <a:cs typeface="Halant"/>
                <a:sym typeface="Halant"/>
              </a:rPr>
              <a:t>: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Reduce It!</a:t>
            </a:r>
            <a:endParaRPr sz="24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4" name="Google Shape;114;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16" name="Google Shape;116;p26"/>
          <p:cNvSpPr txBox="1"/>
          <p:nvPr/>
        </p:nvSpPr>
        <p:spPr>
          <a:xfrm>
            <a:off x="441275" y="9115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a:t>
            </a:r>
            <a:endParaRPr b="1" sz="1200">
              <a:solidFill>
                <a:schemeClr val="dk1"/>
              </a:solidFill>
              <a:latin typeface="Inter"/>
              <a:ea typeface="Inter"/>
              <a:cs typeface="Inter"/>
              <a:sym typeface="Inter"/>
            </a:endParaRPr>
          </a:p>
        </p:txBody>
      </p:sp>
      <p:sp>
        <p:nvSpPr>
          <p:cNvPr id="117" name="Google Shape;117;p26"/>
          <p:cNvSpPr/>
          <p:nvPr/>
        </p:nvSpPr>
        <p:spPr>
          <a:xfrm rot="10800000">
            <a:off x="993150" y="2560323"/>
            <a:ext cx="5328900" cy="60945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8" name="Google Shape;118;p26"/>
          <p:cNvSpPr txBox="1"/>
          <p:nvPr/>
        </p:nvSpPr>
        <p:spPr>
          <a:xfrm>
            <a:off x="993150" y="1393773"/>
            <a:ext cx="5328900" cy="916800"/>
          </a:xfrm>
          <a:prstGeom prst="rect">
            <a:avLst/>
          </a:prstGeom>
          <a:noFill/>
          <a:ln cap="flat" cmpd="sng" w="9525">
            <a:solidFill>
              <a:schemeClr val="dk2"/>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wampum in order to </a:t>
            </a:r>
            <a:r>
              <a:rPr lang="en" sz="1200">
                <a:solidFill>
                  <a:schemeClr val="dk1"/>
                </a:solidFill>
                <a:latin typeface="Halant"/>
                <a:ea typeface="Halant"/>
                <a:cs typeface="Halant"/>
                <a:sym typeface="Halant"/>
              </a:rPr>
              <a:t>answer</a:t>
            </a:r>
            <a:r>
              <a:rPr lang="en" sz="1200">
                <a:solidFill>
                  <a:schemeClr val="dk1"/>
                </a:solidFill>
                <a:latin typeface="Halant"/>
                <a:ea typeface="Halant"/>
                <a:cs typeface="Halant"/>
                <a:sym typeface="Halant"/>
              </a:rPr>
              <a:t> this lesson’s supporting question: </a:t>
            </a:r>
            <a:endParaRPr sz="1200">
              <a:solidFill>
                <a:schemeClr val="dk1"/>
              </a:solidFill>
              <a:latin typeface="Halant"/>
              <a:ea typeface="Halant"/>
              <a:cs typeface="Halant"/>
              <a:sym typeface="Halant"/>
            </a:endParaRPr>
          </a:p>
          <a:p>
            <a:pPr indent="0" lvl="0" marL="0" rtl="0" algn="ctr">
              <a:spcBef>
                <a:spcPts val="0"/>
              </a:spcBef>
              <a:spcAft>
                <a:spcPts val="0"/>
              </a:spcAft>
              <a:buNone/>
            </a:pPr>
            <a:r>
              <a:rPr i="1" lang="en" sz="1200">
                <a:solidFill>
                  <a:schemeClr val="dk1"/>
                </a:solidFill>
                <a:latin typeface="Halant"/>
                <a:ea typeface="Halant"/>
                <a:cs typeface="Halant"/>
                <a:sym typeface="Halant"/>
              </a:rPr>
              <a:t>How did Native Americans assert agency in trade with Europeans?</a:t>
            </a:r>
            <a:endParaRPr i="1" sz="1200">
              <a:solidFill>
                <a:schemeClr val="dk1"/>
              </a:solidFill>
              <a:latin typeface="Halant"/>
              <a:ea typeface="Halant"/>
              <a:cs typeface="Halant"/>
              <a:sym typeface="Halant"/>
            </a:endParaRPr>
          </a:p>
        </p:txBody>
      </p:sp>
      <p:cxnSp>
        <p:nvCxnSpPr>
          <p:cNvPr id="119" name="Google Shape;119;p26"/>
          <p:cNvCxnSpPr/>
          <p:nvPr/>
        </p:nvCxnSpPr>
        <p:spPr>
          <a:xfrm flipH="1" rot="10800000">
            <a:off x="1714975" y="4201750"/>
            <a:ext cx="3888900" cy="16800"/>
          </a:xfrm>
          <a:prstGeom prst="straightConnector1">
            <a:avLst/>
          </a:prstGeom>
          <a:noFill/>
          <a:ln cap="flat" cmpd="sng" w="9525">
            <a:solidFill>
              <a:schemeClr val="dk2"/>
            </a:solidFill>
            <a:prstDash val="solid"/>
            <a:round/>
            <a:headEnd len="med" w="med" type="none"/>
            <a:tailEnd len="med" w="med" type="none"/>
          </a:ln>
        </p:spPr>
      </p:cxnSp>
      <p:cxnSp>
        <p:nvCxnSpPr>
          <p:cNvPr id="120" name="Google Shape;120;p26"/>
          <p:cNvCxnSpPr/>
          <p:nvPr/>
        </p:nvCxnSpPr>
        <p:spPr>
          <a:xfrm>
            <a:off x="2620975" y="6283950"/>
            <a:ext cx="2073300" cy="7500"/>
          </a:xfrm>
          <a:prstGeom prst="straightConnector1">
            <a:avLst/>
          </a:prstGeom>
          <a:noFill/>
          <a:ln cap="flat" cmpd="sng" w="9525">
            <a:solidFill>
              <a:schemeClr val="dk2"/>
            </a:solidFill>
            <a:prstDash val="solid"/>
            <a:round/>
            <a:headEnd len="med" w="med" type="none"/>
            <a:tailEnd len="med" w="med" type="none"/>
          </a:ln>
        </p:spPr>
      </p:cxnSp>
      <p:sp>
        <p:nvSpPr>
          <p:cNvPr id="121" name="Google Shape;121;p26"/>
          <p:cNvSpPr txBox="1"/>
          <p:nvPr/>
        </p:nvSpPr>
        <p:spPr>
          <a:xfrm>
            <a:off x="441450" y="3033250"/>
            <a:ext cx="916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3 sentences to answer the above question.</a:t>
            </a:r>
            <a:endParaRPr sz="1000">
              <a:solidFill>
                <a:schemeClr val="dk1"/>
              </a:solidFill>
              <a:latin typeface="Inter"/>
              <a:ea typeface="Inter"/>
              <a:cs typeface="Inter"/>
              <a:sym typeface="Inter"/>
            </a:endParaRPr>
          </a:p>
        </p:txBody>
      </p:sp>
      <p:sp>
        <p:nvSpPr>
          <p:cNvPr id="122" name="Google Shape;122;p26"/>
          <p:cNvSpPr txBox="1"/>
          <p:nvPr/>
        </p:nvSpPr>
        <p:spPr>
          <a:xfrm>
            <a:off x="1197950" y="4800600"/>
            <a:ext cx="9168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3 sentences down to 1 sentence.</a:t>
            </a:r>
            <a:endParaRPr sz="1000">
              <a:solidFill>
                <a:schemeClr val="dk1"/>
              </a:solidFill>
              <a:latin typeface="Inter"/>
              <a:ea typeface="Inter"/>
              <a:cs typeface="Inter"/>
              <a:sym typeface="Inter"/>
            </a:endParaRPr>
          </a:p>
        </p:txBody>
      </p:sp>
      <p:sp>
        <p:nvSpPr>
          <p:cNvPr id="123" name="Google Shape;123;p26"/>
          <p:cNvSpPr txBox="1"/>
          <p:nvPr/>
        </p:nvSpPr>
        <p:spPr>
          <a:xfrm>
            <a:off x="1991275" y="6921075"/>
            <a:ext cx="10956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sentence down to 3 unique</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words.</a:t>
            </a:r>
            <a:endParaRPr sz="1000">
              <a:solidFill>
                <a:schemeClr val="dk1"/>
              </a:solidFill>
              <a:latin typeface="Inter"/>
              <a:ea typeface="Inter"/>
              <a:cs typeface="Inter"/>
              <a:sym typeface="Inter"/>
            </a:endParaRPr>
          </a:p>
        </p:txBody>
      </p:sp>
      <p:sp>
        <p:nvSpPr>
          <p:cNvPr id="124" name="Google Shape;124;p26"/>
          <p:cNvSpPr txBox="1"/>
          <p:nvPr/>
        </p:nvSpPr>
        <p:spPr>
          <a:xfrm>
            <a:off x="4694275" y="6558600"/>
            <a:ext cx="2182800" cy="73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Whole Class</a:t>
            </a:r>
            <a:r>
              <a:rPr lang="en" sz="1000">
                <a:solidFill>
                  <a:schemeClr val="dk1"/>
                </a:solidFill>
                <a:latin typeface="Inter"/>
                <a:ea typeface="Inter"/>
                <a:cs typeface="Inter"/>
                <a:sym typeface="Inter"/>
              </a:rPr>
              <a:t>: Use as many words from students’ 3 word section to create a </a:t>
            </a:r>
            <a:r>
              <a:rPr i="1" lang="en" sz="1000">
                <a:solidFill>
                  <a:schemeClr val="dk1"/>
                </a:solidFill>
                <a:latin typeface="Inter"/>
                <a:ea typeface="Inter"/>
                <a:cs typeface="Inter"/>
                <a:sym typeface="Inter"/>
              </a:rPr>
              <a:t>one sentence answer</a:t>
            </a:r>
            <a:r>
              <a:rPr lang="en" sz="1000">
                <a:solidFill>
                  <a:schemeClr val="dk1"/>
                </a:solidFill>
                <a:latin typeface="Inter"/>
                <a:ea typeface="Inter"/>
                <a:cs typeface="Inter"/>
                <a:sym typeface="Inter"/>
              </a:rPr>
              <a:t> to the question.</a:t>
            </a:r>
            <a:endParaRPr sz="1000">
              <a:solidFill>
                <a:schemeClr val="dk1"/>
              </a:solidFill>
              <a:latin typeface="Inter"/>
              <a:ea typeface="Inter"/>
              <a:cs typeface="Inter"/>
              <a:sym typeface="Inter"/>
            </a:endParaRPr>
          </a:p>
        </p:txBody>
      </p:sp>
      <p:sp>
        <p:nvSpPr>
          <p:cNvPr id="125" name="Google Shape;125;p26"/>
          <p:cNvSpPr txBox="1"/>
          <p:nvPr/>
        </p:nvSpPr>
        <p:spPr>
          <a:xfrm>
            <a:off x="4386425" y="7391925"/>
            <a:ext cx="2487300" cy="16497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26" name="Google Shape;126;p26"/>
          <p:cNvPicPr preferRelativeResize="0"/>
          <p:nvPr/>
        </p:nvPicPr>
        <p:blipFill>
          <a:blip r:embed="rId5">
            <a:alphaModFix/>
          </a:blip>
          <a:stretch>
            <a:fillRect/>
          </a:stretch>
        </p:blipFill>
        <p:spPr>
          <a:xfrm>
            <a:off x="5885175" y="4501415"/>
            <a:ext cx="916800" cy="916800"/>
          </a:xfrm>
          <a:prstGeom prst="rect">
            <a:avLst/>
          </a:prstGeom>
          <a:noFill/>
          <a:ln>
            <a:noFill/>
          </a:ln>
        </p:spPr>
      </p:pic>
      <p:sp>
        <p:nvSpPr>
          <p:cNvPr id="127" name="Google Shape;127;p26"/>
          <p:cNvSpPr txBox="1"/>
          <p:nvPr/>
        </p:nvSpPr>
        <p:spPr>
          <a:xfrm>
            <a:off x="5521425" y="5331800"/>
            <a:ext cx="16443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chemeClr val="dk1"/>
                </a:solidFill>
                <a:latin typeface="Inter"/>
                <a:ea typeface="Inter"/>
                <a:cs typeface="Inter"/>
                <a:sym typeface="Inter"/>
              </a:rPr>
              <a:t>Historical Significance </a:t>
            </a:r>
            <a:endParaRPr sz="9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Reduce It! - Exemplar</a:t>
            </a:r>
            <a:endParaRPr sz="2400">
              <a:solidFill>
                <a:schemeClr val="dk1"/>
              </a:solidFill>
              <a:latin typeface="Plus Jakarta Sans"/>
              <a:ea typeface="Plus Jakarta Sans"/>
              <a:cs typeface="Plus Jakarta Sans"/>
              <a:sym typeface="Plus Jakarta Sans"/>
            </a:endParaRPr>
          </a:p>
        </p:txBody>
      </p:sp>
      <p:sp>
        <p:nvSpPr>
          <p:cNvPr id="133" name="Google Shape;133;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4" name="Google Shape;134;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5" name="Google Shape;135;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6" name="Google Shape;136;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37" name="Google Shape;137;p27"/>
          <p:cNvSpPr txBox="1"/>
          <p:nvPr/>
        </p:nvSpPr>
        <p:spPr>
          <a:xfrm>
            <a:off x="441275" y="9115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a:t>
            </a:r>
            <a:endParaRPr b="1" sz="1200">
              <a:solidFill>
                <a:schemeClr val="dk1"/>
              </a:solidFill>
              <a:latin typeface="Inter"/>
              <a:ea typeface="Inter"/>
              <a:cs typeface="Inter"/>
              <a:sym typeface="Inter"/>
            </a:endParaRPr>
          </a:p>
        </p:txBody>
      </p:sp>
      <p:sp>
        <p:nvSpPr>
          <p:cNvPr id="138" name="Google Shape;138;p27"/>
          <p:cNvSpPr/>
          <p:nvPr/>
        </p:nvSpPr>
        <p:spPr>
          <a:xfrm rot="10800000">
            <a:off x="993150" y="2560323"/>
            <a:ext cx="5328900" cy="60945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39" name="Google Shape;139;p27"/>
          <p:cNvCxnSpPr/>
          <p:nvPr/>
        </p:nvCxnSpPr>
        <p:spPr>
          <a:xfrm flipH="1" rot="10800000">
            <a:off x="1714975" y="4201750"/>
            <a:ext cx="3888900" cy="16800"/>
          </a:xfrm>
          <a:prstGeom prst="straightConnector1">
            <a:avLst/>
          </a:prstGeom>
          <a:noFill/>
          <a:ln cap="flat" cmpd="sng" w="9525">
            <a:solidFill>
              <a:schemeClr val="dk2"/>
            </a:solidFill>
            <a:prstDash val="solid"/>
            <a:round/>
            <a:headEnd len="med" w="med" type="none"/>
            <a:tailEnd len="med" w="med" type="none"/>
          </a:ln>
        </p:spPr>
      </p:cxnSp>
      <p:cxnSp>
        <p:nvCxnSpPr>
          <p:cNvPr id="140" name="Google Shape;140;p27"/>
          <p:cNvCxnSpPr/>
          <p:nvPr/>
        </p:nvCxnSpPr>
        <p:spPr>
          <a:xfrm>
            <a:off x="2620975" y="6283950"/>
            <a:ext cx="2073300" cy="7500"/>
          </a:xfrm>
          <a:prstGeom prst="straightConnector1">
            <a:avLst/>
          </a:prstGeom>
          <a:noFill/>
          <a:ln cap="flat" cmpd="sng" w="9525">
            <a:solidFill>
              <a:schemeClr val="dk2"/>
            </a:solidFill>
            <a:prstDash val="solid"/>
            <a:round/>
            <a:headEnd len="med" w="med" type="none"/>
            <a:tailEnd len="med" w="med" type="none"/>
          </a:ln>
        </p:spPr>
      </p:cxnSp>
      <p:sp>
        <p:nvSpPr>
          <p:cNvPr id="141" name="Google Shape;141;p27"/>
          <p:cNvSpPr txBox="1"/>
          <p:nvPr/>
        </p:nvSpPr>
        <p:spPr>
          <a:xfrm>
            <a:off x="441450" y="3033250"/>
            <a:ext cx="916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3 sentences to answer the above question.</a:t>
            </a:r>
            <a:endParaRPr sz="1000">
              <a:solidFill>
                <a:schemeClr val="dk1"/>
              </a:solidFill>
              <a:latin typeface="Inter"/>
              <a:ea typeface="Inter"/>
              <a:cs typeface="Inter"/>
              <a:sym typeface="Inter"/>
            </a:endParaRPr>
          </a:p>
        </p:txBody>
      </p:sp>
      <p:sp>
        <p:nvSpPr>
          <p:cNvPr id="142" name="Google Shape;142;p27"/>
          <p:cNvSpPr txBox="1"/>
          <p:nvPr/>
        </p:nvSpPr>
        <p:spPr>
          <a:xfrm>
            <a:off x="1197950" y="4800600"/>
            <a:ext cx="9168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3 sentences down to 1 sentence.</a:t>
            </a:r>
            <a:endParaRPr sz="1000">
              <a:solidFill>
                <a:schemeClr val="dk1"/>
              </a:solidFill>
              <a:latin typeface="Inter"/>
              <a:ea typeface="Inter"/>
              <a:cs typeface="Inter"/>
              <a:sym typeface="Inter"/>
            </a:endParaRPr>
          </a:p>
        </p:txBody>
      </p:sp>
      <p:sp>
        <p:nvSpPr>
          <p:cNvPr id="143" name="Google Shape;143;p27"/>
          <p:cNvSpPr txBox="1"/>
          <p:nvPr/>
        </p:nvSpPr>
        <p:spPr>
          <a:xfrm>
            <a:off x="1991275" y="6921075"/>
            <a:ext cx="10956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sentence down to 3 unique words.</a:t>
            </a:r>
            <a:endParaRPr sz="1000">
              <a:solidFill>
                <a:schemeClr val="dk1"/>
              </a:solidFill>
              <a:latin typeface="Inter"/>
              <a:ea typeface="Inter"/>
              <a:cs typeface="Inter"/>
              <a:sym typeface="Inter"/>
            </a:endParaRPr>
          </a:p>
        </p:txBody>
      </p:sp>
      <p:sp>
        <p:nvSpPr>
          <p:cNvPr id="144" name="Google Shape;144;p27"/>
          <p:cNvSpPr txBox="1"/>
          <p:nvPr/>
        </p:nvSpPr>
        <p:spPr>
          <a:xfrm>
            <a:off x="4694275" y="6558600"/>
            <a:ext cx="2182800" cy="73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Whole Class</a:t>
            </a:r>
            <a:r>
              <a:rPr lang="en" sz="1000">
                <a:solidFill>
                  <a:schemeClr val="dk1"/>
                </a:solidFill>
                <a:latin typeface="Inter"/>
                <a:ea typeface="Inter"/>
                <a:cs typeface="Inter"/>
                <a:sym typeface="Inter"/>
              </a:rPr>
              <a:t>: Use as many words from students’ 3 word section to create a </a:t>
            </a:r>
            <a:r>
              <a:rPr i="1" lang="en" sz="1000">
                <a:solidFill>
                  <a:schemeClr val="dk1"/>
                </a:solidFill>
                <a:latin typeface="Inter"/>
                <a:ea typeface="Inter"/>
                <a:cs typeface="Inter"/>
                <a:sym typeface="Inter"/>
              </a:rPr>
              <a:t>one sentence answer</a:t>
            </a:r>
            <a:r>
              <a:rPr lang="en" sz="1000">
                <a:solidFill>
                  <a:schemeClr val="dk1"/>
                </a:solidFill>
                <a:latin typeface="Inter"/>
                <a:ea typeface="Inter"/>
                <a:cs typeface="Inter"/>
                <a:sym typeface="Inter"/>
              </a:rPr>
              <a:t> to the question.</a:t>
            </a:r>
            <a:endParaRPr sz="1000">
              <a:solidFill>
                <a:schemeClr val="dk1"/>
              </a:solidFill>
              <a:latin typeface="Inter"/>
              <a:ea typeface="Inter"/>
              <a:cs typeface="Inter"/>
              <a:sym typeface="Inter"/>
            </a:endParaRPr>
          </a:p>
        </p:txBody>
      </p:sp>
      <p:sp>
        <p:nvSpPr>
          <p:cNvPr id="145" name="Google Shape;145;p27"/>
          <p:cNvSpPr txBox="1"/>
          <p:nvPr/>
        </p:nvSpPr>
        <p:spPr>
          <a:xfrm>
            <a:off x="4386425" y="7391925"/>
            <a:ext cx="2487300" cy="15315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E95C3D"/>
                </a:solidFill>
                <a:latin typeface="Inter"/>
                <a:ea typeface="Inter"/>
                <a:cs typeface="Inter"/>
                <a:sym typeface="Inter"/>
              </a:rPr>
              <a:t>Native Americans asserted </a:t>
            </a:r>
            <a:r>
              <a:rPr b="1" lang="en" sz="1000">
                <a:solidFill>
                  <a:srgbClr val="E95C3D"/>
                </a:solidFill>
                <a:latin typeface="Inter"/>
                <a:ea typeface="Inter"/>
                <a:cs typeface="Inter"/>
                <a:sym typeface="Inter"/>
              </a:rPr>
              <a:t>control</a:t>
            </a:r>
            <a:r>
              <a:rPr lang="en" sz="1000">
                <a:solidFill>
                  <a:srgbClr val="E95C3D"/>
                </a:solidFill>
                <a:latin typeface="Inter"/>
                <a:ea typeface="Inter"/>
                <a:cs typeface="Inter"/>
                <a:sym typeface="Inter"/>
              </a:rPr>
              <a:t> and </a:t>
            </a:r>
            <a:r>
              <a:rPr b="1" lang="en" sz="1000">
                <a:solidFill>
                  <a:srgbClr val="E95C3D"/>
                </a:solidFill>
                <a:latin typeface="Inter"/>
                <a:ea typeface="Inter"/>
                <a:cs typeface="Inter"/>
                <a:sym typeface="Inter"/>
              </a:rPr>
              <a:t>authority</a:t>
            </a:r>
            <a:r>
              <a:rPr lang="en" sz="1000">
                <a:solidFill>
                  <a:srgbClr val="E95C3D"/>
                </a:solidFill>
                <a:latin typeface="Inter"/>
                <a:ea typeface="Inter"/>
                <a:cs typeface="Inter"/>
                <a:sym typeface="Inter"/>
              </a:rPr>
              <a:t> in </a:t>
            </a:r>
            <a:r>
              <a:rPr b="1" lang="en" sz="1000">
                <a:solidFill>
                  <a:srgbClr val="E95C3D"/>
                </a:solidFill>
                <a:latin typeface="Inter"/>
                <a:ea typeface="Inter"/>
                <a:cs typeface="Inter"/>
                <a:sym typeface="Inter"/>
              </a:rPr>
              <a:t>trade</a:t>
            </a:r>
            <a:r>
              <a:rPr lang="en" sz="1000">
                <a:solidFill>
                  <a:srgbClr val="E95C3D"/>
                </a:solidFill>
                <a:latin typeface="Inter"/>
                <a:ea typeface="Inter"/>
                <a:cs typeface="Inter"/>
                <a:sym typeface="Inter"/>
              </a:rPr>
              <a:t> with Europeans by using wampum as a tool of </a:t>
            </a:r>
            <a:r>
              <a:rPr b="1" lang="en" sz="1000">
                <a:solidFill>
                  <a:srgbClr val="E95C3D"/>
                </a:solidFill>
                <a:latin typeface="Inter"/>
                <a:ea typeface="Inter"/>
                <a:cs typeface="Inter"/>
                <a:sym typeface="Inter"/>
              </a:rPr>
              <a:t>negotiation</a:t>
            </a:r>
            <a:r>
              <a:rPr lang="en" sz="1000">
                <a:solidFill>
                  <a:srgbClr val="E95C3D"/>
                </a:solidFill>
                <a:latin typeface="Inter"/>
                <a:ea typeface="Inter"/>
                <a:cs typeface="Inter"/>
                <a:sym typeface="Inter"/>
              </a:rPr>
              <a:t>, </a:t>
            </a:r>
            <a:r>
              <a:rPr b="1" lang="en" sz="1000">
                <a:solidFill>
                  <a:srgbClr val="E95C3D"/>
                </a:solidFill>
                <a:latin typeface="Inter"/>
                <a:ea typeface="Inter"/>
                <a:cs typeface="Inter"/>
                <a:sym typeface="Inter"/>
              </a:rPr>
              <a:t>communication</a:t>
            </a:r>
            <a:r>
              <a:rPr lang="en" sz="1000">
                <a:solidFill>
                  <a:srgbClr val="E95C3D"/>
                </a:solidFill>
                <a:latin typeface="Inter"/>
                <a:ea typeface="Inter"/>
                <a:cs typeface="Inter"/>
                <a:sym typeface="Inter"/>
              </a:rPr>
              <a:t>, and </a:t>
            </a:r>
            <a:r>
              <a:rPr b="1" lang="en" sz="1000">
                <a:solidFill>
                  <a:srgbClr val="E95C3D"/>
                </a:solidFill>
                <a:latin typeface="Inter"/>
                <a:ea typeface="Inter"/>
                <a:cs typeface="Inter"/>
                <a:sym typeface="Inter"/>
              </a:rPr>
              <a:t>diplomacy</a:t>
            </a:r>
            <a:r>
              <a:rPr lang="en" sz="1000">
                <a:solidFill>
                  <a:srgbClr val="E95C3D"/>
                </a:solidFill>
                <a:latin typeface="Inter"/>
                <a:ea typeface="Inter"/>
                <a:cs typeface="Inter"/>
                <a:sym typeface="Inter"/>
              </a:rPr>
              <a:t>, ensuring its </a:t>
            </a:r>
            <a:r>
              <a:rPr b="1" lang="en" sz="1000">
                <a:solidFill>
                  <a:srgbClr val="E95C3D"/>
                </a:solidFill>
                <a:latin typeface="Inter"/>
                <a:ea typeface="Inter"/>
                <a:cs typeface="Inter"/>
                <a:sym typeface="Inter"/>
              </a:rPr>
              <a:t>value</a:t>
            </a:r>
            <a:r>
              <a:rPr lang="en" sz="1000">
                <a:solidFill>
                  <a:srgbClr val="E95C3D"/>
                </a:solidFill>
                <a:latin typeface="Inter"/>
                <a:ea typeface="Inter"/>
                <a:cs typeface="Inter"/>
                <a:sym typeface="Inter"/>
              </a:rPr>
              <a:t> and </a:t>
            </a:r>
            <a:r>
              <a:rPr b="1" lang="en" sz="1000">
                <a:solidFill>
                  <a:srgbClr val="E95C3D"/>
                </a:solidFill>
                <a:latin typeface="Inter"/>
                <a:ea typeface="Inter"/>
                <a:cs typeface="Inter"/>
                <a:sym typeface="Inter"/>
              </a:rPr>
              <a:t>significance</a:t>
            </a:r>
            <a:r>
              <a:rPr lang="en" sz="1000">
                <a:solidFill>
                  <a:srgbClr val="E95C3D"/>
                </a:solidFill>
                <a:latin typeface="Inter"/>
                <a:ea typeface="Inter"/>
                <a:cs typeface="Inter"/>
                <a:sym typeface="Inter"/>
              </a:rPr>
              <a:t> remained high while shaping its </a:t>
            </a:r>
            <a:r>
              <a:rPr b="1" lang="en" sz="1000">
                <a:solidFill>
                  <a:srgbClr val="E95C3D"/>
                </a:solidFill>
                <a:latin typeface="Inter"/>
                <a:ea typeface="Inter"/>
                <a:cs typeface="Inter"/>
                <a:sym typeface="Inter"/>
              </a:rPr>
              <a:t>meaning</a:t>
            </a:r>
            <a:r>
              <a:rPr lang="en" sz="1000">
                <a:solidFill>
                  <a:srgbClr val="E95C3D"/>
                </a:solidFill>
                <a:latin typeface="Inter"/>
                <a:ea typeface="Inter"/>
                <a:cs typeface="Inter"/>
                <a:sym typeface="Inter"/>
              </a:rPr>
              <a:t> and </a:t>
            </a:r>
            <a:r>
              <a:rPr b="1" lang="en" sz="1000">
                <a:solidFill>
                  <a:srgbClr val="E95C3D"/>
                </a:solidFill>
                <a:latin typeface="Inter"/>
                <a:ea typeface="Inter"/>
                <a:cs typeface="Inter"/>
                <a:sym typeface="Inter"/>
              </a:rPr>
              <a:t>interpretation</a:t>
            </a:r>
            <a:r>
              <a:rPr lang="en" sz="1000">
                <a:solidFill>
                  <a:srgbClr val="E95C3D"/>
                </a:solidFill>
                <a:latin typeface="Inter"/>
                <a:ea typeface="Inter"/>
                <a:cs typeface="Inter"/>
                <a:sym typeface="Inter"/>
              </a:rPr>
              <a:t> to maintain </a:t>
            </a:r>
            <a:r>
              <a:rPr b="1" lang="en" sz="1000">
                <a:solidFill>
                  <a:srgbClr val="E95C3D"/>
                </a:solidFill>
                <a:latin typeface="Inter"/>
                <a:ea typeface="Inter"/>
                <a:cs typeface="Inter"/>
                <a:sym typeface="Inter"/>
              </a:rPr>
              <a:t>influence</a:t>
            </a:r>
            <a:r>
              <a:rPr lang="en" sz="1000">
                <a:solidFill>
                  <a:srgbClr val="E95C3D"/>
                </a:solidFill>
                <a:latin typeface="Inter"/>
                <a:ea typeface="Inter"/>
                <a:cs typeface="Inter"/>
                <a:sym typeface="Inter"/>
              </a:rPr>
              <a:t> in their exchanges.</a:t>
            </a:r>
            <a:endParaRPr sz="1000">
              <a:solidFill>
                <a:srgbClr val="E95C3D"/>
              </a:solidFill>
              <a:latin typeface="Inter"/>
              <a:ea typeface="Inter"/>
              <a:cs typeface="Inter"/>
              <a:sym typeface="Inter"/>
            </a:endParaRPr>
          </a:p>
        </p:txBody>
      </p:sp>
      <p:sp>
        <p:nvSpPr>
          <p:cNvPr id="146" name="Google Shape;146;p27"/>
          <p:cNvSpPr txBox="1"/>
          <p:nvPr/>
        </p:nvSpPr>
        <p:spPr>
          <a:xfrm>
            <a:off x="1637850" y="2823875"/>
            <a:ext cx="39660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Native Americans asserted agency in trade with Europeans by controlling the production and use of wampum. They determined the meanings of wampum belts, ensuring that messages were conveyed on their terms and that negotiations followed their customs. This is evidenced by how much effort Europeans put into acquiring and transporting wampum.</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p:txBody>
      </p:sp>
      <p:sp>
        <p:nvSpPr>
          <p:cNvPr id="147" name="Google Shape;147;p27"/>
          <p:cNvSpPr txBox="1"/>
          <p:nvPr/>
        </p:nvSpPr>
        <p:spPr>
          <a:xfrm>
            <a:off x="2470950" y="4705850"/>
            <a:ext cx="22998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Native Americans controlled the production and meaning of wampum, ensuring trade and negotiations with Europeans followed their customs, as seen in Europeans' efforts to acquire it.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p:txBody>
      </p:sp>
      <p:sp>
        <p:nvSpPr>
          <p:cNvPr id="148" name="Google Shape;148;p27"/>
          <p:cNvSpPr txBox="1"/>
          <p:nvPr/>
        </p:nvSpPr>
        <p:spPr>
          <a:xfrm>
            <a:off x="3199025" y="6778750"/>
            <a:ext cx="916800" cy="73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Control, meaning, necessity.</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p:txBody>
      </p:sp>
      <p:pic>
        <p:nvPicPr>
          <p:cNvPr id="149" name="Google Shape;149;p27"/>
          <p:cNvPicPr preferRelativeResize="0"/>
          <p:nvPr/>
        </p:nvPicPr>
        <p:blipFill>
          <a:blip r:embed="rId5">
            <a:alphaModFix/>
          </a:blip>
          <a:stretch>
            <a:fillRect/>
          </a:stretch>
        </p:blipFill>
        <p:spPr>
          <a:xfrm>
            <a:off x="5885175" y="4501415"/>
            <a:ext cx="916800" cy="916800"/>
          </a:xfrm>
          <a:prstGeom prst="rect">
            <a:avLst/>
          </a:prstGeom>
          <a:noFill/>
          <a:ln>
            <a:noFill/>
          </a:ln>
        </p:spPr>
      </p:pic>
      <p:sp>
        <p:nvSpPr>
          <p:cNvPr id="150" name="Google Shape;150;p27"/>
          <p:cNvSpPr txBox="1"/>
          <p:nvPr/>
        </p:nvSpPr>
        <p:spPr>
          <a:xfrm>
            <a:off x="5521425" y="5331800"/>
            <a:ext cx="16443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chemeClr val="dk1"/>
                </a:solidFill>
                <a:latin typeface="Inter"/>
                <a:ea typeface="Inter"/>
                <a:cs typeface="Inter"/>
                <a:sym typeface="Inter"/>
              </a:rPr>
              <a:t>Historical Significance </a:t>
            </a:r>
            <a:endParaRPr sz="900">
              <a:solidFill>
                <a:schemeClr val="dk1"/>
              </a:solidFill>
              <a:latin typeface="Inter"/>
              <a:ea typeface="Inter"/>
              <a:cs typeface="Inter"/>
              <a:sym typeface="Inter"/>
            </a:endParaRPr>
          </a:p>
        </p:txBody>
      </p:sp>
      <p:sp>
        <p:nvSpPr>
          <p:cNvPr id="151" name="Google Shape;151;p27"/>
          <p:cNvSpPr txBox="1"/>
          <p:nvPr/>
        </p:nvSpPr>
        <p:spPr>
          <a:xfrm>
            <a:off x="993150" y="1393773"/>
            <a:ext cx="5328900" cy="916800"/>
          </a:xfrm>
          <a:prstGeom prst="rect">
            <a:avLst/>
          </a:prstGeom>
          <a:noFill/>
          <a:ln cap="flat" cmpd="sng" w="9525">
            <a:solidFill>
              <a:schemeClr val="dk2"/>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wampum in order to answer this lesson’s supporting question: </a:t>
            </a:r>
            <a:endParaRPr sz="1200">
              <a:solidFill>
                <a:schemeClr val="dk1"/>
              </a:solidFill>
              <a:latin typeface="Halant"/>
              <a:ea typeface="Halant"/>
              <a:cs typeface="Halant"/>
              <a:sym typeface="Halant"/>
            </a:endParaRPr>
          </a:p>
          <a:p>
            <a:pPr indent="0" lvl="0" marL="0" rtl="0" algn="ctr">
              <a:spcBef>
                <a:spcPts val="0"/>
              </a:spcBef>
              <a:spcAft>
                <a:spcPts val="0"/>
              </a:spcAft>
              <a:buNone/>
            </a:pPr>
            <a:r>
              <a:rPr i="1" lang="en" sz="1200">
                <a:solidFill>
                  <a:schemeClr val="dk1"/>
                </a:solidFill>
                <a:latin typeface="Halant"/>
                <a:ea typeface="Halant"/>
                <a:cs typeface="Halant"/>
                <a:sym typeface="Halant"/>
              </a:rPr>
              <a:t>How did Native Americans assert agency in trade with Europeans?</a:t>
            </a:r>
            <a:endParaRPr i="1" sz="1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