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1F8206F-C481-4E02-8212-7994EE2B4EC7}">
  <a:tblStyle styleId="{31F8206F-C481-4E02-8212-7994EE2B4EC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3BD39D0-3694-49CF-B266-B05CB8134F1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f8d050568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2f8d050568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cba7155c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3cba7155c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3cb8fe345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3cb8fe34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{31F8206F-C481-4E02-8212-7994EE2B4EC7}</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Clr>
                          <a:schemeClr val="dk1"/>
                        </a:buClr>
                        <a:buSzPts val="1100"/>
                        <a:buFont typeface="Arial"/>
                        <a:buNone/>
                      </a:pPr>
                      <a:r>
                        <a:t/>
                      </a:r>
                      <a:endParaRPr i="1">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24050" y="46180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{31F8206F-C481-4E02-8212-7994EE2B4EC7}</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800">
                          <a:latin typeface="Inter"/>
                          <a:ea typeface="Inter"/>
                          <a:cs typeface="Inter"/>
                          <a:sym typeface="Inter"/>
                        </a:rPr>
                        <a:t>Indigenous communities asserting and protecting their rights, culture, and land, particularly from colonizing forces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600">
                          <a:latin typeface="Inter"/>
                          <a:ea typeface="Inter"/>
                          <a:cs typeface="Inter"/>
                          <a:sym typeface="Inter"/>
                        </a:rPr>
                        <a:t>“[There is an] intense love of land, love of family, and of our nations that has always been the spine of Indigenous resistance.”</a:t>
                      </a:r>
                      <a:endParaRPr sz="1600">
                        <a:latin typeface="Inter"/>
                        <a:ea typeface="Inter"/>
                        <a:cs typeface="Inter"/>
                        <a:sym typeface="Inter"/>
                      </a:endParaRPr>
                    </a:p>
                    <a:p>
                      <a:pPr indent="0" lvl="0" marL="0" rtl="0" algn="r">
                        <a:spcBef>
                          <a:spcPts val="0"/>
                        </a:spcBef>
                        <a:spcAft>
                          <a:spcPts val="0"/>
                        </a:spcAft>
                        <a:buClr>
                          <a:schemeClr val="dk1"/>
                        </a:buClr>
                        <a:buSzPts val="1100"/>
                        <a:buFont typeface="Arial"/>
                        <a:buNone/>
                      </a:pPr>
                      <a:r>
                        <a:t/>
                      </a:r>
                      <a:endParaRPr i="1" sz="1300">
                        <a:latin typeface="Inter"/>
                        <a:ea typeface="Inter"/>
                        <a:cs typeface="Inter"/>
                        <a:sym typeface="Inter"/>
                      </a:endParaRPr>
                    </a:p>
                    <a:p>
                      <a:pPr indent="0" lvl="0" marL="0" rtl="0" algn="r">
                        <a:spcBef>
                          <a:spcPts val="0"/>
                        </a:spcBef>
                        <a:spcAft>
                          <a:spcPts val="0"/>
                        </a:spcAft>
                        <a:buClr>
                          <a:schemeClr val="dk1"/>
                        </a:buClr>
                        <a:buSzPts val="1100"/>
                        <a:buFont typeface="Arial"/>
                        <a:buNone/>
                      </a:pPr>
                      <a:r>
                        <a:rPr i="1" lang="en" sz="1300">
                          <a:latin typeface="Inter"/>
                          <a:ea typeface="Inter"/>
                          <a:cs typeface="Inter"/>
                          <a:sym typeface="Inter"/>
                        </a:rPr>
                        <a:t>Leanne Betasamosake Simpson, </a:t>
                      </a:r>
                      <a:r>
                        <a:rPr lang="en" sz="1300">
                          <a:latin typeface="Inter"/>
                          <a:ea typeface="Inter"/>
                          <a:cs typeface="Inter"/>
                          <a:sym typeface="Inter"/>
                        </a:rPr>
                        <a:t>As We Have Always Done: Indigenous Freedom through Radical Resistance,</a:t>
                      </a:r>
                      <a:r>
                        <a:rPr i="1" lang="en" sz="1300">
                          <a:latin typeface="Inter"/>
                          <a:ea typeface="Inter"/>
                          <a:cs typeface="Inter"/>
                          <a:sym typeface="Inter"/>
                        </a:rPr>
                        <a:t> 2017.</a:t>
                      </a:r>
                      <a:endParaRPr i="1">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200">
                <a:solidFill>
                  <a:schemeClr val="dk1"/>
                </a:solidFill>
                <a:latin typeface="Plus Jakarta Sans"/>
                <a:ea typeface="Plus Jakarta Sans"/>
                <a:cs typeface="Plus Jakarta Sans"/>
                <a:sym typeface="Plus Jakarta Sans"/>
              </a:rPr>
              <a:t>Indigenous Resistance</a:t>
            </a:r>
            <a:endParaRPr b="1" sz="2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24050" y="46180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88" name="Google Shape;88;p18"/>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89" name="Google Shape;89;p18"/>
          <p:cNvGraphicFramePr/>
          <p:nvPr/>
        </p:nvGraphicFramePr>
        <p:xfrm>
          <a:off x="612375" y="713825"/>
          <a:ext cx="3000000" cy="3000000"/>
        </p:xfrm>
        <a:graphic>
          <a:graphicData uri="http://schemas.openxmlformats.org/drawingml/2006/table">
            <a:tbl>
              <a:tblPr>
                <a:noFill/>
                <a:tableStyleId>{93BD39D0-3694-49CF-B266-B05CB8134F1C}</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Resistance</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90" name="Google Shape;90;p1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