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2B3B29B-EAA9-4A9B-980B-0EBA187108AC}">
  <a:tblStyle styleId="{02B3B29B-EAA9-4A9B-980B-0EBA187108A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C81FE57-520C-4FA9-8F35-0245F715AEF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5e46a15745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5e46a1574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e46a15745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e46a15745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e46a15745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5e46a15745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5e46a15745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5e46a15745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5e46a15745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5e46a15745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927749" y="910930"/>
          <a:ext cx="3000000" cy="3000000"/>
        </p:xfrm>
        <a:graphic>
          <a:graphicData uri="http://schemas.openxmlformats.org/drawingml/2006/table">
            <a:tbl>
              <a:tblPr>
                <a:noFill/>
                <a:tableStyleId>{02B3B29B-EAA9-4A9B-980B-0EBA187108AC}</a:tableStyleId>
              </a:tblPr>
              <a:tblGrid>
                <a:gridCol w="5916925"/>
              </a:tblGrid>
              <a:tr h="277125">
                <a:tc>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Scott Weidensaul, </a:t>
                      </a:r>
                      <a:r>
                        <a:rPr i="1" lang="en" sz="1500">
                          <a:solidFill>
                            <a:schemeClr val="dk1"/>
                          </a:solidFill>
                          <a:latin typeface="Halant"/>
                          <a:ea typeface="Halant"/>
                          <a:cs typeface="Halant"/>
                          <a:sym typeface="Halant"/>
                        </a:rPr>
                        <a:t>The First Frontier</a:t>
                      </a:r>
                      <a:r>
                        <a:rPr lang="en" sz="1500">
                          <a:solidFill>
                            <a:schemeClr val="dk1"/>
                          </a:solidFill>
                          <a:latin typeface="Halant"/>
                          <a:ea typeface="Halant"/>
                          <a:cs typeface="Halant"/>
                          <a:sym typeface="Halant"/>
                        </a:rPr>
                        <a:t>, 2012.</a:t>
                      </a:r>
                      <a:endParaRPr sz="1200">
                        <a:solidFill>
                          <a:schemeClr val="dk1"/>
                        </a:solidFill>
                        <a:latin typeface="Halant"/>
                        <a:ea typeface="Halant"/>
                        <a:cs typeface="Halant"/>
                        <a:sym typeface="Halant"/>
                      </a:endParaRPr>
                    </a:p>
                  </a:txBody>
                  <a:tcPr marT="67050" marB="6705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21175">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To Europeans, land was a commodity to be owned </a:t>
                      </a:r>
                      <a:r>
                        <a:rPr lang="en" sz="1500">
                          <a:solidFill>
                            <a:schemeClr val="dk1"/>
                          </a:solidFill>
                          <a:latin typeface="Inter"/>
                          <a:ea typeface="Inter"/>
                          <a:cs typeface="Inter"/>
                          <a:sym typeface="Inter"/>
                        </a:rPr>
                        <a:t>outright by one person or entity,</a:t>
                      </a:r>
                      <a:r>
                        <a:rPr lang="en" sz="1500">
                          <a:solidFill>
                            <a:schemeClr val="dk1"/>
                          </a:solidFill>
                          <a:latin typeface="Inter"/>
                          <a:ea typeface="Inter"/>
                          <a:cs typeface="Inter"/>
                          <a:sym typeface="Inter"/>
                        </a:rPr>
                        <a:t> and ownership was clear-cut and guaranteed by law. Among the Indians… the notion that a single person might buy land and hold it in perpetuity was a profoundly foreign concept.</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So when Peter Minuit and a boatload of Swedes… negotiated through a translator with the Lenape, it is quite certain that the five sachems* with whom they met had no idea they had “ceded, transported, and transferred the said land… with all its jurisdiction, sovereignty, and rights to the Swedish Florida Company,” much less that they had been “paid and fully compensated for it by good and proper merchandise.”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 the Lenape sachems with whom he met saw the goods he offered not as payment, but as rare and valuable gifts solemnifying an important new relationship. Gift giving was a practice of immense importance in Algonquian culture, and by granting the use of Lenape territory, the sachems were, in their eyes, making a gift of significant reciprocity. They fully expected to continue to use the lands themselves, as they always had, exchanging still more gifts as their relationship with these strange newcomers grew.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Work Sans"/>
                        <a:ea typeface="Work Sans"/>
                        <a:cs typeface="Work Sans"/>
                        <a:sym typeface="Work Sans"/>
                      </a:endParaRPr>
                    </a:p>
                    <a:p>
                      <a:pPr indent="0" lvl="0" marL="0" rtl="0" algn="l">
                        <a:spcBef>
                          <a:spcPts val="0"/>
                        </a:spcBef>
                        <a:spcAft>
                          <a:spcPts val="0"/>
                        </a:spcAft>
                        <a:buNone/>
                      </a:pPr>
                      <a:r>
                        <a:rPr lang="en" sz="1300">
                          <a:solidFill>
                            <a:schemeClr val="dk1"/>
                          </a:solidFill>
                          <a:latin typeface="Inter"/>
                          <a:ea typeface="Inter"/>
                          <a:cs typeface="Inter"/>
                          <a:sym typeface="Inter"/>
                        </a:rPr>
                        <a:t>*Sachem: North American Indian chief</a:t>
                      </a:r>
                      <a:endParaRPr sz="1300">
                        <a:solidFill>
                          <a:schemeClr val="dk1"/>
                        </a:solidFill>
                        <a:latin typeface="Inter"/>
                        <a:ea typeface="Inter"/>
                        <a:cs typeface="Inter"/>
                        <a:sym typeface="Inter"/>
                      </a:endParaRPr>
                    </a:p>
                  </a:txBody>
                  <a:tcPr marT="67050" marB="67050" marR="68000" marL="680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860725" y="941475"/>
            <a:ext cx="5977200" cy="4190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Trade between American Indians and Europeans often exposed cultural misunderstandings.</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“To Europeans, land was a commodity to be owned outright…Among the Indians… the notion that a single person might buy land… was a profoundly foreign concept.”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“They fully expected to continue to use the lands themselves, as they always had, exchanging still more gifts”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five sachems… had no idea they had… transferred the said land… much less that they had been ‘paid and fully compensated’…”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“Gift giving was a practice of immense importance in Algonquian culture”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25" name="Google Shape;125;p27"/>
          <p:cNvSpPr txBox="1"/>
          <p:nvPr/>
        </p:nvSpPr>
        <p:spPr>
          <a:xfrm>
            <a:off x="860725" y="5774525"/>
            <a:ext cx="5977200" cy="34473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accent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8"/>
          <p:cNvSpPr txBox="1"/>
          <p:nvPr/>
        </p:nvSpPr>
        <p:spPr>
          <a:xfrm>
            <a:off x="860725" y="941475"/>
            <a:ext cx="5977200" cy="4190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Trade between American Indians and Europeans often exposed cultural misunderstandings.</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“To Europeans, land was a commodity to be owned outright…Among the Indians… the notion that a single person might buy land… was a profoundly foreign concept.”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“They fully expected to continue to use the lands themselves, as they always had, exchanging still more gifts”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five sachems… had no idea they had… transferred the said land… much less that they had been ‘paid and fully compensated…’”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“Gift giving was a practice of immense importance in Algonquian culture”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35" name="Google Shape;135;p28"/>
          <p:cNvSpPr txBox="1"/>
          <p:nvPr/>
        </p:nvSpPr>
        <p:spPr>
          <a:xfrm>
            <a:off x="860725" y="5774525"/>
            <a:ext cx="5977200" cy="34473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C, worth 3 points, is the best piece of evidence to support the claim that trade exposed cultural misunderstandings. It specifically mentions the transfer of land and how the sachems did not interpret that as payment for perpetual use. Choice A (2 points) provides another good example of a misunderstanding by including two distinct worldviews, but is more explicitly focused on land than trade when compared to Choice C. Choice B is worth 1 point because it provides an expectation of American Indians without an inclusion of the European attitude. Lastly, Choice D is worth 0 points since it does not provide a misunderstanding and rather is a statement about Algonquian values.</a:t>
            </a:r>
            <a:endParaRPr sz="13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1" name="Google Shape;141;p29"/>
          <p:cNvGraphicFramePr/>
          <p:nvPr/>
        </p:nvGraphicFramePr>
        <p:xfrm>
          <a:off x="969478" y="1521929"/>
          <a:ext cx="3000000" cy="3000000"/>
        </p:xfrm>
        <a:graphic>
          <a:graphicData uri="http://schemas.openxmlformats.org/drawingml/2006/table">
            <a:tbl>
              <a:tblPr>
                <a:noFill/>
                <a:tableStyleId>{CC81FE57-520C-4FA9-8F35-0245F715AEF8}</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2" name="Google Shape;142;p29"/>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3" name="Google Shape;143;p29"/>
          <p:cNvGraphicFramePr/>
          <p:nvPr/>
        </p:nvGraphicFramePr>
        <p:xfrm>
          <a:off x="559991" y="4363060"/>
          <a:ext cx="3000000" cy="3000000"/>
        </p:xfrm>
        <a:graphic>
          <a:graphicData uri="http://schemas.openxmlformats.org/drawingml/2006/table">
            <a:tbl>
              <a:tblPr>
                <a:noFill/>
                <a:tableStyleId>{CC81FE57-520C-4FA9-8F35-0245F715AEF8}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4" name="Google Shape;144;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46" name="Google Shape;14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