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Medium"/>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E004397-5070-4BCD-BE8F-A3B59E417FE7}">
  <a:tblStyle styleId="{0E004397-5070-4BCD-BE8F-A3B59E417FE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B74C82E-89D0-4489-B226-76A65127C44D}"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Italic.fntdata"/><Relationship Id="rId11" Type="http://schemas.openxmlformats.org/officeDocument/2006/relationships/font" Target="fonts/Halant-regular.fntdata"/><Relationship Id="rId10" Type="http://schemas.openxmlformats.org/officeDocument/2006/relationships/slide" Target="slides/slide3.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Medium-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lusJakartaSansMedium-italic.fntdata"/><Relationship Id="rId6" Type="http://schemas.openxmlformats.org/officeDocument/2006/relationships/slideMaster" Target="slideMasters/slideMaster2.xml"/><Relationship Id="rId18" Type="http://schemas.openxmlformats.org/officeDocument/2006/relationships/font" Target="fonts/PlusJakartaSansMedium-bold.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cbb897f6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cbb897f6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60f2ac8815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60f2ac8815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3cc4cc49b7_0_61: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3cc4cc49b7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5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80001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202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1.png"/><Relationship Id="rId6" Type="http://schemas.openxmlformats.org/officeDocument/2006/relationships/hyperlink" Target="https://youtu.be/KxS7B_xSY5k?feature=shared&amp;t=24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819400" y="1058348"/>
            <a:ext cx="931500" cy="931500"/>
          </a:xfrm>
          <a:prstGeom prst="rect">
            <a:avLst/>
          </a:prstGeom>
          <a:noFill/>
          <a:ln>
            <a:noFill/>
          </a:ln>
        </p:spPr>
      </p:pic>
      <p:pic>
        <p:nvPicPr>
          <p:cNvPr id="100" name="Google Shape;100;p2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0" y="0"/>
            <a:ext cx="7772400" cy="773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200">
                <a:latin typeface="Plus Jakarta Sans Medium"/>
                <a:ea typeface="Plus Jakarta Sans Medium"/>
                <a:cs typeface="Plus Jakarta Sans Medium"/>
                <a:sym typeface="Plus Jakarta Sans Medium"/>
              </a:rPr>
              <a:t>“Importance of Language” Podcast Clip</a:t>
            </a:r>
            <a:endParaRPr sz="1200">
              <a:solidFill>
                <a:srgbClr val="000000"/>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5">
            <a:alphaModFix/>
          </a:blip>
          <a:stretch>
            <a:fillRect/>
          </a:stretch>
        </p:blipFill>
        <p:spPr>
          <a:xfrm>
            <a:off x="216272" y="154797"/>
            <a:ext cx="1056536" cy="438114"/>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5" name="Google Shape;105;p25"/>
          <p:cNvGraphicFramePr/>
          <p:nvPr/>
        </p:nvGraphicFramePr>
        <p:xfrm>
          <a:off x="338613" y="2732700"/>
          <a:ext cx="3000000" cy="3000000"/>
        </p:xfrm>
        <a:graphic>
          <a:graphicData uri="http://schemas.openxmlformats.org/drawingml/2006/table">
            <a:tbl>
              <a:tblPr>
                <a:noFill/>
                <a:tableStyleId>{0E004397-5070-4BCD-BE8F-A3B59E417FE7}</a:tableStyleId>
              </a:tblPr>
              <a:tblGrid>
                <a:gridCol w="71124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6"/>
                        </a:rPr>
                        <a:t>Video Transcript:</a:t>
                      </a:r>
                      <a:r>
                        <a:rPr b="1" lang="en" sz="1100">
                          <a:latin typeface="Halant"/>
                          <a:ea typeface="Halant"/>
                          <a:cs typeface="Halant"/>
                          <a:sym typeface="Halant"/>
                        </a:rPr>
                        <a:t> </a:t>
                      </a:r>
                      <a:r>
                        <a:rPr lang="en" sz="1100">
                          <a:latin typeface="Halant"/>
                          <a:ea typeface="Halant"/>
                          <a:cs typeface="Halant"/>
                          <a:sym typeface="Halant"/>
                        </a:rPr>
                        <a:t>(Begin at 4:00, End at 7:36)</a:t>
                      </a:r>
                      <a:endParaRPr sz="1100">
                        <a:latin typeface="Halant"/>
                        <a:ea typeface="Halant"/>
                        <a:cs typeface="Halant"/>
                        <a:sym typeface="Halant"/>
                      </a:endParaRPr>
                    </a:p>
                    <a:p>
                      <a:pPr indent="0" lvl="0" marL="38100" marR="152400" rtl="0" algn="l">
                        <a:lnSpc>
                          <a:spcPct val="100000"/>
                        </a:lnSpc>
                        <a:spcBef>
                          <a:spcPts val="0"/>
                        </a:spcBef>
                        <a:spcAft>
                          <a:spcPts val="0"/>
                        </a:spcAft>
                        <a:buNone/>
                      </a:pPr>
                      <a:r>
                        <a:rPr lang="en" sz="1000">
                          <a:solidFill>
                            <a:schemeClr val="dk1"/>
                          </a:solidFill>
                          <a:latin typeface="Inter"/>
                          <a:ea typeface="Inter"/>
                          <a:cs typeface="Inter"/>
                          <a:sym typeface="Inter"/>
                        </a:rPr>
                        <a:t>Dr Merrell, one thing that stood out to me in the feedback that you gave as we were refining this unit and then in some of the resources you suggested that I explore, was the importance of language. We can start with the term Indian or American Indian. One word that you paid a particular attention to was settler. So maybe if those become kind of examples or case studies for a broader conversation around language. I'd love to hear your perspective: why is language important when we write about the past?”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rPr lang="en" sz="1000">
                          <a:solidFill>
                            <a:schemeClr val="dk1"/>
                          </a:solidFill>
                          <a:latin typeface="Inter"/>
                          <a:ea typeface="Inter"/>
                          <a:cs typeface="Inter"/>
                          <a:sym typeface="Inter"/>
                        </a:rPr>
                        <a:t>“Language carries great meaning in very subtle ways that can shade our interpretation before we really even started to think about it. For example, the term settler, which is very common for me. I want to emphasize that when I began to question the way scholars today and Americans today use language, which I realize that I'm among those people who has been misusing it a good portion of my life including the term settler. Settler used just to denote Europeans who came over and their descendants here- ‘these are the settlers’- has deep implications. This is certainly what they called themselves because they thought of these lands as wild and untamed. So they're coming into settle, to make these lands civilized. And the problem is, of course, that Native </a:t>
                      </a:r>
                      <a:r>
                        <a:rPr lang="en" sz="1000">
                          <a:solidFill>
                            <a:schemeClr val="dk1"/>
                          </a:solidFill>
                          <a:latin typeface="Inter"/>
                          <a:ea typeface="Inter"/>
                          <a:cs typeface="Inter"/>
                          <a:sym typeface="Inter"/>
                        </a:rPr>
                        <a:t>peoples have</a:t>
                      </a:r>
                      <a:r>
                        <a:rPr lang="en" sz="1000">
                          <a:solidFill>
                            <a:schemeClr val="dk1"/>
                          </a:solidFill>
                          <a:latin typeface="Inter"/>
                          <a:ea typeface="Inter"/>
                          <a:cs typeface="Inter"/>
                          <a:sym typeface="Inter"/>
                        </a:rPr>
                        <a:t> been on this continent for Millennia before Europeans showed up. They too went into what was for them, wild lands, and they too found ways to tame it. I'm fine with the term settler if we say Cherokee settlers or Haudenosaunee settlers from the Six Nations as well as European settlers. But the implication of just using it for colonists is that the land was unsettled before Europeans arrived. I think that that leads to certain ideas about well, ‘Native peoples they just roamed the land and it was all forested Wilderness.’ And that right from the beginning we have a European perspective and one that is very loaded against the sophistication of Native peoples and Native cultures.”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rPr lang="en" sz="1000">
                          <a:solidFill>
                            <a:schemeClr val="dk1"/>
                          </a:solidFill>
                          <a:latin typeface="Inter"/>
                          <a:ea typeface="Inter"/>
                          <a:cs typeface="Inter"/>
                          <a:sym typeface="Inter"/>
                        </a:rPr>
                        <a:t>“I really appreciated that because the lands were settled, right? They were settled in perhaps different ways or forms than European perspectives of what a settlement looked like. But I appreciated in your book </a:t>
                      </a:r>
                      <a:r>
                        <a:rPr i="1" lang="en" sz="1000">
                          <a:solidFill>
                            <a:schemeClr val="dk1"/>
                          </a:solidFill>
                          <a:latin typeface="Inter"/>
                          <a:ea typeface="Inter"/>
                          <a:cs typeface="Inter"/>
                          <a:sym typeface="Inter"/>
                        </a:rPr>
                        <a:t>Into the American Woods,</a:t>
                      </a:r>
                      <a:r>
                        <a:rPr lang="en" sz="1000">
                          <a:solidFill>
                            <a:schemeClr val="dk1"/>
                          </a:solidFill>
                          <a:latin typeface="Inter"/>
                          <a:ea typeface="Inter"/>
                          <a:cs typeface="Inter"/>
                          <a:sym typeface="Inter"/>
                        </a:rPr>
                        <a:t> you talked about we often think of the European perspective of going into a Native settlement or community and feeling foreign, feeling like they were in the wilderness, the woods. But you pointed out that that's exactly how any Native person that went into a European settlement would have felt- that this would have been wild, this not have felt tamed.”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rPr lang="en" sz="1000">
                          <a:solidFill>
                            <a:schemeClr val="dk1"/>
                          </a:solidFill>
                          <a:latin typeface="Inter"/>
                          <a:ea typeface="Inter"/>
                          <a:cs typeface="Inter"/>
                          <a:sym typeface="Inter"/>
                        </a:rPr>
                        <a:t>“Just the term ‘Wilderness,’ itself, for me coming from Minnesota- New York City is a kind of wilderness. Don't know all the rules, I can't find my way around, the natives seem friendly but you're never sure. Wilderness is just as much a state of mind- a point at which you're bewildered- as it is a state of nature. I think that's important to recognize, that Francis Jennings a famous historian of a generation earlier than mine, said ‘Europeans did not find a Wilderness in America, they made one.’ I think that's a good way to put it from a native point of view.”</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1878100" y="1027275"/>
            <a:ext cx="5607600" cy="931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07" name="Google Shape;107;p25"/>
          <p:cNvSpPr txBox="1"/>
          <p:nvPr/>
        </p:nvSpPr>
        <p:spPr>
          <a:xfrm>
            <a:off x="455225" y="1863075"/>
            <a:ext cx="6918300" cy="773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000">
                <a:latin typeface="Halant"/>
                <a:ea typeface="Halant"/>
                <a:cs typeface="Halant"/>
                <a:sym typeface="Halant"/>
              </a:rPr>
              <a:t>Dr. James Merrell</a:t>
            </a:r>
            <a:endParaRPr b="1" sz="10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Dr. James Merrell is the </a:t>
            </a:r>
            <a:r>
              <a:rPr lang="en" sz="1000">
                <a:solidFill>
                  <a:schemeClr val="dk1"/>
                </a:solidFill>
                <a:latin typeface="Inter"/>
                <a:ea typeface="Inter"/>
                <a:cs typeface="Inter"/>
                <a:sym typeface="Inter"/>
              </a:rPr>
              <a:t>Lucy Maynard Salmon Professor of History Emeritus. He taught Early American and Native History at Vassar from 1984 to 2023. Twice winning the Bancroft Prize, a </a:t>
            </a:r>
            <a:r>
              <a:rPr lang="en" sz="1000">
                <a:solidFill>
                  <a:schemeClr val="dk1"/>
                </a:solidFill>
                <a:latin typeface="Inter"/>
                <a:ea typeface="Inter"/>
                <a:cs typeface="Inter"/>
                <a:sym typeface="Inter"/>
              </a:rPr>
              <a:t>prestigious</a:t>
            </a:r>
            <a:r>
              <a:rPr lang="en" sz="1000">
                <a:solidFill>
                  <a:schemeClr val="dk1"/>
                </a:solidFill>
                <a:latin typeface="Inter"/>
                <a:ea typeface="Inter"/>
                <a:cs typeface="Inter"/>
                <a:sym typeface="Inter"/>
              </a:rPr>
              <a:t> award from Columbia University, Merrell is an eminent </a:t>
            </a:r>
            <a:r>
              <a:rPr lang="en" sz="1000">
                <a:solidFill>
                  <a:schemeClr val="dk1"/>
                </a:solidFill>
                <a:latin typeface="Inter"/>
                <a:ea typeface="Inter"/>
                <a:cs typeface="Inter"/>
                <a:sym typeface="Inter"/>
              </a:rPr>
              <a:t>scholar</a:t>
            </a:r>
            <a:r>
              <a:rPr lang="en" sz="1000">
                <a:solidFill>
                  <a:schemeClr val="dk1"/>
                </a:solidFill>
                <a:latin typeface="Inter"/>
                <a:ea typeface="Inter"/>
                <a:cs typeface="Inter"/>
                <a:sym typeface="Inter"/>
              </a:rPr>
              <a:t> in his field.</a:t>
            </a:r>
            <a:endParaRPr sz="1000">
              <a:solidFill>
                <a:srgbClr val="000000"/>
              </a:solidFill>
              <a:latin typeface="Inter"/>
              <a:ea typeface="Inter"/>
              <a:cs typeface="Inter"/>
              <a:sym typeface="Inter"/>
            </a:endParaRPr>
          </a:p>
        </p:txBody>
      </p:sp>
      <p:sp>
        <p:nvSpPr>
          <p:cNvPr id="108" name="Google Shape;108;p25"/>
          <p:cNvSpPr txBox="1"/>
          <p:nvPr/>
        </p:nvSpPr>
        <p:spPr>
          <a:xfrm>
            <a:off x="444500" y="8114700"/>
            <a:ext cx="68619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a:solidFill>
                  <a:schemeClr val="dk1"/>
                </a:solidFill>
                <a:latin typeface="Halant"/>
                <a:ea typeface="Halant"/>
                <a:cs typeface="Halant"/>
                <a:sym typeface="Halant"/>
              </a:rPr>
              <a:t>Questions:</a:t>
            </a:r>
            <a:endParaRPr b="1" sz="1000">
              <a:solidFill>
                <a:schemeClr val="dk1"/>
              </a:solidFill>
              <a:latin typeface="Halant"/>
              <a:ea typeface="Halant"/>
              <a:cs typeface="Halant"/>
              <a:sym typeface="Halant"/>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Why is using “settler” just for Europeans problematic?</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do you think Francis Jennings meant by “Europeans did not find a Wilderness in America, they made one”?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
        <p:nvSpPr>
          <p:cNvPr id="109" name="Google Shape;109;p25"/>
          <p:cNvSpPr txBox="1"/>
          <p:nvPr/>
        </p:nvSpPr>
        <p:spPr>
          <a:xfrm>
            <a:off x="338625" y="7758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sp>
        <p:nvSpPr>
          <p:cNvPr id="114" name="Google Shape;114;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Context? - Contested Land</a:t>
            </a:r>
            <a:endParaRPr sz="1900">
              <a:latin typeface="Halant"/>
              <a:ea typeface="Halant"/>
              <a:cs typeface="Halant"/>
              <a:sym typeface="Halant"/>
            </a:endParaRPr>
          </a:p>
        </p:txBody>
      </p:sp>
      <p:pic>
        <p:nvPicPr>
          <p:cNvPr id="115" name="Google Shape;115;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6" name="Google Shape;116;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7" name="Google Shape;117;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8" name="Google Shape;118;p26"/>
          <p:cNvGraphicFramePr/>
          <p:nvPr/>
        </p:nvGraphicFramePr>
        <p:xfrm>
          <a:off x="453738" y="1667238"/>
          <a:ext cx="3000000" cy="3000000"/>
        </p:xfrm>
        <a:graphic>
          <a:graphicData uri="http://schemas.openxmlformats.org/drawingml/2006/table">
            <a:tbl>
              <a:tblPr>
                <a:noFill/>
                <a:tableStyleId>{8B74C82E-89D0-4489-B226-76A65127C44D}</a:tableStyleId>
              </a:tblPr>
              <a:tblGrid>
                <a:gridCol w="4843875"/>
                <a:gridCol w="2021025"/>
              </a:tblGrid>
              <a:tr h="733110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Often times, accounts of the past involving Native Americans portray them as passive actors in a European story. This dehumanizes </a:t>
                      </a:r>
                      <a:r>
                        <a:rPr lang="en" sz="1100">
                          <a:solidFill>
                            <a:schemeClr val="dk1"/>
                          </a:solidFill>
                          <a:latin typeface="Inter"/>
                          <a:ea typeface="Inter"/>
                          <a:cs typeface="Inter"/>
                          <a:sym typeface="Inter"/>
                        </a:rPr>
                        <a:t>Indigenous</a:t>
                      </a:r>
                      <a:r>
                        <a:rPr lang="en" sz="1100">
                          <a:solidFill>
                            <a:schemeClr val="dk1"/>
                          </a:solidFill>
                          <a:latin typeface="Inter"/>
                          <a:ea typeface="Inter"/>
                          <a:cs typeface="Inter"/>
                          <a:sym typeface="Inter"/>
                        </a:rPr>
                        <a:t> Americans. In truth, </a:t>
                      </a:r>
                      <a:r>
                        <a:rPr lang="en" sz="1100">
                          <a:solidFill>
                            <a:schemeClr val="dk1"/>
                          </a:solidFill>
                          <a:latin typeface="Inter"/>
                          <a:ea typeface="Inter"/>
                          <a:cs typeface="Inter"/>
                          <a:sym typeface="Inter"/>
                        </a:rPr>
                        <a:t>Indigenous Nations have maintained, and continue to maintain, their culture and community. In the colonial period, they exerted agency in their relationships with Europeans through trade, war, alliances, and religion </a:t>
                      </a:r>
                      <a:r>
                        <a:rPr b="1" lang="en" sz="1100">
                          <a:solidFill>
                            <a:schemeClr val="dk1"/>
                          </a:solidFill>
                          <a:latin typeface="Inter"/>
                          <a:ea typeface="Inter"/>
                          <a:cs typeface="Inter"/>
                          <a:sym typeface="Inter"/>
                        </a:rPr>
                        <a:t>(A)</a:t>
                      </a:r>
                      <a:r>
                        <a:rPr lang="en" sz="1100">
                          <a:solidFill>
                            <a:schemeClr val="dk1"/>
                          </a:solidFill>
                          <a:latin typeface="Inter"/>
                          <a:ea typeface="Inter"/>
                          <a:cs typeface="Inter"/>
                          <a:sym typeface="Inter"/>
                        </a:rPr>
                        <a:t>. In fact, European colonial history in North America can be studied as a history of Indigenous resistance.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the core of Indigenous resistance is the idea of contested land. Indigenous Nations cultivated the eastern seaboard of North America for millennia. British (and other European) colonizers wanted to lay claim to it. Through trade, war, and even theft, land slowly left Indigenous control, falling into European hands. Land dispossession is a sad continuity in European-Native relations </a:t>
                      </a: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Contested land cultivated war. During the colonial period, American Indians resisted European encroachment by physically fighting back. Notable wars involving the British include the Jamestown Massacre (1622), the Pequot Wars (1636-38), Metacom’s, or “King Philip’s” War (1675-1676), King William’s War (1688–1697), the Tuscarora War (1711-1715), and the French and Indian War (1754-1763).</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Still</a:t>
                      </a:r>
                      <a:r>
                        <a:rPr lang="en" sz="1100">
                          <a:solidFill>
                            <a:schemeClr val="dk1"/>
                          </a:solidFill>
                          <a:latin typeface="Inter"/>
                          <a:ea typeface="Inter"/>
                          <a:cs typeface="Inter"/>
                          <a:sym typeface="Inter"/>
                        </a:rPr>
                        <a:t>, while violence can be a part of resistance, it is not always. Indigenous Americans resisted when they demanded translators for trade or when they maintained their cultural and spiritual practices amidst growing European control. Assimilation can even be a form of resistance. When Indigenous Americans chose to assimilate into European society they were choosing preservation at the cost of certain traditions. Their native-ness did not die </a:t>
                      </a:r>
                      <a:r>
                        <a:rPr b="1" lang="en" sz="1100">
                          <a:solidFill>
                            <a:schemeClr val="dk1"/>
                          </a:solidFill>
                          <a:latin typeface="Inter"/>
                          <a:ea typeface="Inter"/>
                          <a:cs typeface="Inter"/>
                          <a:sym typeface="Inter"/>
                        </a:rPr>
                        <a:t>(C)</a:t>
                      </a:r>
                      <a:r>
                        <a:rPr lang="en" sz="1100">
                          <a:solidFill>
                            <a:schemeClr val="dk1"/>
                          </a:solidFill>
                          <a:latin typeface="Inter"/>
                          <a:ea typeface="Inter"/>
                          <a:cs typeface="Inter"/>
                          <a:sym typeface="Inter"/>
                        </a:rPr>
                        <a:t>.</a:t>
                      </a:r>
                      <a:br>
                        <a:rPr lang="en" sz="1100">
                          <a:solidFill>
                            <a:schemeClr val="dk1"/>
                          </a:solidFill>
                          <a:latin typeface="Inter"/>
                          <a:ea typeface="Inter"/>
                          <a:cs typeface="Inter"/>
                          <a:sym typeface="Inter"/>
                        </a:rPr>
                      </a:br>
                      <a:br>
                        <a:rPr lang="en" sz="1100">
                          <a:solidFill>
                            <a:schemeClr val="dk1"/>
                          </a:solidFill>
                          <a:latin typeface="Inter"/>
                          <a:ea typeface="Inter"/>
                          <a:cs typeface="Inter"/>
                          <a:sym typeface="Inter"/>
                        </a:rPr>
                      </a:br>
                      <a:r>
                        <a:rPr lang="en" sz="1100">
                          <a:solidFill>
                            <a:schemeClr val="dk1"/>
                          </a:solidFill>
                          <a:latin typeface="Inter"/>
                          <a:ea typeface="Inter"/>
                          <a:cs typeface="Inter"/>
                          <a:sym typeface="Inter"/>
                        </a:rPr>
                        <a:t>Trade and diplomacy also reveal Indigenous resistance. While many stories of Native-European trade center damage done to Indigenous communities over time (which should not be ignored), they often leave out Native agency when trading. For instance, Europeans had to learn Indigenous customs for trading rather than the other way around. Wampum, or beads made from seashells placed on strings or woven into belts, were critical to affirm honesty in trade and diplomacy. As historian James Merrell writes, “no frontier negotiator could hope to succeed unless he knew the language of beads” </a:t>
                      </a:r>
                      <a:r>
                        <a:rPr b="1" lang="en" sz="1100">
                          <a:solidFill>
                            <a:schemeClr val="dk1"/>
                          </a:solidFill>
                          <a:latin typeface="Inter"/>
                          <a:ea typeface="Inter"/>
                          <a:cs typeface="Inter"/>
                          <a:sym typeface="Inter"/>
                        </a:rPr>
                        <a:t>(D).</a:t>
                      </a:r>
                      <a:r>
                        <a:rPr lang="en" sz="1100">
                          <a:solidFill>
                            <a:schemeClr val="dk1"/>
                          </a:solidFill>
                          <a:latin typeface="Inter"/>
                          <a:ea typeface="Inter"/>
                          <a:cs typeface="Inter"/>
                          <a:sym typeface="Inter"/>
                        </a:rPr>
                        <a:t> </a:t>
                      </a:r>
                      <a:br>
                        <a:rPr lang="en" sz="1100">
                          <a:solidFill>
                            <a:schemeClr val="dk1"/>
                          </a:solidFill>
                          <a:latin typeface="Inter"/>
                          <a:ea typeface="Inter"/>
                          <a:cs typeface="Inter"/>
                          <a:sym typeface="Inter"/>
                        </a:rPr>
                      </a:br>
                      <a:br>
                        <a:rPr lang="en" sz="1100">
                          <a:solidFill>
                            <a:schemeClr val="dk1"/>
                          </a:solidFill>
                          <a:latin typeface="Inter"/>
                          <a:ea typeface="Inter"/>
                          <a:cs typeface="Inter"/>
                          <a:sym typeface="Inter"/>
                        </a:rPr>
                      </a:br>
                      <a:r>
                        <a:rPr lang="en" sz="1100">
                          <a:solidFill>
                            <a:schemeClr val="dk1"/>
                          </a:solidFill>
                          <a:latin typeface="Inter"/>
                          <a:ea typeface="Inter"/>
                          <a:cs typeface="Inter"/>
                          <a:sym typeface="Inter"/>
                        </a:rPr>
                        <a:t>Whether in war or diplomacy, Indigenous resistance defined Native-European relations in colonial America. </a:t>
                      </a:r>
                      <a:endParaRPr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List ways that American Indians exerted agency in European relations.</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How might you define “land dispossession”?</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were some nonviolent examples of Indigenous resistance?</a:t>
                      </a:r>
                      <a:endParaRPr b="1" sz="1100">
                        <a:solidFill>
                          <a:srgbClr val="CC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was wampum </a:t>
                      </a:r>
                      <a:r>
                        <a:rPr lang="en" sz="1100">
                          <a:solidFill>
                            <a:schemeClr val="dk1"/>
                          </a:solidFill>
                          <a:latin typeface="Inter"/>
                          <a:ea typeface="Inter"/>
                          <a:cs typeface="Inter"/>
                          <a:sym typeface="Inter"/>
                        </a:rPr>
                        <a:t>significant</a:t>
                      </a:r>
                      <a:r>
                        <a:rPr lang="en" sz="1100">
                          <a:solidFill>
                            <a:schemeClr val="dk1"/>
                          </a:solidFill>
                          <a:latin typeface="Inter"/>
                          <a:ea typeface="Inter"/>
                          <a:cs typeface="Inter"/>
                          <a:sym typeface="Inter"/>
                        </a:rPr>
                        <a:t>?</a:t>
                      </a:r>
                      <a:endParaRPr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19" name="Google Shape;119;p26"/>
          <p:cNvSpPr txBox="1"/>
          <p:nvPr/>
        </p:nvSpPr>
        <p:spPr>
          <a:xfrm>
            <a:off x="1878100" y="652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20" name="Google Shape;120;p26"/>
          <p:cNvPicPr preferRelativeResize="0"/>
          <p:nvPr/>
        </p:nvPicPr>
        <p:blipFill rotWithShape="1">
          <a:blip r:embed="rId4">
            <a:alphaModFix/>
          </a:blip>
          <a:srcRect b="0" l="0" r="0" t="0"/>
          <a:stretch/>
        </p:blipFill>
        <p:spPr>
          <a:xfrm>
            <a:off x="694375" y="570074"/>
            <a:ext cx="1019100" cy="1019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sp>
        <p:nvSpPr>
          <p:cNvPr id="125" name="Google Shape;125;p27"/>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3: The English Colonies (1607-1754)</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3</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26" name="Google Shape;126;p27"/>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127" name="Google Shape;127;p27"/>
          <p:cNvSpPr txBox="1"/>
          <p:nvPr/>
        </p:nvSpPr>
        <p:spPr>
          <a:xfrm>
            <a:off x="455250" y="2640363"/>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solidFill>
                  <a:srgbClr val="000000"/>
                </a:solidFill>
                <a:latin typeface="Halant"/>
                <a:ea typeface="Halant"/>
                <a:cs typeface="Halant"/>
                <a:sym typeface="Halant"/>
              </a:rPr>
              <a:t>Answer each of the questions below.</a:t>
            </a:r>
            <a:endParaRPr>
              <a:solidFill>
                <a:srgbClr val="000000"/>
              </a:solidFill>
              <a:latin typeface="Halant"/>
              <a:ea typeface="Halant"/>
              <a:cs typeface="Halant"/>
              <a:sym typeface="Halant"/>
            </a:endParaRPr>
          </a:p>
        </p:txBody>
      </p:sp>
      <p:sp>
        <p:nvSpPr>
          <p:cNvPr id="128" name="Google Shape;128;p27"/>
          <p:cNvSpPr/>
          <p:nvPr/>
        </p:nvSpPr>
        <p:spPr>
          <a:xfrm>
            <a:off x="582638" y="3064963"/>
            <a:ext cx="1788600" cy="17886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9" name="Google Shape;129;p27"/>
          <p:cNvSpPr/>
          <p:nvPr/>
        </p:nvSpPr>
        <p:spPr>
          <a:xfrm>
            <a:off x="556988" y="5078963"/>
            <a:ext cx="1839900" cy="17886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0" name="Google Shape;130;p27"/>
          <p:cNvSpPr/>
          <p:nvPr/>
        </p:nvSpPr>
        <p:spPr>
          <a:xfrm>
            <a:off x="556988" y="7060163"/>
            <a:ext cx="1839900" cy="17886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1" name="Google Shape;131;p27"/>
          <p:cNvSpPr txBox="1"/>
          <p:nvPr/>
        </p:nvSpPr>
        <p:spPr>
          <a:xfrm>
            <a:off x="2882150" y="3064963"/>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three important ideas or facts did you learn today?</a:t>
            </a:r>
            <a:endParaRPr b="1" sz="1200">
              <a:solidFill>
                <a:srgbClr val="000000"/>
              </a:solidFill>
              <a:latin typeface="Inter"/>
              <a:ea typeface="Inter"/>
              <a:cs typeface="Inter"/>
              <a:sym typeface="Inter"/>
            </a:endParaRPr>
          </a:p>
        </p:txBody>
      </p:sp>
      <p:sp>
        <p:nvSpPr>
          <p:cNvPr id="132" name="Google Shape;132;p27"/>
          <p:cNvSpPr txBox="1"/>
          <p:nvPr/>
        </p:nvSpPr>
        <p:spPr>
          <a:xfrm>
            <a:off x="2882150" y="5078963"/>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squared with or confirmed your prior knowledge?</a:t>
            </a:r>
            <a:endParaRPr b="1" sz="1200">
              <a:solidFill>
                <a:srgbClr val="000000"/>
              </a:solidFill>
              <a:latin typeface="Inter"/>
              <a:ea typeface="Inter"/>
              <a:cs typeface="Inter"/>
              <a:sym typeface="Inter"/>
            </a:endParaRPr>
          </a:p>
        </p:txBody>
      </p:sp>
      <p:sp>
        <p:nvSpPr>
          <p:cNvPr id="133" name="Google Shape;133;p27"/>
          <p:cNvSpPr txBox="1"/>
          <p:nvPr/>
        </p:nvSpPr>
        <p:spPr>
          <a:xfrm>
            <a:off x="2882150" y="7060163"/>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is still circling in your head?</a:t>
            </a:r>
            <a:endParaRPr b="1" sz="1200">
              <a:solidFill>
                <a:srgbClr val="000000"/>
              </a:solidFill>
              <a:latin typeface="Inter"/>
              <a:ea typeface="Inter"/>
              <a:cs typeface="Inter"/>
              <a:sym typeface="Inter"/>
            </a:endParaRPr>
          </a:p>
        </p:txBody>
      </p:sp>
      <p:sp>
        <p:nvSpPr>
          <p:cNvPr id="134" name="Google Shape;134;p27"/>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land disputes and differing views of settlement influence Indigenous-Colonist dynamics?</a:t>
            </a:r>
            <a:endParaRPr i="1" sz="1700">
              <a:latin typeface="Inter"/>
              <a:ea typeface="Inter"/>
              <a:cs typeface="Inter"/>
              <a:sym typeface="Inter"/>
            </a:endParaRPr>
          </a:p>
        </p:txBody>
      </p:sp>
      <p:pic>
        <p:nvPicPr>
          <p:cNvPr id="135" name="Google Shape;135;p27"/>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136" name="Google Shape;136;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