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080603-9A86-4778-9518-115B79BDA3F4}">
  <a:tblStyle styleId="{DC080603-9A86-4778-9518-115B79BDA3F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SHIYyFMTiYHBAo9vkLEQmubrIAPwQup69iwyh4pw-X8/copy" TargetMode="External"/><Relationship Id="rId10" Type="http://schemas.openxmlformats.org/officeDocument/2006/relationships/hyperlink" Target="https://docs.google.com/presentation/d/1B23m-sm0Ep8tpFu_rn7C1QYQ7_BEflLkhNYtIM0qYuA/copy" TargetMode="External"/><Relationship Id="rId9" Type="http://schemas.openxmlformats.org/officeDocument/2006/relationships/hyperlink" Target="https://docs.google.com/presentation/d/1hkyZIBnqz45AxXsJThKo7hF8geYXKTN38ufWhmikuGg/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tI6JE2DtMwg0qaVNLqHAtnwXD9sVvKGGv0rJriF1xIk/copy" TargetMode="External"/><Relationship Id="rId7" Type="http://schemas.openxmlformats.org/officeDocument/2006/relationships/hyperlink" Target="https://docs.google.com/presentation/d/1eAggZhWWOfO8RjD9QovNOgSLm-j5Rad4cntMi6_duXg/copy" TargetMode="External"/><Relationship Id="rId8" Type="http://schemas.openxmlformats.org/officeDocument/2006/relationships/hyperlink" Target="https://docs.google.com/presentation/d/1V3vwlaJoUHdz9L4YUAh8My4WR8pvYFerRh7dFBsICLw/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10" Type="http://schemas.openxmlformats.org/officeDocument/2006/relationships/hyperlink" Target="https://docs.google.com/presentation/d/1xyt6yP5NDLs4h5CX1nMhtOheAvcMpDaq-0xkccRlqS4/edit?usp=sharing" TargetMode="External"/><Relationship Id="rId9" Type="http://schemas.openxmlformats.org/officeDocument/2006/relationships/hyperlink" Target="https://docs.google.com/presentation/d/1eAggZhWWOfO8RjD9QovNOgSLm-j5Rad4cntMi6_duXg/edit#slide=id.g307b7815f7e_0_0" TargetMode="External"/><Relationship Id="rId5" Type="http://schemas.openxmlformats.org/officeDocument/2006/relationships/hyperlink" Target="https://docs.google.com/presentation/d/1tI6JE2DtMwg0qaVNLqHAtnwXD9sVvKGGv0rJriF1xIk/copy" TargetMode="External"/><Relationship Id="rId6" Type="http://schemas.openxmlformats.org/officeDocument/2006/relationships/hyperlink" Target="https://docs.google.com/presentation/d/1tI6JE2DtMwg0qaVNLqHAtnwXD9sVvKGGv0rJriF1xIk/copy" TargetMode="External"/><Relationship Id="rId7" Type="http://schemas.openxmlformats.org/officeDocument/2006/relationships/hyperlink" Target="https://youtu.be/KxS7B_xSY5k?feature=shared&amp;t=240" TargetMode="External"/><Relationship Id="rId8" Type="http://schemas.openxmlformats.org/officeDocument/2006/relationships/hyperlink" Target="https://docs.google.com/presentation/d/1xyt6yP5NDLs4h5CX1nMhtOheAvcMpDaq-0xkccRlqS4/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{DC080603-9A86-4778-9518-115B79BDA3F4}</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a:t>
                      </a:r>
                      <a:r>
                        <a:rPr b="1" lang="en" sz="1300">
                          <a:solidFill>
                            <a:schemeClr val="dk1"/>
                          </a:solidFill>
                          <a:latin typeface="Inter"/>
                          <a:ea typeface="Inter"/>
                          <a:cs typeface="Inter"/>
                          <a:sym typeface="Inter"/>
                        </a:rPr>
                        <a:t>Contextualizing Indigenous-Colonist Dynamics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land disputes and differing views of settlement influence Indigenous-Colonist dynamics?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7.11, 7.12, 7.22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Contextualizing Indigenous-Colonist Dynamics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Indigenous Resistance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11"/>
                        </a:rPr>
                        <a:t>Unit 3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a:t>
                      </a:r>
                      <a:r>
                        <a:rPr lang="en" sz="1200">
                          <a:solidFill>
                            <a:srgbClr val="000000"/>
                          </a:solidFill>
                          <a:latin typeface="Inter"/>
                          <a:ea typeface="Inter"/>
                          <a:cs typeface="Inter"/>
                          <a:sym typeface="Inter"/>
                        </a:rPr>
                        <a:t> </a:t>
                      </a:r>
                      <a:r>
                        <a:rPr lang="en" sz="1200">
                          <a:latin typeface="Inter"/>
                          <a:ea typeface="Inter"/>
                          <a:cs typeface="Inter"/>
                          <a:sym typeface="Inter"/>
                        </a:rPr>
                        <a:t>3</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{DC080603-9A86-4778-9518-115B79BDA3F4}</a:tableStyleId>
              </a:tblPr>
              <a:tblGrid>
                <a:gridCol w="1673200"/>
                <a:gridCol w="4057350"/>
                <a:gridCol w="3702950"/>
              </a:tblGrid>
              <a:tr h="18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Contextualizing Indigenous-Colonist Dynamics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26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students to the importance of language, specifically the term “settler,” with a clip from a podcast interview of Dr. James Merrell. Students will follow along with the transcript and answer reflection questions at the end.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2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Contextualizing I</a:t>
                      </a:r>
                      <a:r>
                        <a:rPr lang="en" sz="1200" u="sng">
                          <a:solidFill>
                            <a:schemeClr val="hlink"/>
                          </a:solidFill>
                          <a:latin typeface="Inter"/>
                          <a:ea typeface="Inter"/>
                          <a:cs typeface="Inter"/>
                          <a:sym typeface="Inter"/>
                          <a:hlinkClick r:id="rId6"/>
                        </a:rPr>
                        <a:t>ndigenous-Colonist Dynamics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7"/>
                        </a:rPr>
                        <a:t>Show video </a:t>
                      </a:r>
                      <a:r>
                        <a:rPr lang="en" sz="1200">
                          <a:solidFill>
                            <a:srgbClr val="000000"/>
                          </a:solidFill>
                          <a:latin typeface="Inter"/>
                          <a:ea typeface="Inter"/>
                          <a:cs typeface="Inter"/>
                          <a:sym typeface="Inter"/>
                        </a:rPr>
                        <a:t>(View clip from </a:t>
                      </a:r>
                      <a:r>
                        <a:rPr lang="en" sz="1200">
                          <a:latin typeface="Inter"/>
                          <a:ea typeface="Inter"/>
                          <a:cs typeface="Inter"/>
                          <a:sym typeface="Inter"/>
                        </a:rPr>
                        <a:t>4:00</a:t>
                      </a:r>
                      <a:r>
                        <a:rPr lang="en" sz="1200">
                          <a:solidFill>
                            <a:srgbClr val="000000"/>
                          </a:solidFill>
                          <a:latin typeface="Inter"/>
                          <a:ea typeface="Inter"/>
                          <a:cs typeface="Inter"/>
                          <a:sym typeface="Inter"/>
                        </a:rPr>
                        <a:t> to </a:t>
                      </a:r>
                      <a:r>
                        <a:rPr lang="en" sz="1200">
                          <a:latin typeface="Inter"/>
                          <a:ea typeface="Inter"/>
                          <a:cs typeface="Inter"/>
                          <a:sym typeface="Inter"/>
                        </a:rPr>
                        <a:t>7</a:t>
                      </a:r>
                      <a:r>
                        <a:rPr lang="en" sz="1200">
                          <a:solidFill>
                            <a:srgbClr val="000000"/>
                          </a:solidFill>
                          <a:latin typeface="Inter"/>
                          <a:ea typeface="Inter"/>
                          <a:cs typeface="Inter"/>
                          <a:sym typeface="Inter"/>
                        </a:rPr>
                        <a:t>:36)</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Give students time to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an informal discussion about their answers to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answer comprehension questions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2600">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and scholarly context for the study of Indigenous resistance in colonial America with a “What is the Context? - Contested Land” (page 2 of student worksheet). Students will answer check for understanding questions as they read. This reading can be done as a class, individually, or in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3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academic and behavioral </a:t>
                      </a:r>
                      <a:r>
                        <a:rPr lang="en" sz="1200">
                          <a:solidFill>
                            <a:schemeClr val="dk1"/>
                          </a:solidFill>
                          <a:latin typeface="Inter"/>
                          <a:ea typeface="Inter"/>
                          <a:cs typeface="Inter"/>
                          <a:sym typeface="Inter"/>
                        </a:rPr>
                        <a:t>expectations</a:t>
                      </a:r>
                      <a:r>
                        <a:rPr lang="en" sz="1200">
                          <a:solidFill>
                            <a:schemeClr val="dk1"/>
                          </a:solidFill>
                          <a:latin typeface="Inter"/>
                          <a:ea typeface="Inter"/>
                          <a:cs typeface="Inter"/>
                          <a:sym typeface="Inter"/>
                        </a:rPr>
                        <a:t> for reading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and answer the accompanying questions for the contextualization reading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2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8">
                            <a:extLst>
                              <a:ext uri="{A12FA001-AC4F-418D-AE19-62706E023703}">
                                <ahyp:hlinkClr val="tx"/>
                              </a:ext>
                            </a:extLst>
                          </a:hlinkClick>
                        </a:rPr>
                        <a:t>“</a:t>
                      </a:r>
                      <a:r>
                        <a:rPr lang="en" sz="1200" u="sng">
                          <a:solidFill>
                            <a:schemeClr val="hlink"/>
                          </a:solidFill>
                          <a:latin typeface="Inter"/>
                          <a:ea typeface="Inter"/>
                          <a:cs typeface="Inter"/>
                          <a:sym typeface="Inter"/>
                          <a:hlinkClick r:id="rId9"/>
                        </a:rPr>
                        <a:t>Exit Ticket</a:t>
                      </a:r>
                      <a:r>
                        <a:rPr lang="en" sz="1200" u="sng">
                          <a:solidFill>
                            <a:schemeClr val="accent5"/>
                          </a:solidFill>
                          <a:latin typeface="Inter"/>
                          <a:ea typeface="Inter"/>
                          <a:cs typeface="Inter"/>
                          <a:sym typeface="Inter"/>
                          <a:hlinkClick r:id="rId10">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28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