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Lst>
  <p:sldSz cy="5143500" cx="9144000"/>
  <p:notesSz cx="6858000" cy="9144000"/>
  <p:embeddedFontLst>
    <p:embeddedFont>
      <p:font typeface="Inter"/>
      <p:regular r:id="rId9"/>
      <p:bold r:id="rId10"/>
      <p:italic r:id="rId11"/>
      <p:boldItalic r:id="rId12"/>
    </p:embeddedFont>
    <p:embeddedFont>
      <p:font typeface="Plus Jakarta Sans"/>
      <p:regular r:id="rId13"/>
      <p:bold r:id="rId14"/>
      <p:italic r:id="rId15"/>
      <p:boldItalic r:id="rId16"/>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7A2710BE-C542-4B80-81CB-D68D1285C52D}">
  <a:tblStyle styleId="{7A2710BE-C542-4B80-81CB-D68D1285C52D}"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95B3AD18-9F72-4747-8EE3-F98184D701C3}"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italic.fntdata"/><Relationship Id="rId10" Type="http://schemas.openxmlformats.org/officeDocument/2006/relationships/font" Target="fonts/Inter-bold.fntdata"/><Relationship Id="rId13" Type="http://schemas.openxmlformats.org/officeDocument/2006/relationships/font" Target="fonts/PlusJakartaSans-regular.fntdata"/><Relationship Id="rId12" Type="http://schemas.openxmlformats.org/officeDocument/2006/relationships/font" Target="fonts/Inter-bold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font" Target="fonts/Inter-regular.fntdata"/><Relationship Id="rId15" Type="http://schemas.openxmlformats.org/officeDocument/2006/relationships/font" Target="fonts/PlusJakartaSans-italic.fntdata"/><Relationship Id="rId14" Type="http://schemas.openxmlformats.org/officeDocument/2006/relationships/font" Target="fonts/PlusJakartaSans-bold.fntdata"/><Relationship Id="rId16" Type="http://schemas.openxmlformats.org/officeDocument/2006/relationships/font" Target="fonts/PlusJakartaSans-bold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07a0e2d467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07a0e2d467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3" name="Shape 63"/>
        <p:cNvGrpSpPr/>
        <p:nvPr/>
      </p:nvGrpSpPr>
      <p:grpSpPr>
        <a:xfrm>
          <a:off x="0" y="0"/>
          <a:ext cx="0" cy="0"/>
          <a:chOff x="0" y="0"/>
          <a:chExt cx="0" cy="0"/>
        </a:xfrm>
      </p:grpSpPr>
      <p:sp>
        <p:nvSpPr>
          <p:cNvPr id="64" name="Google Shape;64;g307a0e2d467_0_10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5" name="Google Shape;65;g307a0e2d467_0_10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1.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{7A2710BE-C542-4B80-81CB-D68D1285C52D}</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700">
                          <a:latin typeface="Inter"/>
                          <a:ea typeface="Inter"/>
                          <a:cs typeface="Inter"/>
                          <a:sym typeface="Inter"/>
                        </a:rPr>
                        <a:t>a</a:t>
                      </a:r>
                      <a:r>
                        <a:rPr lang="en" sz="1700">
                          <a:latin typeface="Inter"/>
                          <a:ea typeface="Inter"/>
                          <a:cs typeface="Inter"/>
                          <a:sym typeface="Inter"/>
                        </a:rPr>
                        <a:t> network of Eurasian trade routes active from the second century BCE until the mid-15th century</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SzPts val="1100"/>
                        <a:buNone/>
                      </a:pPr>
                      <a:r>
                        <a:rPr lang="en" sz="1300">
                          <a:latin typeface="Inter"/>
                          <a:ea typeface="Inter"/>
                          <a:cs typeface="Inter"/>
                          <a:sym typeface="Inter"/>
                        </a:rPr>
                        <a:t>“Over the centuries for almost 2,000 years, the Silk Road provided the most important and credible means for travel and dissemination of religious beliefs across Eurasia… With traders and caravans, missionaries also travelled carrying with them their faith and persuasions and spreading it along the trade routes.”</a:t>
                      </a:r>
                      <a:endParaRPr sz="1300">
                        <a:latin typeface="Inter"/>
                        <a:ea typeface="Inter"/>
                        <a:cs typeface="Inter"/>
                        <a:sym typeface="Inter"/>
                      </a:endParaRPr>
                    </a:p>
                    <a:p>
                      <a:pPr indent="-311150" lvl="0" marL="457200" rtl="0" algn="r">
                        <a:spcBef>
                          <a:spcPts val="0"/>
                        </a:spcBef>
                        <a:spcAft>
                          <a:spcPts val="0"/>
                        </a:spcAft>
                        <a:buSzPts val="1300"/>
                        <a:buFont typeface="Inter"/>
                        <a:buChar char="-"/>
                      </a:pPr>
                      <a:r>
                        <a:rPr lang="en" sz="1300">
                          <a:latin typeface="Inter"/>
                          <a:ea typeface="Inter"/>
                          <a:cs typeface="Inter"/>
                          <a:sym typeface="Inter"/>
                        </a:rPr>
                        <a:t>Subhakanta Behera, “India’s Encounter with the Silk Road.” in </a:t>
                      </a:r>
                      <a:r>
                        <a:rPr i="1" lang="en" sz="1300">
                          <a:latin typeface="Inter"/>
                          <a:ea typeface="Inter"/>
                          <a:cs typeface="Inter"/>
                          <a:sym typeface="Inter"/>
                        </a:rPr>
                        <a:t>Economic and Political Weekly</a:t>
                      </a:r>
                      <a:r>
                        <a:rPr lang="en" sz="1300">
                          <a:latin typeface="Inter"/>
                          <a:ea typeface="Inter"/>
                          <a:cs typeface="Inter"/>
                          <a:sym typeface="Inter"/>
                        </a:rPr>
                        <a:t>, 2002.</a:t>
                      </a:r>
                      <a:endParaRPr sz="13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Silk Roads</a:t>
            </a:r>
            <a:endParaRPr b="1" sz="32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6" name="Shape 66"/>
        <p:cNvGrpSpPr/>
        <p:nvPr/>
      </p:nvGrpSpPr>
      <p:grpSpPr>
        <a:xfrm>
          <a:off x="0" y="0"/>
          <a:ext cx="0" cy="0"/>
          <a:chOff x="0" y="0"/>
          <a:chExt cx="0" cy="0"/>
        </a:xfrm>
      </p:grpSpPr>
      <p:sp>
        <p:nvSpPr>
          <p:cNvPr id="67" name="Google Shape;67;p15"/>
          <p:cNvSpPr txBox="1"/>
          <p:nvPr>
            <p:ph idx="2" type="body"/>
          </p:nvPr>
        </p:nvSpPr>
        <p:spPr>
          <a:xfrm>
            <a:off x="3541400" y="105400"/>
            <a:ext cx="2239800" cy="497400"/>
          </a:xfrm>
          <a:prstGeom prst="rect">
            <a:avLst/>
          </a:prstGeom>
        </p:spPr>
        <p:txBody>
          <a:bodyPr anchorCtr="0" anchor="t" bIns="34275" lIns="68575" spcFirstLastPara="1" rIns="68575" wrap="square" tIns="34275">
            <a:normAutofit fontScale="70000" lnSpcReduction="20000"/>
          </a:bodyPr>
          <a:lstStyle/>
          <a:p>
            <a:pPr indent="0" lvl="0" marL="0" rtl="0" algn="l">
              <a:spcBef>
                <a:spcPts val="800"/>
              </a:spcBef>
              <a:spcAft>
                <a:spcPts val="0"/>
              </a:spcAft>
              <a:buNone/>
            </a:pPr>
            <a:r>
              <a:rPr b="1" lang="en" sz="1800">
                <a:latin typeface="Inter"/>
                <a:ea typeface="Inter"/>
                <a:cs typeface="Inter"/>
                <a:sym typeface="Inter"/>
              </a:rPr>
              <a:t>Anticipatory Guide</a:t>
            </a:r>
            <a:endParaRPr b="1" sz="1800">
              <a:latin typeface="Inter"/>
              <a:ea typeface="Inter"/>
              <a:cs typeface="Inter"/>
              <a:sym typeface="Inter"/>
            </a:endParaRPr>
          </a:p>
          <a:p>
            <a:pPr indent="0" lvl="0" marL="0" rtl="0" algn="l">
              <a:spcBef>
                <a:spcPts val="1200"/>
              </a:spcBef>
              <a:spcAft>
                <a:spcPts val="1200"/>
              </a:spcAft>
              <a:buNone/>
            </a:pPr>
            <a:r>
              <a:t/>
            </a:r>
            <a:endParaRPr sz="1800">
              <a:latin typeface="Inter"/>
              <a:ea typeface="Inter"/>
              <a:cs typeface="Inter"/>
              <a:sym typeface="Inter"/>
            </a:endParaRPr>
          </a:p>
        </p:txBody>
      </p:sp>
      <p:sp>
        <p:nvSpPr>
          <p:cNvPr id="68" name="Google Shape;68;p15"/>
          <p:cNvSpPr txBox="1"/>
          <p:nvPr/>
        </p:nvSpPr>
        <p:spPr>
          <a:xfrm>
            <a:off x="1050350" y="512750"/>
            <a:ext cx="7170900" cy="515700"/>
          </a:xfrm>
          <a:prstGeom prst="rect">
            <a:avLst/>
          </a:prstGeom>
          <a:noFill/>
          <a:ln>
            <a:noFill/>
          </a:ln>
        </p:spPr>
        <p:txBody>
          <a:bodyPr anchorCtr="0" anchor="ctr" bIns="91425" lIns="91425" spcFirstLastPara="1" rIns="91425" wrap="square" tIns="91425">
            <a:noAutofit/>
          </a:bodyPr>
          <a:lstStyle/>
          <a:p>
            <a:pPr indent="0" lvl="0" marL="0" rtl="0" algn="ctr">
              <a:lnSpc>
                <a:spcPct val="110000"/>
              </a:lnSpc>
              <a:spcBef>
                <a:spcPts val="1200"/>
              </a:spcBef>
              <a:spcAft>
                <a:spcPts val="1200"/>
              </a:spcAft>
              <a:buNone/>
            </a:pPr>
            <a:r>
              <a:rPr lang="en" sz="1100">
                <a:solidFill>
                  <a:schemeClr val="dk1"/>
                </a:solidFill>
                <a:latin typeface="Inter"/>
                <a:ea typeface="Inter"/>
                <a:cs typeface="Inter"/>
                <a:sym typeface="Inter"/>
              </a:rPr>
              <a:t>In the “Before Lesson” column, write an “A” if you agree or a “D” if you disagree with the statement in the row. Then, using the “After Lesson” Column, reevaluate the statement and write an “A” or a “D” with an explanation to reflect your informed opinion.</a:t>
            </a:r>
            <a:endParaRPr sz="1000">
              <a:solidFill>
                <a:schemeClr val="dk1"/>
              </a:solidFill>
              <a:latin typeface="Inter"/>
              <a:ea typeface="Inter"/>
              <a:cs typeface="Inter"/>
              <a:sym typeface="Inter"/>
            </a:endParaRPr>
          </a:p>
        </p:txBody>
      </p:sp>
      <p:graphicFrame>
        <p:nvGraphicFramePr>
          <p:cNvPr id="69" name="Google Shape;69;p15"/>
          <p:cNvGraphicFramePr/>
          <p:nvPr/>
        </p:nvGraphicFramePr>
        <p:xfrm>
          <a:off x="570900" y="1094825"/>
          <a:ext cx="3000000" cy="3000000"/>
        </p:xfrm>
        <a:graphic>
          <a:graphicData uri="http://schemas.openxmlformats.org/drawingml/2006/table">
            <a:tbl>
              <a:tblPr>
                <a:noFill/>
                <a:tableStyleId>{95B3AD18-9F72-4747-8EE3-F98184D701C3}</a:tableStyleId>
              </a:tblPr>
              <a:tblGrid>
                <a:gridCol w="1144500"/>
                <a:gridCol w="3285975"/>
                <a:gridCol w="3799125"/>
              </a:tblGrid>
              <a:tr h="381000">
                <a:tc>
                  <a:txBody>
                    <a:bodyPr/>
                    <a:lstStyle/>
                    <a:p>
                      <a:pPr indent="0" lvl="0" marL="0" rtl="0" algn="ctr">
                        <a:spcBef>
                          <a:spcPts val="0"/>
                        </a:spcBef>
                        <a:spcAft>
                          <a:spcPts val="0"/>
                        </a:spcAft>
                        <a:buNone/>
                      </a:pPr>
                      <a:r>
                        <a:rPr b="1" lang="en" sz="1000">
                          <a:latin typeface="Inter"/>
                          <a:ea typeface="Inter"/>
                          <a:cs typeface="Inter"/>
                          <a:sym typeface="Inter"/>
                        </a:rPr>
                        <a:t>Before Lesson</a:t>
                      </a:r>
                      <a:endParaRPr b="1" sz="10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000">
                          <a:latin typeface="Inter"/>
                          <a:ea typeface="Inter"/>
                          <a:cs typeface="Inter"/>
                          <a:sym typeface="Inter"/>
                        </a:rPr>
                        <a:t>Statement</a:t>
                      </a:r>
                      <a:endParaRPr b="1" sz="1000">
                        <a:latin typeface="Inter"/>
                        <a:ea typeface="Inter"/>
                        <a:cs typeface="Inter"/>
                        <a:sym typeface="Inter"/>
                      </a:endParaRPr>
                    </a:p>
                  </a:txBody>
                  <a:tcPr marT="91425" marB="91425" marR="91425" marL="91425"/>
                </a:tc>
                <a:tc>
                  <a:txBody>
                    <a:bodyPr/>
                    <a:lstStyle/>
                    <a:p>
                      <a:pPr indent="0" lvl="0" marL="0" rtl="0" algn="ctr">
                        <a:spcBef>
                          <a:spcPts val="0"/>
                        </a:spcBef>
                        <a:spcAft>
                          <a:spcPts val="0"/>
                        </a:spcAft>
                        <a:buNone/>
                      </a:pPr>
                      <a:r>
                        <a:rPr b="1" lang="en" sz="1000">
                          <a:latin typeface="Inter"/>
                          <a:ea typeface="Inter"/>
                          <a:cs typeface="Inter"/>
                          <a:sym typeface="Inter"/>
                        </a:rPr>
                        <a:t>After Lesson</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lang="en" sz="1200">
                          <a:latin typeface="Inter"/>
                          <a:ea typeface="Inter"/>
                          <a:cs typeface="Inter"/>
                          <a:sym typeface="Inter"/>
                        </a:rPr>
                        <a:t>The Silk Roads were primarily used for military purposes.</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lang="en" sz="1200">
                          <a:latin typeface="Inter"/>
                          <a:ea typeface="Inter"/>
                          <a:cs typeface="Inter"/>
                          <a:sym typeface="Inter"/>
                        </a:rPr>
                        <a:t>Early explorers in Afro-Eurasia only traveled within their own cultures.</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lang="en" sz="1200">
                          <a:latin typeface="Inter"/>
                          <a:ea typeface="Inter"/>
                          <a:cs typeface="Inter"/>
                          <a:sym typeface="Inter"/>
                        </a:rPr>
                        <a:t>Early explorers helped diffuse cultures and ideas to other parts of the world.</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lang="en" sz="1200">
                          <a:latin typeface="Inter"/>
                          <a:ea typeface="Inter"/>
                          <a:cs typeface="Inter"/>
                          <a:sym typeface="Inter"/>
                        </a:rPr>
                        <a:t>Marco Polo discovered the Silk Roads and was the first European to travel them.</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lang="en" sz="1200">
                          <a:latin typeface="Inter"/>
                          <a:ea typeface="Inter"/>
                          <a:cs typeface="Inter"/>
                          <a:sym typeface="Inter"/>
                        </a:rPr>
                        <a:t>Christopher Columbus was inspired by the travels of Marco Polo.</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r>
              <a:tr h="100000">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lang="en" sz="1200">
                          <a:latin typeface="Inter"/>
                          <a:ea typeface="Inter"/>
                          <a:cs typeface="Inter"/>
                          <a:sym typeface="Inter"/>
                        </a:rPr>
                        <a:t>The Silk Roads were a primarily safe and </a:t>
                      </a:r>
                      <a:r>
                        <a:rPr lang="en" sz="1200">
                          <a:latin typeface="Inter"/>
                          <a:ea typeface="Inter"/>
                          <a:cs typeface="Inter"/>
                          <a:sym typeface="Inter"/>
                        </a:rPr>
                        <a:t>predictable</a:t>
                      </a:r>
                      <a:r>
                        <a:rPr lang="en" sz="1200">
                          <a:latin typeface="Inter"/>
                          <a:ea typeface="Inter"/>
                          <a:cs typeface="Inter"/>
                          <a:sym typeface="Inter"/>
                        </a:rPr>
                        <a:t> method for trade.</a:t>
                      </a:r>
                      <a:endParaRPr sz="12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sz="1200">
                        <a:latin typeface="Inter"/>
                        <a:ea typeface="Inter"/>
                        <a:cs typeface="Inter"/>
                        <a:sym typeface="Inter"/>
                      </a:endParaRPr>
                    </a:p>
                  </a:txBody>
                  <a:tcPr marT="91425" marB="91425" marR="91425" marL="91425"/>
                </a:tc>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