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4"/>
    <p:sldMasterId id="2147483671" r:id="rId5"/>
  </p:sldMasterIdLst>
  <p:notesMasterIdLst>
    <p:notesMasterId r:id="rId6"/>
  </p:notesMasterIdLst>
  <p:sldIdLst>
    <p:sldId id="256" r:id="rId7"/>
    <p:sldId id="257" r:id="rId8"/>
    <p:sldId id="258" r:id="rId9"/>
    <p:sldId id="259" r:id="rId10"/>
    <p:sldId id="260" r:id="rId11"/>
  </p:sldIdLst>
  <p:sldSz cy="10058400" cx="7772400"/>
  <p:notesSz cx="6858000" cy="9144000"/>
  <p:embeddedFontLst>
    <p:embeddedFont>
      <p:font typeface="Halant"/>
      <p:regular r:id="rId12"/>
      <p:bold r:id="rId13"/>
    </p:embeddedFont>
    <p:embeddedFont>
      <p:font typeface="Plus Jakarta Sans"/>
      <p:regular r:id="rId14"/>
      <p:bold r:id="rId15"/>
      <p:italic r:id="rId16"/>
      <p:boldItalic r:id="rId17"/>
    </p:embeddedFont>
    <p:embeddedFont>
      <p:font typeface="Inter"/>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italic.fntdata"/><Relationship Id="rId11" Type="http://schemas.openxmlformats.org/officeDocument/2006/relationships/slide" Target="slides/slide5.xml"/><Relationship Id="rId10" Type="http://schemas.openxmlformats.org/officeDocument/2006/relationships/slide" Target="slides/slide4.xml"/><Relationship Id="rId21" Type="http://schemas.openxmlformats.org/officeDocument/2006/relationships/font" Target="fonts/Inter-boldItalic.fntdata"/><Relationship Id="rId13" Type="http://schemas.openxmlformats.org/officeDocument/2006/relationships/font" Target="fonts/Halant-bold.fntdata"/><Relationship Id="rId12" Type="http://schemas.openxmlformats.org/officeDocument/2006/relationships/font" Target="fonts/Halant-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font" Target="fonts/PlusJakartaSans-bold.fntdata"/><Relationship Id="rId14" Type="http://schemas.openxmlformats.org/officeDocument/2006/relationships/font" Target="fonts/PlusJakartaSans-regular.fntdata"/><Relationship Id="rId17" Type="http://schemas.openxmlformats.org/officeDocument/2006/relationships/font" Target="fonts/PlusJakartaSans-boldItalic.fntdata"/><Relationship Id="rId16" Type="http://schemas.openxmlformats.org/officeDocument/2006/relationships/font" Target="fonts/PlusJakartaSans-italic.fntdata"/><Relationship Id="rId5" Type="http://schemas.openxmlformats.org/officeDocument/2006/relationships/slideMaster" Target="slideMasters/slideMaster2.xml"/><Relationship Id="rId19" Type="http://schemas.openxmlformats.org/officeDocument/2006/relationships/font" Target="fonts/Inter-bold.fntdata"/><Relationship Id="rId6" Type="http://schemas.openxmlformats.org/officeDocument/2006/relationships/notesMaster" Target="notesMasters/notesMaster1.xml"/><Relationship Id="rId18" Type="http://schemas.openxmlformats.org/officeDocument/2006/relationships/font" Target="fonts/Inter-regular.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34371ffb8c_0_2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34371ffb8c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337ad8d4cb2_0_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337ad8d4cb2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337ad8d4cb2_0_3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337ad8d4cb2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37ad8d4cb2_0_6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337ad8d4cb2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337ad8d4cb2_0_8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337ad8d4cb2_0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2.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6.png"/><Relationship Id="rId6" Type="http://schemas.openxmlformats.org/officeDocument/2006/relationships/hyperlink" Target="https://en.wikipedia.org/wiki/Empress_Dowager_Cixi_of_China"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4.png"/><Relationship Id="rId6"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25"/>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Perspective</a:t>
            </a:r>
            <a:endParaRPr>
              <a:solidFill>
                <a:schemeClr val="dk1"/>
              </a:solidFill>
              <a:latin typeface="Halant"/>
              <a:ea typeface="Halant"/>
              <a:cs typeface="Halant"/>
              <a:sym typeface="Halant"/>
            </a:endParaRPr>
          </a:p>
          <a:p>
            <a:pPr indent="0" lvl="0" marL="0" rtl="0" algn="ctr">
              <a:spcBef>
                <a:spcPts val="0"/>
              </a:spcBef>
              <a:spcAft>
                <a:spcPts val="0"/>
              </a:spcAft>
              <a:buNone/>
            </a:pPr>
            <a:r>
              <a:rPr lang="en" sz="1900">
                <a:solidFill>
                  <a:schemeClr val="dk1"/>
                </a:solidFill>
                <a:latin typeface="Plus Jakarta Sans"/>
                <a:ea typeface="Plus Jakarta Sans"/>
                <a:cs typeface="Plus Jakarta Sans"/>
                <a:sym typeface="Plus Jakarta Sans"/>
              </a:rPr>
              <a:t>Source 1: Red Lanterns</a:t>
            </a:r>
            <a:endParaRPr sz="1900">
              <a:solidFill>
                <a:schemeClr val="dk1"/>
              </a:solidFill>
              <a:latin typeface="Plus Jakarta Sans"/>
              <a:ea typeface="Plus Jakarta Sans"/>
              <a:cs typeface="Plus Jakarta Sans"/>
              <a:sym typeface="Plus Jakarta Sans"/>
            </a:endParaRPr>
          </a:p>
        </p:txBody>
      </p:sp>
      <p:sp>
        <p:nvSpPr>
          <p:cNvPr id="100" name="Google Shape;100;p25"/>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01" name="Google Shape;101;p25"/>
          <p:cNvPicPr preferRelativeResize="0"/>
          <p:nvPr/>
        </p:nvPicPr>
        <p:blipFill>
          <a:blip r:embed="rId3">
            <a:alphaModFix/>
          </a:blip>
          <a:stretch>
            <a:fillRect/>
          </a:stretch>
        </p:blipFill>
        <p:spPr>
          <a:xfrm>
            <a:off x="390131" y="9513171"/>
            <a:ext cx="431174" cy="431174"/>
          </a:xfrm>
          <a:prstGeom prst="rect">
            <a:avLst/>
          </a:prstGeom>
          <a:noFill/>
          <a:ln>
            <a:noFill/>
          </a:ln>
        </p:spPr>
      </p:pic>
      <p:sp>
        <p:nvSpPr>
          <p:cNvPr id="102" name="Google Shape;102;p25"/>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03" name="Google Shape;103;p25"/>
          <p:cNvPicPr preferRelativeResize="0"/>
          <p:nvPr/>
        </p:nvPicPr>
        <p:blipFill>
          <a:blip r:embed="rId4">
            <a:alphaModFix/>
          </a:blip>
          <a:stretch>
            <a:fillRect/>
          </a:stretch>
        </p:blipFill>
        <p:spPr>
          <a:xfrm>
            <a:off x="216272" y="154797"/>
            <a:ext cx="1056536" cy="438114"/>
          </a:xfrm>
          <a:prstGeom prst="rect">
            <a:avLst/>
          </a:prstGeom>
          <a:noFill/>
          <a:ln>
            <a:noFill/>
          </a:ln>
        </p:spPr>
      </p:pic>
      <p:sp>
        <p:nvSpPr>
          <p:cNvPr id="104" name="Google Shape;104;p25"/>
          <p:cNvSpPr txBox="1"/>
          <p:nvPr/>
        </p:nvSpPr>
        <p:spPr>
          <a:xfrm>
            <a:off x="390125" y="742500"/>
            <a:ext cx="6992100" cy="1000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i="1" lang="en" sz="1200">
                <a:solidFill>
                  <a:schemeClr val="dk1"/>
                </a:solidFill>
                <a:latin typeface="Inter"/>
                <a:ea typeface="Inter"/>
                <a:cs typeface="Inter"/>
                <a:sym typeface="Inter"/>
              </a:rPr>
              <a:t>Context:</a:t>
            </a:r>
            <a:r>
              <a:rPr lang="en" sz="1200">
                <a:solidFill>
                  <a:schemeClr val="dk1"/>
                </a:solidFill>
                <a:latin typeface="Inter"/>
                <a:ea typeface="Inter"/>
                <a:cs typeface="Inter"/>
                <a:sym typeface="Inter"/>
              </a:rPr>
              <a:t> </a:t>
            </a:r>
            <a:r>
              <a:rPr i="1" lang="en" sz="1200">
                <a:solidFill>
                  <a:schemeClr val="dk1"/>
                </a:solidFill>
                <a:latin typeface="Inter"/>
                <a:ea typeface="Inter"/>
                <a:cs typeface="Inter"/>
                <a:sym typeface="Inter"/>
              </a:rPr>
              <a:t>The Red Lanterns were a group of women warriors formed during the Boxer Uprising in 1900. According to local accounts, these women possessed supernatural abilities that aided the male Boxers in battle and helped defend against foreign forces. The following are excerpts from oral histories gathered through Shandong University in Jinan, China. The oral histories were recorded beginning in the 1960s.</a:t>
            </a:r>
            <a:endParaRPr i="1" sz="1200">
              <a:solidFill>
                <a:schemeClr val="dk1"/>
              </a:solidFill>
              <a:latin typeface="Inter"/>
              <a:ea typeface="Inter"/>
              <a:cs typeface="Inter"/>
              <a:sym typeface="Inter"/>
            </a:endParaRPr>
          </a:p>
        </p:txBody>
      </p:sp>
      <p:sp>
        <p:nvSpPr>
          <p:cNvPr id="105" name="Google Shape;105;p25"/>
          <p:cNvSpPr txBox="1"/>
          <p:nvPr/>
        </p:nvSpPr>
        <p:spPr>
          <a:xfrm>
            <a:off x="374025" y="6076975"/>
            <a:ext cx="7058400" cy="3436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Girls who joined the Boxers were called ‘Shining Red Lanterns.’ They dressed all in red. In one hand they had a little red lantern and in the other a little red fan. They carried a basket in the crook of their arm. When bullets were shot at them they waved their fans and the bullets were caught in the basket. You couldn’t hit them!... In every village there were girls who studied the Shining Red Lantern. In my village there were eight or ten of them…There was a song then that went:</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‘Learn to be a Boxer, study the Red Lantern, Kill all the foreign devils and make the churches burn.’ Miss Han [Han Guniang] was from Long’gu in Zhili [Hebei]...[she] came to Long[gu on the big hemp marketing day…in 1900. She was riding a big horse and a dozen or so followers came with her. They entered Long’gu blowing bugles and many people ran to watch her. Her followers came from all over Long’gu; there were several thousand of them…It was said she was a Shining Red Lantern. She was very skillful; she could fight with spears or a sword. When she rode on a bench, it would turn into a horse; if she rode a rope, it would change into a dragon; if she sat on a mat it would become a cloud and she could ride the cloud and fly away.</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Halant"/>
                <a:ea typeface="Halant"/>
                <a:cs typeface="Halant"/>
                <a:sym typeface="Halant"/>
              </a:rPr>
              <a:t>Text </a:t>
            </a:r>
            <a:r>
              <a:rPr b="1" lang="en" sz="1200">
                <a:solidFill>
                  <a:schemeClr val="dk1"/>
                </a:solidFill>
                <a:latin typeface="Halant"/>
                <a:ea typeface="Halant"/>
                <a:cs typeface="Halant"/>
                <a:sym typeface="Halant"/>
              </a:rPr>
              <a:t>Source: </a:t>
            </a:r>
            <a:r>
              <a:rPr lang="en" sz="1200">
                <a:solidFill>
                  <a:schemeClr val="dk1"/>
                </a:solidFill>
                <a:highlight>
                  <a:srgbClr val="FAFAFA"/>
                </a:highlight>
                <a:latin typeface="Halant"/>
                <a:ea typeface="Halant"/>
                <a:cs typeface="Halant"/>
                <a:sym typeface="Halant"/>
              </a:rPr>
              <a:t>Chen, Janet Y, Pei-kai Cheng, Michael Elliot Lestz, and Jonathan D Spence,</a:t>
            </a:r>
            <a:r>
              <a:rPr i="1" lang="en" sz="1200">
                <a:solidFill>
                  <a:schemeClr val="dk1"/>
                </a:solidFill>
                <a:highlight>
                  <a:srgbClr val="FAFAFA"/>
                </a:highlight>
                <a:latin typeface="Halant"/>
                <a:ea typeface="Halant"/>
                <a:cs typeface="Halant"/>
                <a:sym typeface="Halant"/>
              </a:rPr>
              <a:t> “The Search for Modern China: A Documentary Collection, </a:t>
            </a:r>
            <a:r>
              <a:rPr lang="en" sz="1200">
                <a:solidFill>
                  <a:schemeClr val="dk1"/>
                </a:solidFill>
                <a:highlight>
                  <a:srgbClr val="FAFAFA"/>
                </a:highlight>
                <a:latin typeface="Halant"/>
                <a:ea typeface="Halant"/>
                <a:cs typeface="Halant"/>
                <a:sym typeface="Halant"/>
              </a:rPr>
              <a:t>2014.</a:t>
            </a:r>
            <a:endParaRPr sz="13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pic>
        <p:nvPicPr>
          <p:cNvPr id="106" name="Google Shape;106;p25"/>
          <p:cNvPicPr preferRelativeResize="0"/>
          <p:nvPr/>
        </p:nvPicPr>
        <p:blipFill>
          <a:blip r:embed="rId5">
            <a:alphaModFix/>
          </a:blip>
          <a:stretch>
            <a:fillRect/>
          </a:stretch>
        </p:blipFill>
        <p:spPr>
          <a:xfrm>
            <a:off x="1272801" y="1892600"/>
            <a:ext cx="4890124" cy="3610925"/>
          </a:xfrm>
          <a:prstGeom prst="rect">
            <a:avLst/>
          </a:prstGeom>
          <a:noFill/>
          <a:ln>
            <a:noFill/>
          </a:ln>
        </p:spPr>
      </p:pic>
      <p:sp>
        <p:nvSpPr>
          <p:cNvPr id="107" name="Google Shape;107;p25"/>
          <p:cNvSpPr txBox="1"/>
          <p:nvPr/>
        </p:nvSpPr>
        <p:spPr>
          <a:xfrm>
            <a:off x="853013" y="5503525"/>
            <a:ext cx="5729700" cy="57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Image Source:</a:t>
            </a:r>
            <a:r>
              <a:rPr lang="en" sz="1200">
                <a:solidFill>
                  <a:schemeClr val="dk1"/>
                </a:solidFill>
                <a:latin typeface="Halant"/>
                <a:ea typeface="Halant"/>
                <a:cs typeface="Halant"/>
                <a:sym typeface="Halant"/>
              </a:rPr>
              <a:t> Unknown photographer, “The leaders of the Red Lanterns were Holy Mother Huang Lian and various immortal goddesses,” circa 1900. Public Domain.</a:t>
            </a:r>
            <a:endParaRPr i="1" sz="1200">
              <a:solidFill>
                <a:schemeClr val="dk1"/>
              </a:solidFill>
              <a:latin typeface="Halant"/>
              <a:ea typeface="Halant"/>
              <a:cs typeface="Halant"/>
              <a:sym typeface="Halan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1" name="Shape 111"/>
        <p:cNvGrpSpPr/>
        <p:nvPr/>
      </p:nvGrpSpPr>
      <p:grpSpPr>
        <a:xfrm>
          <a:off x="0" y="0"/>
          <a:ext cx="0" cy="0"/>
          <a:chOff x="0" y="0"/>
          <a:chExt cx="0" cy="0"/>
        </a:xfrm>
      </p:grpSpPr>
      <p:sp>
        <p:nvSpPr>
          <p:cNvPr id="112" name="Google Shape;112;p26"/>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Perspective</a:t>
            </a:r>
            <a:endParaRPr>
              <a:solidFill>
                <a:schemeClr val="dk1"/>
              </a:solidFill>
              <a:latin typeface="Halant"/>
              <a:ea typeface="Halant"/>
              <a:cs typeface="Halant"/>
              <a:sym typeface="Halant"/>
            </a:endParaRPr>
          </a:p>
          <a:p>
            <a:pPr indent="0" lvl="0" marL="0" rtl="0" algn="ctr">
              <a:spcBef>
                <a:spcPts val="0"/>
              </a:spcBef>
              <a:spcAft>
                <a:spcPts val="0"/>
              </a:spcAft>
              <a:buNone/>
            </a:pPr>
            <a:r>
              <a:rPr lang="en" sz="1900">
                <a:solidFill>
                  <a:schemeClr val="dk1"/>
                </a:solidFill>
                <a:latin typeface="Plus Jakarta Sans"/>
                <a:ea typeface="Plus Jakarta Sans"/>
                <a:cs typeface="Plus Jakarta Sans"/>
                <a:sym typeface="Plus Jakarta Sans"/>
              </a:rPr>
              <a:t>Source 2: Empress Cixi</a:t>
            </a:r>
            <a:endParaRPr sz="1900">
              <a:solidFill>
                <a:schemeClr val="dk1"/>
              </a:solidFill>
              <a:latin typeface="Plus Jakarta Sans"/>
              <a:ea typeface="Plus Jakarta Sans"/>
              <a:cs typeface="Plus Jakarta Sans"/>
              <a:sym typeface="Plus Jakarta Sans"/>
            </a:endParaRPr>
          </a:p>
        </p:txBody>
      </p:sp>
      <p:sp>
        <p:nvSpPr>
          <p:cNvPr id="113" name="Google Shape;113;p26"/>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14" name="Google Shape;114;p26"/>
          <p:cNvPicPr preferRelativeResize="0"/>
          <p:nvPr/>
        </p:nvPicPr>
        <p:blipFill>
          <a:blip r:embed="rId3">
            <a:alphaModFix/>
          </a:blip>
          <a:stretch>
            <a:fillRect/>
          </a:stretch>
        </p:blipFill>
        <p:spPr>
          <a:xfrm>
            <a:off x="390131" y="9513171"/>
            <a:ext cx="431174" cy="431174"/>
          </a:xfrm>
          <a:prstGeom prst="rect">
            <a:avLst/>
          </a:prstGeom>
          <a:noFill/>
          <a:ln>
            <a:noFill/>
          </a:ln>
        </p:spPr>
      </p:pic>
      <p:sp>
        <p:nvSpPr>
          <p:cNvPr id="115" name="Google Shape;115;p26"/>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16" name="Google Shape;116;p26"/>
          <p:cNvPicPr preferRelativeResize="0"/>
          <p:nvPr/>
        </p:nvPicPr>
        <p:blipFill>
          <a:blip r:embed="rId4">
            <a:alphaModFix/>
          </a:blip>
          <a:stretch>
            <a:fillRect/>
          </a:stretch>
        </p:blipFill>
        <p:spPr>
          <a:xfrm>
            <a:off x="216272" y="154797"/>
            <a:ext cx="1056536" cy="438114"/>
          </a:xfrm>
          <a:prstGeom prst="rect">
            <a:avLst/>
          </a:prstGeom>
          <a:noFill/>
          <a:ln>
            <a:noFill/>
          </a:ln>
        </p:spPr>
      </p:pic>
      <p:sp>
        <p:nvSpPr>
          <p:cNvPr id="117" name="Google Shape;117;p26"/>
          <p:cNvSpPr txBox="1"/>
          <p:nvPr/>
        </p:nvSpPr>
        <p:spPr>
          <a:xfrm>
            <a:off x="390125" y="742500"/>
            <a:ext cx="6992100" cy="1000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i="1" lang="en" sz="1200">
                <a:solidFill>
                  <a:schemeClr val="dk1"/>
                </a:solidFill>
                <a:latin typeface="Inter"/>
                <a:ea typeface="Inter"/>
                <a:cs typeface="Inter"/>
                <a:sym typeface="Inter"/>
              </a:rPr>
              <a:t>Context:</a:t>
            </a:r>
            <a:r>
              <a:rPr lang="en" sz="1200">
                <a:solidFill>
                  <a:schemeClr val="dk1"/>
                </a:solidFill>
                <a:latin typeface="Inter"/>
                <a:ea typeface="Inter"/>
                <a:cs typeface="Inter"/>
                <a:sym typeface="Inter"/>
              </a:rPr>
              <a:t> </a:t>
            </a:r>
            <a:r>
              <a:rPr i="1" lang="en" sz="1200">
                <a:solidFill>
                  <a:schemeClr val="dk1"/>
                </a:solidFill>
                <a:latin typeface="Inter"/>
                <a:ea typeface="Inter"/>
                <a:cs typeface="Inter"/>
                <a:sym typeface="Inter"/>
              </a:rPr>
              <a:t>The Empress Dowager Cixi was officially the regent, or the person ruling on behalf of the Guangxu Emperor. In 1898, the young emperor was removed from power and Cixi was effectively the ruler of China for another decade. During the Boxer Rebellion, she supported the Boxers and saw their efforts as a way to remove foreigners from China. In January 1901, she issued an edict that called for government reform in the aftermath of the Boxer Rebellion.</a:t>
            </a:r>
            <a:endParaRPr i="1" sz="1200">
              <a:solidFill>
                <a:schemeClr val="dk1"/>
              </a:solidFill>
              <a:latin typeface="Inter"/>
              <a:ea typeface="Inter"/>
              <a:cs typeface="Inter"/>
              <a:sym typeface="Inter"/>
            </a:endParaRPr>
          </a:p>
        </p:txBody>
      </p:sp>
      <p:sp>
        <p:nvSpPr>
          <p:cNvPr id="118" name="Google Shape;118;p26"/>
          <p:cNvSpPr txBox="1"/>
          <p:nvPr/>
        </p:nvSpPr>
        <p:spPr>
          <a:xfrm>
            <a:off x="313925" y="1827675"/>
            <a:ext cx="3753300" cy="507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It was only by an appeal to the Empress Dowager to resume the reins of power that the court was saved from immediate peril and the evil rooted out in a single day… We have now received Her Majesty’s decree to devote ourselves fully to China’s revitalization, to suppress vigorously the use of the terms new and old, and to blend together the best of what is Chinese and what is foreign. The root of China’s weakness lies in harmful habits too firmly entrenched, in rules and regulations too minutely drawn…To sum up, administrative methods and regulations must be revised and abuses eradicated. If regeneration is truly desired, there must be quiet and reasoned deliberation…</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We therefore call upon the members of the Grand Council, the Grand Secretaries, the Six Boards and Nine ministries, our ministers abroad, and the governors-general and governors of the provinces to reflect carefully on our present sad state of affairs and to scrutinize Chinese and Western governmental systems…Duly weigh what should be kept and what abolished, what new methods should be adopted and what old ones retained. By every available means of knowledge and observation, seek out how to </a:t>
            </a:r>
            <a:endParaRPr sz="1200">
              <a:solidFill>
                <a:schemeClr val="dk2"/>
              </a:solidFill>
              <a:latin typeface="Inter"/>
              <a:ea typeface="Inter"/>
              <a:cs typeface="Inter"/>
              <a:sym typeface="Inter"/>
            </a:endParaRPr>
          </a:p>
        </p:txBody>
      </p:sp>
      <p:pic>
        <p:nvPicPr>
          <p:cNvPr id="119" name="Google Shape;119;p26"/>
          <p:cNvPicPr preferRelativeResize="0"/>
          <p:nvPr/>
        </p:nvPicPr>
        <p:blipFill>
          <a:blip r:embed="rId5">
            <a:alphaModFix/>
          </a:blip>
          <a:stretch>
            <a:fillRect/>
          </a:stretch>
        </p:blipFill>
        <p:spPr>
          <a:xfrm>
            <a:off x="4210150" y="1912350"/>
            <a:ext cx="3057525" cy="4344750"/>
          </a:xfrm>
          <a:prstGeom prst="rect">
            <a:avLst/>
          </a:prstGeom>
          <a:noFill/>
          <a:ln>
            <a:noFill/>
          </a:ln>
        </p:spPr>
      </p:pic>
      <p:sp>
        <p:nvSpPr>
          <p:cNvPr id="120" name="Google Shape;120;p26"/>
          <p:cNvSpPr txBox="1"/>
          <p:nvPr/>
        </p:nvSpPr>
        <p:spPr>
          <a:xfrm>
            <a:off x="4210126" y="6257100"/>
            <a:ext cx="3229500" cy="47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highlight>
                  <a:srgbClr val="F8F9FA"/>
                </a:highlight>
                <a:latin typeface="Halant"/>
                <a:ea typeface="Halant"/>
                <a:cs typeface="Halant"/>
                <a:sym typeface="Halant"/>
              </a:rPr>
              <a:t>Image Source:</a:t>
            </a:r>
            <a:r>
              <a:rPr lang="en" sz="1200">
                <a:solidFill>
                  <a:schemeClr val="dk1"/>
                </a:solidFill>
                <a:highlight>
                  <a:srgbClr val="F8F9FA"/>
                </a:highlight>
                <a:latin typeface="Halant"/>
                <a:ea typeface="Halant"/>
                <a:cs typeface="Halant"/>
                <a:sym typeface="Halant"/>
              </a:rPr>
              <a:t> John Yu Shuinling, “The Qing Dynasty </a:t>
            </a:r>
            <a:r>
              <a:rPr lang="en" sz="1200">
                <a:solidFill>
                  <a:schemeClr val="dk1"/>
                </a:solidFill>
                <a:highlight>
                  <a:srgbClr val="F8F9FA"/>
                </a:highlight>
                <a:uFill>
                  <a:noFill/>
                </a:uFill>
                <a:latin typeface="Halant"/>
                <a:ea typeface="Halant"/>
                <a:cs typeface="Halant"/>
                <a:sym typeface="Halant"/>
                <a:hlinkClick r:id="rId6">
                  <a:extLst>
                    <a:ext uri="{A12FA001-AC4F-418D-AE19-62706E023703}">
                      <ahyp:hlinkClr val="tx"/>
                    </a:ext>
                  </a:extLst>
                </a:hlinkClick>
              </a:rPr>
              <a:t>Empress Dowager Cixi of China</a:t>
            </a:r>
            <a:r>
              <a:rPr lang="en" sz="1200">
                <a:solidFill>
                  <a:schemeClr val="dk1"/>
                </a:solidFill>
                <a:latin typeface="Halant"/>
                <a:ea typeface="Halant"/>
                <a:cs typeface="Halant"/>
                <a:sym typeface="Halant"/>
              </a:rPr>
              <a:t>,” 1902. Public Domain.</a:t>
            </a:r>
            <a:endParaRPr sz="1200">
              <a:solidFill>
                <a:schemeClr val="dk1"/>
              </a:solidFill>
              <a:latin typeface="Halant"/>
              <a:ea typeface="Halant"/>
              <a:cs typeface="Halant"/>
              <a:sym typeface="Halant"/>
            </a:endParaRPr>
          </a:p>
        </p:txBody>
      </p:sp>
      <p:sp>
        <p:nvSpPr>
          <p:cNvPr id="121" name="Google Shape;121;p26"/>
          <p:cNvSpPr txBox="1"/>
          <p:nvPr/>
        </p:nvSpPr>
        <p:spPr>
          <a:xfrm>
            <a:off x="313925" y="6848325"/>
            <a:ext cx="7125600" cy="199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renew our national strength, how to produce men of real talent, how to expand state of affairs and to scrutinize Chinese and Western governmental systems …Duly weigh what should be kept </a:t>
            </a:r>
            <a:r>
              <a:rPr lang="en" sz="1200">
                <a:solidFill>
                  <a:schemeClr val="dk1"/>
                </a:solidFill>
                <a:latin typeface="Inter"/>
                <a:ea typeface="Inter"/>
                <a:cs typeface="Inter"/>
                <a:sym typeface="Inter"/>
              </a:rPr>
              <a:t>and what abolished, what new methods should be adopted and what old ones retained. By every available means of knowledge and observation, seek out how to renew our national strength, how to produce men of real talent, how to expand state revenues and how to revitalize the military…Without new systems, the corrupted old system cannot be salvaged…</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The Empress Dowager and we have long pondered these matters. Now things are at a crisis point where change must occur, to transform weakness into strength. Everything depends upon how the change is effected.</a:t>
            </a:r>
            <a:endParaRPr sz="1200">
              <a:solidFill>
                <a:schemeClr val="dk1"/>
              </a:solidFill>
              <a:latin typeface="Inter"/>
              <a:ea typeface="Inter"/>
              <a:cs typeface="Inter"/>
              <a:sym typeface="Inter"/>
            </a:endParaRPr>
          </a:p>
        </p:txBody>
      </p:sp>
      <p:sp>
        <p:nvSpPr>
          <p:cNvPr id="122" name="Google Shape;122;p26"/>
          <p:cNvSpPr txBox="1"/>
          <p:nvPr/>
        </p:nvSpPr>
        <p:spPr>
          <a:xfrm>
            <a:off x="390125" y="8839125"/>
            <a:ext cx="6677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Text </a:t>
            </a:r>
            <a:r>
              <a:rPr b="1" lang="en" sz="1200">
                <a:solidFill>
                  <a:schemeClr val="dk1"/>
                </a:solidFill>
                <a:latin typeface="Halant"/>
                <a:ea typeface="Halant"/>
                <a:cs typeface="Halant"/>
                <a:sym typeface="Halant"/>
              </a:rPr>
              <a:t>Source: </a:t>
            </a:r>
            <a:r>
              <a:rPr lang="en" sz="1200">
                <a:solidFill>
                  <a:schemeClr val="dk1"/>
                </a:solidFill>
                <a:latin typeface="Halant"/>
                <a:ea typeface="Halant"/>
                <a:cs typeface="Halant"/>
                <a:sym typeface="Halant"/>
              </a:rPr>
              <a:t>“</a:t>
            </a:r>
            <a:r>
              <a:rPr lang="en" sz="1200">
                <a:solidFill>
                  <a:schemeClr val="dk1"/>
                </a:solidFill>
                <a:highlight>
                  <a:srgbClr val="FAFAFA"/>
                </a:highlight>
                <a:latin typeface="Halant"/>
                <a:ea typeface="Halant"/>
                <a:cs typeface="Halant"/>
                <a:sym typeface="Halant"/>
              </a:rPr>
              <a:t>Reform Edict of the Qing Imperial Government,”</a:t>
            </a:r>
            <a:r>
              <a:rPr i="1" lang="en" sz="1200">
                <a:solidFill>
                  <a:schemeClr val="dk1"/>
                </a:solidFill>
                <a:highlight>
                  <a:srgbClr val="FAFAFA"/>
                </a:highlight>
                <a:latin typeface="Halant"/>
                <a:ea typeface="Halant"/>
                <a:cs typeface="Halant"/>
                <a:sym typeface="Halant"/>
              </a:rPr>
              <a:t> </a:t>
            </a:r>
            <a:r>
              <a:rPr lang="en" sz="1200">
                <a:solidFill>
                  <a:schemeClr val="dk1"/>
                </a:solidFill>
                <a:highlight>
                  <a:srgbClr val="FAFAFA"/>
                </a:highlight>
                <a:latin typeface="Halant"/>
                <a:ea typeface="Halant"/>
                <a:cs typeface="Halant"/>
                <a:sym typeface="Halant"/>
              </a:rPr>
              <a:t>January 29, 1901.</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6" name="Shape 126"/>
        <p:cNvGrpSpPr/>
        <p:nvPr/>
      </p:nvGrpSpPr>
      <p:grpSpPr>
        <a:xfrm>
          <a:off x="0" y="0"/>
          <a:ext cx="0" cy="0"/>
          <a:chOff x="0" y="0"/>
          <a:chExt cx="0" cy="0"/>
        </a:xfrm>
      </p:grpSpPr>
      <p:sp>
        <p:nvSpPr>
          <p:cNvPr id="127" name="Google Shape;127;p27"/>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Perspective</a:t>
            </a:r>
            <a:endParaRPr>
              <a:solidFill>
                <a:schemeClr val="dk1"/>
              </a:solidFill>
              <a:latin typeface="Halant"/>
              <a:ea typeface="Halant"/>
              <a:cs typeface="Halant"/>
              <a:sym typeface="Halant"/>
            </a:endParaRPr>
          </a:p>
          <a:p>
            <a:pPr indent="0" lvl="0" marL="0" rtl="0" algn="ctr">
              <a:spcBef>
                <a:spcPts val="0"/>
              </a:spcBef>
              <a:spcAft>
                <a:spcPts val="0"/>
              </a:spcAft>
              <a:buNone/>
            </a:pPr>
            <a:r>
              <a:rPr lang="en" sz="1900">
                <a:solidFill>
                  <a:schemeClr val="dk1"/>
                </a:solidFill>
                <a:latin typeface="Plus Jakarta Sans"/>
                <a:ea typeface="Plus Jakarta Sans"/>
                <a:cs typeface="Plus Jakarta Sans"/>
                <a:sym typeface="Plus Jakarta Sans"/>
              </a:rPr>
              <a:t>Source 3: </a:t>
            </a:r>
            <a:r>
              <a:rPr lang="en" sz="1900">
                <a:solidFill>
                  <a:schemeClr val="dk1"/>
                </a:solidFill>
                <a:latin typeface="Plus Jakarta Sans"/>
                <a:ea typeface="Plus Jakarta Sans"/>
                <a:cs typeface="Plus Jakarta Sans"/>
                <a:sym typeface="Plus Jakarta Sans"/>
              </a:rPr>
              <a:t>Moulavy Syad</a:t>
            </a:r>
            <a:endParaRPr sz="1900">
              <a:solidFill>
                <a:schemeClr val="dk1"/>
              </a:solidFill>
              <a:latin typeface="Plus Jakarta Sans"/>
              <a:ea typeface="Plus Jakarta Sans"/>
              <a:cs typeface="Plus Jakarta Sans"/>
              <a:sym typeface="Plus Jakarta Sans"/>
            </a:endParaRPr>
          </a:p>
        </p:txBody>
      </p:sp>
      <p:sp>
        <p:nvSpPr>
          <p:cNvPr id="128" name="Google Shape;128;p27"/>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29" name="Google Shape;129;p27"/>
          <p:cNvPicPr preferRelativeResize="0"/>
          <p:nvPr/>
        </p:nvPicPr>
        <p:blipFill>
          <a:blip r:embed="rId3">
            <a:alphaModFix/>
          </a:blip>
          <a:stretch>
            <a:fillRect/>
          </a:stretch>
        </p:blipFill>
        <p:spPr>
          <a:xfrm>
            <a:off x="390131" y="9513171"/>
            <a:ext cx="431174" cy="431174"/>
          </a:xfrm>
          <a:prstGeom prst="rect">
            <a:avLst/>
          </a:prstGeom>
          <a:noFill/>
          <a:ln>
            <a:noFill/>
          </a:ln>
        </p:spPr>
      </p:pic>
      <p:sp>
        <p:nvSpPr>
          <p:cNvPr id="130" name="Google Shape;130;p27"/>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31" name="Google Shape;131;p27"/>
          <p:cNvPicPr preferRelativeResize="0"/>
          <p:nvPr/>
        </p:nvPicPr>
        <p:blipFill>
          <a:blip r:embed="rId4">
            <a:alphaModFix/>
          </a:blip>
          <a:stretch>
            <a:fillRect/>
          </a:stretch>
        </p:blipFill>
        <p:spPr>
          <a:xfrm>
            <a:off x="216272" y="154797"/>
            <a:ext cx="1056536" cy="438114"/>
          </a:xfrm>
          <a:prstGeom prst="rect">
            <a:avLst/>
          </a:prstGeom>
          <a:noFill/>
          <a:ln>
            <a:noFill/>
          </a:ln>
        </p:spPr>
      </p:pic>
      <p:sp>
        <p:nvSpPr>
          <p:cNvPr id="132" name="Google Shape;132;p27"/>
          <p:cNvSpPr txBox="1"/>
          <p:nvPr/>
        </p:nvSpPr>
        <p:spPr>
          <a:xfrm>
            <a:off x="437750" y="742500"/>
            <a:ext cx="6944400" cy="1000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i="1" lang="en" sz="1200">
                <a:solidFill>
                  <a:schemeClr val="dk1"/>
                </a:solidFill>
                <a:latin typeface="Inter"/>
                <a:ea typeface="Inter"/>
                <a:cs typeface="Inter"/>
                <a:sym typeface="Inter"/>
              </a:rPr>
              <a:t>Context:</a:t>
            </a:r>
            <a:r>
              <a:rPr lang="en" sz="1200">
                <a:solidFill>
                  <a:schemeClr val="dk1"/>
                </a:solidFill>
                <a:latin typeface="Inter"/>
                <a:ea typeface="Inter"/>
                <a:cs typeface="Inter"/>
                <a:sym typeface="Inter"/>
              </a:rPr>
              <a:t> </a:t>
            </a:r>
            <a:r>
              <a:rPr i="1" lang="en" sz="1200">
                <a:solidFill>
                  <a:schemeClr val="dk1"/>
                </a:solidFill>
                <a:latin typeface="Inter"/>
                <a:ea typeface="Inter"/>
                <a:cs typeface="Inter"/>
                <a:sym typeface="Inter"/>
              </a:rPr>
              <a:t>During British imperial rule in the 19th century, many Indians believed that the British were trying to force them to convert to Christianity. In a letter, Muslim leader Moulavy Syad Kutb Shah Sahib issued a warning to Hindus and Muslims in order to protect them from the British. </a:t>
            </a:r>
            <a:endParaRPr i="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i="1" sz="1200">
              <a:solidFill>
                <a:schemeClr val="dk1"/>
              </a:solidFill>
              <a:latin typeface="Inter"/>
              <a:ea typeface="Inter"/>
              <a:cs typeface="Inter"/>
              <a:sym typeface="Inter"/>
            </a:endParaRPr>
          </a:p>
        </p:txBody>
      </p:sp>
      <p:sp>
        <p:nvSpPr>
          <p:cNvPr id="133" name="Google Shape;133;p27"/>
          <p:cNvSpPr txBox="1"/>
          <p:nvPr/>
        </p:nvSpPr>
        <p:spPr>
          <a:xfrm>
            <a:off x="437750" y="1816500"/>
            <a:ext cx="7058400" cy="386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The English are people who overthrow all religions. You should understand well the object of destroying the religions of Hindustan; they have for a long time been causing books to be written and circulated throughout the country by the hands of their priests, and, exercising their authority, have brought out numbers of preachers to spread their own tenets: this has been learned from one of their own trusted agents. . . . [The English] ordered the Brahmans and others of their army to bite cartridges, in the making up of which fat had been used.</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The Mussulman [Muslim] soldiers perceived that by this expedient the religion of the Brahmans</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and Hindus only was in danger, but nevertheless they also refused to bite them. On this the English now resolved on ruining the faith of both. . . . It is now my firm conviction that if these English continue in Hindustan they will kill </a:t>
            </a:r>
            <a:r>
              <a:rPr lang="en" sz="1200">
                <a:solidFill>
                  <a:schemeClr val="dk1"/>
                </a:solidFill>
                <a:latin typeface="Inter"/>
                <a:ea typeface="Inter"/>
                <a:cs typeface="Inter"/>
                <a:sym typeface="Inter"/>
              </a:rPr>
              <a:t>everyone</a:t>
            </a:r>
            <a:r>
              <a:rPr lang="en" sz="1200">
                <a:solidFill>
                  <a:schemeClr val="dk1"/>
                </a:solidFill>
                <a:latin typeface="Inter"/>
                <a:ea typeface="Inter"/>
                <a:cs typeface="Inter"/>
                <a:sym typeface="Inter"/>
              </a:rPr>
              <a:t> in the country, and will utterly overthrow our religions. . . . Under these circumstances, I would ask, what course have you decided on to protect your lives and faith? Were your views and mine the same, we might destroy them entirely with a very little trouble; and if we do so, we shall protect our religions and save the country</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Halant"/>
                <a:ea typeface="Halant"/>
                <a:cs typeface="Halant"/>
                <a:sym typeface="Halant"/>
              </a:rPr>
              <a:t>Source: </a:t>
            </a:r>
            <a:r>
              <a:rPr lang="en" sz="1200">
                <a:solidFill>
                  <a:schemeClr val="dk1"/>
                </a:solidFill>
                <a:highlight>
                  <a:srgbClr val="FAFAFA"/>
                </a:highlight>
                <a:latin typeface="Halant"/>
                <a:ea typeface="Halant"/>
                <a:cs typeface="Halant"/>
                <a:sym typeface="Halant"/>
              </a:rPr>
              <a:t>From</a:t>
            </a:r>
            <a:r>
              <a:rPr i="1" lang="en" sz="1200">
                <a:solidFill>
                  <a:schemeClr val="dk1"/>
                </a:solidFill>
                <a:highlight>
                  <a:srgbClr val="FAFAFA"/>
                </a:highlight>
                <a:latin typeface="Halant"/>
                <a:ea typeface="Halant"/>
                <a:cs typeface="Halant"/>
                <a:sym typeface="Halant"/>
              </a:rPr>
              <a:t> Selections from the Records of the Government of Punjab and its Dependencies, New Series, No. VII , </a:t>
            </a:r>
            <a:r>
              <a:rPr lang="en" sz="1200">
                <a:solidFill>
                  <a:schemeClr val="dk1"/>
                </a:solidFill>
                <a:highlight>
                  <a:srgbClr val="FAFAFA"/>
                </a:highlight>
                <a:latin typeface="Halant"/>
                <a:ea typeface="Halant"/>
                <a:cs typeface="Halant"/>
                <a:sym typeface="Halant"/>
              </a:rPr>
              <a:t>1870.</a:t>
            </a:r>
            <a:endParaRPr sz="1200">
              <a:solidFill>
                <a:schemeClr val="dk1"/>
              </a:solidFill>
              <a:highlight>
                <a:srgbClr val="FAFAFA"/>
              </a:highlight>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7" name="Shape 137"/>
        <p:cNvGrpSpPr/>
        <p:nvPr/>
      </p:nvGrpSpPr>
      <p:grpSpPr>
        <a:xfrm>
          <a:off x="0" y="0"/>
          <a:ext cx="0" cy="0"/>
          <a:chOff x="0" y="0"/>
          <a:chExt cx="0" cy="0"/>
        </a:xfrm>
      </p:grpSpPr>
      <p:sp>
        <p:nvSpPr>
          <p:cNvPr id="138" name="Google Shape;138;p28"/>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Perspective</a:t>
            </a:r>
            <a:endParaRPr>
              <a:solidFill>
                <a:schemeClr val="dk1"/>
              </a:solidFill>
              <a:latin typeface="Halant"/>
              <a:ea typeface="Halant"/>
              <a:cs typeface="Halant"/>
              <a:sym typeface="Halant"/>
            </a:endParaRPr>
          </a:p>
          <a:p>
            <a:pPr indent="0" lvl="0" marL="0" rtl="0" algn="ctr">
              <a:spcBef>
                <a:spcPts val="0"/>
              </a:spcBef>
              <a:spcAft>
                <a:spcPts val="0"/>
              </a:spcAft>
              <a:buNone/>
            </a:pPr>
            <a:r>
              <a:rPr lang="en" sz="1900">
                <a:solidFill>
                  <a:schemeClr val="dk1"/>
                </a:solidFill>
                <a:latin typeface="Plus Jakarta Sans"/>
                <a:ea typeface="Plus Jakarta Sans"/>
                <a:cs typeface="Plus Jakarta Sans"/>
                <a:sym typeface="Plus Jakarta Sans"/>
              </a:rPr>
              <a:t>Source 4: King Menelik II</a:t>
            </a:r>
            <a:endParaRPr sz="1900">
              <a:solidFill>
                <a:schemeClr val="dk1"/>
              </a:solidFill>
              <a:latin typeface="Plus Jakarta Sans"/>
              <a:ea typeface="Plus Jakarta Sans"/>
              <a:cs typeface="Plus Jakarta Sans"/>
              <a:sym typeface="Plus Jakarta Sans"/>
            </a:endParaRPr>
          </a:p>
        </p:txBody>
      </p:sp>
      <p:sp>
        <p:nvSpPr>
          <p:cNvPr id="139" name="Google Shape;139;p28"/>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40" name="Google Shape;140;p28"/>
          <p:cNvPicPr preferRelativeResize="0"/>
          <p:nvPr/>
        </p:nvPicPr>
        <p:blipFill>
          <a:blip r:embed="rId3">
            <a:alphaModFix/>
          </a:blip>
          <a:stretch>
            <a:fillRect/>
          </a:stretch>
        </p:blipFill>
        <p:spPr>
          <a:xfrm>
            <a:off x="390131" y="9513171"/>
            <a:ext cx="431174" cy="431174"/>
          </a:xfrm>
          <a:prstGeom prst="rect">
            <a:avLst/>
          </a:prstGeom>
          <a:noFill/>
          <a:ln>
            <a:noFill/>
          </a:ln>
        </p:spPr>
      </p:pic>
      <p:sp>
        <p:nvSpPr>
          <p:cNvPr id="141" name="Google Shape;141;p28"/>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42" name="Google Shape;142;p28"/>
          <p:cNvPicPr preferRelativeResize="0"/>
          <p:nvPr/>
        </p:nvPicPr>
        <p:blipFill>
          <a:blip r:embed="rId4">
            <a:alphaModFix/>
          </a:blip>
          <a:stretch>
            <a:fillRect/>
          </a:stretch>
        </p:blipFill>
        <p:spPr>
          <a:xfrm>
            <a:off x="216272" y="154797"/>
            <a:ext cx="1056536" cy="438114"/>
          </a:xfrm>
          <a:prstGeom prst="rect">
            <a:avLst/>
          </a:prstGeom>
          <a:noFill/>
          <a:ln>
            <a:noFill/>
          </a:ln>
        </p:spPr>
      </p:pic>
      <p:sp>
        <p:nvSpPr>
          <p:cNvPr id="143" name="Google Shape;143;p28"/>
          <p:cNvSpPr txBox="1"/>
          <p:nvPr/>
        </p:nvSpPr>
        <p:spPr>
          <a:xfrm>
            <a:off x="523575" y="742500"/>
            <a:ext cx="6858600" cy="1000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i="1" lang="en" sz="1200">
                <a:solidFill>
                  <a:schemeClr val="dk1"/>
                </a:solidFill>
                <a:latin typeface="Inter"/>
                <a:ea typeface="Inter"/>
                <a:cs typeface="Inter"/>
                <a:sym typeface="Inter"/>
              </a:rPr>
              <a:t>Context:</a:t>
            </a:r>
            <a:r>
              <a:rPr lang="en" sz="1200">
                <a:solidFill>
                  <a:schemeClr val="dk1"/>
                </a:solidFill>
                <a:latin typeface="Inter"/>
                <a:ea typeface="Inter"/>
                <a:cs typeface="Inter"/>
                <a:sym typeface="Inter"/>
              </a:rPr>
              <a:t> </a:t>
            </a:r>
            <a:r>
              <a:rPr i="1" lang="en" sz="1200">
                <a:solidFill>
                  <a:schemeClr val="dk1"/>
                </a:solidFill>
                <a:latin typeface="Inter"/>
                <a:ea typeface="Inter"/>
                <a:cs typeface="Inter"/>
                <a:sym typeface="Inter"/>
              </a:rPr>
              <a:t>From 1889 to 1913, Emperor Menelik II ruled Ethiopia, the only African nation to resist colonization. He wrote the following letter to the caliph of the Sudan in 1891 to express his opposition to European expansion and his desire to strengthen his alliance with the Sudan.</a:t>
            </a:r>
            <a:endParaRPr i="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i="1" sz="1200">
              <a:solidFill>
                <a:schemeClr val="dk1"/>
              </a:solidFill>
              <a:latin typeface="Inter"/>
              <a:ea typeface="Inter"/>
              <a:cs typeface="Inter"/>
              <a:sym typeface="Inter"/>
            </a:endParaRPr>
          </a:p>
        </p:txBody>
      </p:sp>
      <p:sp>
        <p:nvSpPr>
          <p:cNvPr id="144" name="Google Shape;144;p28"/>
          <p:cNvSpPr txBox="1"/>
          <p:nvPr/>
        </p:nvSpPr>
        <p:spPr>
          <a:xfrm>
            <a:off x="3549275" y="1626000"/>
            <a:ext cx="3832800" cy="4063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Inter"/>
                <a:ea typeface="Inter"/>
                <a:cs typeface="Inter"/>
                <a:sym typeface="Inter"/>
              </a:rPr>
              <a:t>This is to inform you that the Europeans who are present round the White Nile with the English have come out from both the east and the west, and intended to enter between my country and yours and to separate and divide us. And I, when I heard of their plan, dispatched an expedition, sending detachments in five directions. The group [of Europeans] who are near are the English and the French, who are located in the direction from</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which the Belgians came. And do you remember when I sent to you Kantiba Jiru, you wrote to me by him that you have men in the direction from which the Belgians came?; and I ordered the chiefs of [my] troops that if they met with them, they were to parley with them and explain [my] intention. And now I have ordered my troops to advance towards the White Nile. And perhaps [if] you heard the news from merchants or from others you might misunderstand my action, [so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now] I have written to you so that you would understand the object [of this expedition]. </a:t>
            </a:r>
            <a:endParaRPr sz="1200">
              <a:latin typeface="Inter"/>
              <a:ea typeface="Inter"/>
              <a:cs typeface="Inter"/>
              <a:sym typeface="Inter"/>
            </a:endParaRPr>
          </a:p>
        </p:txBody>
      </p:sp>
      <p:pic>
        <p:nvPicPr>
          <p:cNvPr id="145" name="Google Shape;145;p28"/>
          <p:cNvPicPr preferRelativeResize="0"/>
          <p:nvPr/>
        </p:nvPicPr>
        <p:blipFill>
          <a:blip r:embed="rId5">
            <a:alphaModFix/>
          </a:blip>
          <a:stretch>
            <a:fillRect/>
          </a:stretch>
        </p:blipFill>
        <p:spPr>
          <a:xfrm>
            <a:off x="672539" y="1742999"/>
            <a:ext cx="2811877" cy="3502874"/>
          </a:xfrm>
          <a:prstGeom prst="rect">
            <a:avLst/>
          </a:prstGeom>
          <a:noFill/>
          <a:ln>
            <a:noFill/>
          </a:ln>
        </p:spPr>
      </p:pic>
      <p:sp>
        <p:nvSpPr>
          <p:cNvPr id="146" name="Google Shape;146;p28"/>
          <p:cNvSpPr txBox="1"/>
          <p:nvPr/>
        </p:nvSpPr>
        <p:spPr>
          <a:xfrm>
            <a:off x="655225" y="5705475"/>
            <a:ext cx="6774600" cy="1477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And you look to yourself, and do not let the Europeans enter between us. Be strong, lest if the Europeans enter our midst a great disaster befall us and our children have no rest. And if one of the Europeans comes to you as a traveler, do your utmost to send him away in peace; and do not listen to rumors against me. All my intention is to increase my friendship with you, and that our countries may be protected from [their] enemies.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Halant"/>
                <a:ea typeface="Halant"/>
                <a:cs typeface="Halant"/>
                <a:sym typeface="Halant"/>
              </a:rPr>
              <a:t>Text </a:t>
            </a:r>
            <a:r>
              <a:rPr b="1" lang="en" sz="1200">
                <a:solidFill>
                  <a:schemeClr val="dk1"/>
                </a:solidFill>
                <a:latin typeface="Halant"/>
                <a:ea typeface="Halant"/>
                <a:cs typeface="Halant"/>
                <a:sym typeface="Halant"/>
              </a:rPr>
              <a:t>Source: </a:t>
            </a:r>
            <a:r>
              <a:rPr lang="en" sz="1200">
                <a:solidFill>
                  <a:schemeClr val="dk1"/>
                </a:solidFill>
                <a:latin typeface="Halant"/>
                <a:ea typeface="Halant"/>
                <a:cs typeface="Halant"/>
                <a:sym typeface="Halant"/>
              </a:rPr>
              <a:t>Menelik II, “Letter to Khalifa Abdullahi,” 1891.</a:t>
            </a:r>
            <a:endParaRPr i="1" sz="1200">
              <a:solidFill>
                <a:schemeClr val="dk1"/>
              </a:solidFill>
              <a:latin typeface="Halant"/>
              <a:ea typeface="Halant"/>
              <a:cs typeface="Halant"/>
              <a:sym typeface="Halant"/>
            </a:endParaRPr>
          </a:p>
        </p:txBody>
      </p:sp>
      <p:sp>
        <p:nvSpPr>
          <p:cNvPr id="147" name="Google Shape;147;p28"/>
          <p:cNvSpPr txBox="1"/>
          <p:nvPr/>
        </p:nvSpPr>
        <p:spPr>
          <a:xfrm>
            <a:off x="655213" y="5217900"/>
            <a:ext cx="2941800" cy="47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highlight>
                  <a:srgbClr val="F8F9FA"/>
                </a:highlight>
                <a:latin typeface="Halant"/>
                <a:ea typeface="Halant"/>
                <a:cs typeface="Halant"/>
                <a:sym typeface="Halant"/>
              </a:rPr>
              <a:t>Image </a:t>
            </a:r>
            <a:r>
              <a:rPr b="1" lang="en" sz="1200">
                <a:solidFill>
                  <a:schemeClr val="dk1"/>
                </a:solidFill>
                <a:highlight>
                  <a:srgbClr val="F8F9FA"/>
                </a:highlight>
                <a:latin typeface="Halant"/>
                <a:ea typeface="Halant"/>
                <a:cs typeface="Halant"/>
                <a:sym typeface="Halant"/>
              </a:rPr>
              <a:t>Source:</a:t>
            </a:r>
            <a:r>
              <a:rPr lang="en" sz="1200">
                <a:solidFill>
                  <a:schemeClr val="dk1"/>
                </a:solidFill>
                <a:highlight>
                  <a:srgbClr val="F8F9FA"/>
                </a:highlight>
                <a:latin typeface="Halant"/>
                <a:ea typeface="Halant"/>
                <a:cs typeface="Halant"/>
                <a:sym typeface="Halant"/>
              </a:rPr>
              <a:t> Richard Pankhurst “</a:t>
            </a:r>
            <a:r>
              <a:rPr lang="en" sz="1200">
                <a:solidFill>
                  <a:schemeClr val="dk1"/>
                </a:solidFill>
                <a:highlight>
                  <a:srgbClr val="F8F9FA"/>
                </a:highlight>
                <a:latin typeface="Halant"/>
                <a:ea typeface="Halant"/>
                <a:cs typeface="Halant"/>
                <a:sym typeface="Halant"/>
              </a:rPr>
              <a:t>Emperor Menelik II,” 1913.</a:t>
            </a:r>
            <a:r>
              <a:rPr lang="en" sz="1200">
                <a:solidFill>
                  <a:schemeClr val="dk1"/>
                </a:solidFill>
                <a:latin typeface="Halant"/>
                <a:ea typeface="Halant"/>
                <a:cs typeface="Halant"/>
                <a:sym typeface="Halant"/>
              </a:rPr>
              <a:t> Public Domain</a:t>
            </a:r>
            <a:endParaRPr sz="1200">
              <a:solidFill>
                <a:schemeClr val="dk1"/>
              </a:solidFill>
              <a:latin typeface="Halant"/>
              <a:ea typeface="Halant"/>
              <a:cs typeface="Halant"/>
              <a:sym typeface="Halan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1" name="Shape 151"/>
        <p:cNvGrpSpPr/>
        <p:nvPr/>
      </p:nvGrpSpPr>
      <p:grpSpPr>
        <a:xfrm>
          <a:off x="0" y="0"/>
          <a:ext cx="0" cy="0"/>
          <a:chOff x="0" y="0"/>
          <a:chExt cx="0" cy="0"/>
        </a:xfrm>
      </p:grpSpPr>
      <p:sp>
        <p:nvSpPr>
          <p:cNvPr id="152" name="Google Shape;152;p29"/>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Perspective</a:t>
            </a:r>
            <a:endParaRPr>
              <a:solidFill>
                <a:schemeClr val="dk1"/>
              </a:solidFill>
              <a:latin typeface="Halant"/>
              <a:ea typeface="Halant"/>
              <a:cs typeface="Halant"/>
              <a:sym typeface="Halant"/>
            </a:endParaRPr>
          </a:p>
          <a:p>
            <a:pPr indent="0" lvl="0" marL="0" rtl="0" algn="ctr">
              <a:spcBef>
                <a:spcPts val="0"/>
              </a:spcBef>
              <a:spcAft>
                <a:spcPts val="0"/>
              </a:spcAft>
              <a:buNone/>
            </a:pPr>
            <a:r>
              <a:rPr lang="en" sz="1900">
                <a:solidFill>
                  <a:schemeClr val="dk1"/>
                </a:solidFill>
                <a:latin typeface="Plus Jakarta Sans"/>
                <a:ea typeface="Plus Jakarta Sans"/>
                <a:cs typeface="Plus Jakarta Sans"/>
                <a:sym typeface="Plus Jakarta Sans"/>
              </a:rPr>
              <a:t>Source 5: </a:t>
            </a:r>
            <a:r>
              <a:rPr lang="en" sz="1900">
                <a:solidFill>
                  <a:schemeClr val="dk1"/>
                </a:solidFill>
                <a:latin typeface="Plus Jakarta Sans"/>
                <a:ea typeface="Plus Jakarta Sans"/>
                <a:cs typeface="Plus Jakarta Sans"/>
                <a:sym typeface="Plus Jakarta Sans"/>
              </a:rPr>
              <a:t>Lobengula</a:t>
            </a:r>
            <a:endParaRPr sz="1900">
              <a:solidFill>
                <a:schemeClr val="dk1"/>
              </a:solidFill>
              <a:latin typeface="Plus Jakarta Sans"/>
              <a:ea typeface="Plus Jakarta Sans"/>
              <a:cs typeface="Plus Jakarta Sans"/>
              <a:sym typeface="Plus Jakarta Sans"/>
            </a:endParaRPr>
          </a:p>
        </p:txBody>
      </p:sp>
      <p:sp>
        <p:nvSpPr>
          <p:cNvPr id="153" name="Google Shape;153;p29"/>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54" name="Google Shape;154;p29"/>
          <p:cNvPicPr preferRelativeResize="0"/>
          <p:nvPr/>
        </p:nvPicPr>
        <p:blipFill>
          <a:blip r:embed="rId3">
            <a:alphaModFix/>
          </a:blip>
          <a:stretch>
            <a:fillRect/>
          </a:stretch>
        </p:blipFill>
        <p:spPr>
          <a:xfrm>
            <a:off x="390131" y="9513171"/>
            <a:ext cx="431174" cy="431174"/>
          </a:xfrm>
          <a:prstGeom prst="rect">
            <a:avLst/>
          </a:prstGeom>
          <a:noFill/>
          <a:ln>
            <a:noFill/>
          </a:ln>
        </p:spPr>
      </p:pic>
      <p:sp>
        <p:nvSpPr>
          <p:cNvPr id="155" name="Google Shape;155;p29"/>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56" name="Google Shape;156;p29"/>
          <p:cNvPicPr preferRelativeResize="0"/>
          <p:nvPr/>
        </p:nvPicPr>
        <p:blipFill>
          <a:blip r:embed="rId4">
            <a:alphaModFix/>
          </a:blip>
          <a:stretch>
            <a:fillRect/>
          </a:stretch>
        </p:blipFill>
        <p:spPr>
          <a:xfrm>
            <a:off x="216272" y="154797"/>
            <a:ext cx="1056536" cy="438114"/>
          </a:xfrm>
          <a:prstGeom prst="rect">
            <a:avLst/>
          </a:prstGeom>
          <a:noFill/>
          <a:ln>
            <a:noFill/>
          </a:ln>
        </p:spPr>
      </p:pic>
      <p:sp>
        <p:nvSpPr>
          <p:cNvPr id="157" name="Google Shape;157;p29"/>
          <p:cNvSpPr txBox="1"/>
          <p:nvPr/>
        </p:nvSpPr>
        <p:spPr>
          <a:xfrm>
            <a:off x="523575" y="742500"/>
            <a:ext cx="6858600" cy="1305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i="1" lang="en" sz="1200">
                <a:solidFill>
                  <a:schemeClr val="dk1"/>
                </a:solidFill>
                <a:latin typeface="Inter"/>
                <a:ea typeface="Inter"/>
                <a:cs typeface="Inter"/>
                <a:sym typeface="Inter"/>
              </a:rPr>
              <a:t>Context:</a:t>
            </a:r>
            <a:r>
              <a:rPr lang="en" sz="1200">
                <a:solidFill>
                  <a:schemeClr val="dk1"/>
                </a:solidFill>
                <a:latin typeface="Inter"/>
                <a:ea typeface="Inter"/>
                <a:cs typeface="Inter"/>
                <a:sym typeface="Inter"/>
              </a:rPr>
              <a:t> Cecil John Rhodes was an English mining magnate and politician in southern Africa who served as Prime Minister of the Cape Colony from 1890 to 1896.</a:t>
            </a:r>
            <a:r>
              <a:rPr i="1" lang="en" sz="1200">
                <a:solidFill>
                  <a:schemeClr val="dk1"/>
                </a:solidFill>
                <a:latin typeface="Inter"/>
                <a:ea typeface="Inter"/>
                <a:cs typeface="Inter"/>
                <a:sym typeface="Inter"/>
              </a:rPr>
              <a:t>In 1888 Cecil Rhodes sent three agents of his South Africa Company—Charles Rudd, Rochfort Maguire, and</a:t>
            </a:r>
            <a:endParaRPr i="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i="1" lang="en" sz="1200">
                <a:solidFill>
                  <a:schemeClr val="dk1"/>
                </a:solidFill>
                <a:latin typeface="Inter"/>
                <a:ea typeface="Inter"/>
                <a:cs typeface="Inter"/>
                <a:sym typeface="Inter"/>
              </a:rPr>
              <a:t>Francis Thompson—to see the king of the Ndebele people, Lobengula. The mining company agents persuaded the King Lobengula to sign a contract granting the British mining rights. The excerpt below is a letter King Lobengula wrote to Queen Victoria of Great Britain. </a:t>
            </a:r>
            <a:endParaRPr i="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i="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i="1" sz="1200">
              <a:solidFill>
                <a:schemeClr val="dk1"/>
              </a:solidFill>
              <a:latin typeface="Inter"/>
              <a:ea typeface="Inter"/>
              <a:cs typeface="Inter"/>
              <a:sym typeface="Inter"/>
            </a:endParaRPr>
          </a:p>
        </p:txBody>
      </p:sp>
      <p:sp>
        <p:nvSpPr>
          <p:cNvPr id="158" name="Google Shape;158;p29"/>
          <p:cNvSpPr txBox="1"/>
          <p:nvPr/>
        </p:nvSpPr>
        <p:spPr>
          <a:xfrm>
            <a:off x="589425" y="6613925"/>
            <a:ext cx="6726900" cy="258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Inter"/>
                <a:ea typeface="Inter"/>
                <a:cs typeface="Inter"/>
                <a:sym typeface="Inter"/>
              </a:rPr>
              <a:t>Some time ago a party of men came to my country....  They asked me for a place to dig for gold, and said they would give me certain things for the right to do so.  I told them to bring what they could give and I would show them what I would give.  A document was written and presented to me for signature.  I asked what it contained, and was told that in it were my words and the words of those men.  I put my hand to it.  About three months afterwards I heard from other sources that I had given by that document the right to all the minerals of my country.  I called a meeting of my Indunas..., and also of the white men and demanded a copy of the document.  It was proved to me that I had signed away the mineral rights of my whole country....  I have since had a meeting of my Indunas and they will not recognise the paper, as it contains neither my words nor the words of those who got it.   I write to you that you may know the truth about this thing.</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b="1" lang="en" sz="1200">
                <a:latin typeface="Halant"/>
                <a:ea typeface="Halant"/>
                <a:cs typeface="Halant"/>
                <a:sym typeface="Halant"/>
              </a:rPr>
              <a:t>Text Source: </a:t>
            </a:r>
            <a:r>
              <a:rPr i="1" lang="en" sz="1200">
                <a:latin typeface="Halant"/>
                <a:ea typeface="Halant"/>
                <a:cs typeface="Halant"/>
                <a:sym typeface="Halant"/>
              </a:rPr>
              <a:t>Louis L. Snyder, The Imperialism Reader, </a:t>
            </a:r>
            <a:r>
              <a:rPr lang="en" sz="1200">
                <a:latin typeface="Halant"/>
                <a:ea typeface="Halant"/>
                <a:cs typeface="Halant"/>
                <a:sym typeface="Halant"/>
              </a:rPr>
              <a:t>1962.</a:t>
            </a:r>
            <a:endParaRPr sz="1200">
              <a:latin typeface="Halant"/>
              <a:ea typeface="Halant"/>
              <a:cs typeface="Halant"/>
              <a:sym typeface="Halant"/>
            </a:endParaRPr>
          </a:p>
        </p:txBody>
      </p:sp>
      <p:pic>
        <p:nvPicPr>
          <p:cNvPr id="159" name="Google Shape;159;p29"/>
          <p:cNvPicPr preferRelativeResize="0"/>
          <p:nvPr/>
        </p:nvPicPr>
        <p:blipFill>
          <a:blip r:embed="rId5">
            <a:alphaModFix/>
          </a:blip>
          <a:stretch>
            <a:fillRect/>
          </a:stretch>
        </p:blipFill>
        <p:spPr>
          <a:xfrm>
            <a:off x="1295400" y="2121300"/>
            <a:ext cx="2590800" cy="3686001"/>
          </a:xfrm>
          <a:prstGeom prst="rect">
            <a:avLst/>
          </a:prstGeom>
          <a:noFill/>
          <a:ln>
            <a:noFill/>
          </a:ln>
        </p:spPr>
      </p:pic>
      <p:pic>
        <p:nvPicPr>
          <p:cNvPr id="160" name="Google Shape;160;p29"/>
          <p:cNvPicPr preferRelativeResize="0"/>
          <p:nvPr/>
        </p:nvPicPr>
        <p:blipFill>
          <a:blip r:embed="rId6">
            <a:alphaModFix/>
          </a:blip>
          <a:stretch>
            <a:fillRect/>
          </a:stretch>
        </p:blipFill>
        <p:spPr>
          <a:xfrm>
            <a:off x="4069775" y="2121300"/>
            <a:ext cx="2620109" cy="3686000"/>
          </a:xfrm>
          <a:prstGeom prst="rect">
            <a:avLst/>
          </a:prstGeom>
          <a:noFill/>
          <a:ln>
            <a:noFill/>
          </a:ln>
        </p:spPr>
      </p:pic>
      <p:sp>
        <p:nvSpPr>
          <p:cNvPr id="161" name="Google Shape;161;p29"/>
          <p:cNvSpPr txBox="1"/>
          <p:nvPr/>
        </p:nvSpPr>
        <p:spPr>
          <a:xfrm>
            <a:off x="1295398" y="5880800"/>
            <a:ext cx="2590800" cy="47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highlight>
                  <a:srgbClr val="F8F9FA"/>
                </a:highlight>
                <a:latin typeface="Halant"/>
                <a:ea typeface="Halant"/>
                <a:cs typeface="Halant"/>
                <a:sym typeface="Halant"/>
              </a:rPr>
              <a:t>Image </a:t>
            </a:r>
            <a:r>
              <a:rPr b="1" lang="en" sz="1200">
                <a:solidFill>
                  <a:schemeClr val="dk1"/>
                </a:solidFill>
                <a:highlight>
                  <a:srgbClr val="F8F9FA"/>
                </a:highlight>
                <a:latin typeface="Halant"/>
                <a:ea typeface="Halant"/>
                <a:cs typeface="Halant"/>
                <a:sym typeface="Halant"/>
              </a:rPr>
              <a:t>Source:</a:t>
            </a:r>
            <a:r>
              <a:rPr lang="en" sz="1200">
                <a:solidFill>
                  <a:schemeClr val="dk1"/>
                </a:solidFill>
                <a:highlight>
                  <a:srgbClr val="F8F9FA"/>
                </a:highlight>
                <a:latin typeface="Halant"/>
                <a:ea typeface="Halant"/>
                <a:cs typeface="Halant"/>
                <a:sym typeface="Halant"/>
              </a:rPr>
              <a:t> Unknown photographer, “Cecil Rhodes,” ca. 1900.</a:t>
            </a:r>
            <a:r>
              <a:rPr lang="en" sz="1200">
                <a:solidFill>
                  <a:schemeClr val="dk1"/>
                </a:solidFill>
                <a:latin typeface="Halant"/>
                <a:ea typeface="Halant"/>
                <a:cs typeface="Halant"/>
                <a:sym typeface="Halant"/>
              </a:rPr>
              <a:t> Public Domain</a:t>
            </a:r>
            <a:endParaRPr sz="1200">
              <a:solidFill>
                <a:schemeClr val="dk1"/>
              </a:solidFill>
              <a:latin typeface="Halant"/>
              <a:ea typeface="Halant"/>
              <a:cs typeface="Halant"/>
              <a:sym typeface="Halant"/>
            </a:endParaRPr>
          </a:p>
        </p:txBody>
      </p:sp>
      <p:sp>
        <p:nvSpPr>
          <p:cNvPr id="162" name="Google Shape;162;p29"/>
          <p:cNvSpPr txBox="1"/>
          <p:nvPr/>
        </p:nvSpPr>
        <p:spPr>
          <a:xfrm>
            <a:off x="4084425" y="5804150"/>
            <a:ext cx="2590800" cy="62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highlight>
                  <a:srgbClr val="F8F9FA"/>
                </a:highlight>
                <a:latin typeface="Halant"/>
                <a:ea typeface="Halant"/>
                <a:cs typeface="Halant"/>
                <a:sym typeface="Halant"/>
              </a:rPr>
              <a:t>Image </a:t>
            </a:r>
            <a:r>
              <a:rPr b="1" lang="en" sz="1200">
                <a:solidFill>
                  <a:schemeClr val="dk1"/>
                </a:solidFill>
                <a:highlight>
                  <a:srgbClr val="F8F9FA"/>
                </a:highlight>
                <a:latin typeface="Halant"/>
                <a:ea typeface="Halant"/>
                <a:cs typeface="Halant"/>
                <a:sym typeface="Halant"/>
              </a:rPr>
              <a:t>Source:</a:t>
            </a:r>
            <a:r>
              <a:rPr lang="en" sz="1200">
                <a:solidFill>
                  <a:schemeClr val="dk1"/>
                </a:solidFill>
                <a:highlight>
                  <a:srgbClr val="F8F9FA"/>
                </a:highlight>
                <a:latin typeface="Halant"/>
                <a:ea typeface="Halant"/>
                <a:cs typeface="Halant"/>
                <a:sym typeface="Halant"/>
              </a:rPr>
              <a:t> E.A. Maund, “Sketch of King Lobengula of the Matabele,” ca. 1950. Public Domain</a:t>
            </a:r>
            <a:endParaRPr sz="1200">
              <a:solidFill>
                <a:schemeClr val="dk1"/>
              </a:solidFill>
              <a:latin typeface="Halant"/>
              <a:ea typeface="Halant"/>
              <a:cs typeface="Halant"/>
              <a:sym typeface="Halant"/>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