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9601200" cx="73152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D702346-B740-41F8-8561-0DF167BA5655}">
  <a:tblStyle styleId="{6D702346-B740-41F8-8561-0DF167BA565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CFDD634-DEB9-44CE-8B60-42683B8A318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regular.fntdata"/><Relationship Id="rId25" Type="http://schemas.openxmlformats.org/officeDocument/2006/relationships/font" Target="fonts/PlusJakartaSans-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1302d03de_0_34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1302d03de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04c3fe0c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04c3fe0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6aabdf42e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6aabdf42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50469b723e_0_3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50469b723e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50469b723e_0_1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50469b723e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56aabdf42e_0_7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56aabdf42e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56aabdf42e_0_206: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56aabdf42e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86450" lIns="86450" spcFirstLastPara="1" rIns="86450" wrap="square" tIns="86450">
            <a:normAutofit/>
          </a:bodyPr>
          <a:lstStyle>
            <a:lvl1pPr lvl="0" algn="ctr">
              <a:spcBef>
                <a:spcPts val="0"/>
              </a:spcBef>
              <a:spcAft>
                <a:spcPts val="0"/>
              </a:spcAft>
              <a:buSzPts val="4900"/>
              <a:buNone/>
              <a:defRPr sz="4900"/>
            </a:lvl1pPr>
            <a:lvl2pPr lvl="1" algn="ctr">
              <a:spcBef>
                <a:spcPts val="0"/>
              </a:spcBef>
              <a:spcAft>
                <a:spcPts val="0"/>
              </a:spcAft>
              <a:buSzPts val="4900"/>
              <a:buNone/>
              <a:defRPr sz="4900"/>
            </a:lvl2pPr>
            <a:lvl3pPr lvl="2" algn="ctr">
              <a:spcBef>
                <a:spcPts val="0"/>
              </a:spcBef>
              <a:spcAft>
                <a:spcPts val="0"/>
              </a:spcAft>
              <a:buSzPts val="4900"/>
              <a:buNone/>
              <a:defRPr sz="4900"/>
            </a:lvl3pPr>
            <a:lvl4pPr lvl="3" algn="ctr">
              <a:spcBef>
                <a:spcPts val="0"/>
              </a:spcBef>
              <a:spcAft>
                <a:spcPts val="0"/>
              </a:spcAft>
              <a:buSzPts val="4900"/>
              <a:buNone/>
              <a:defRPr sz="4900"/>
            </a:lvl4pPr>
            <a:lvl5pPr lvl="4" algn="ctr">
              <a:spcBef>
                <a:spcPts val="0"/>
              </a:spcBef>
              <a:spcAft>
                <a:spcPts val="0"/>
              </a:spcAft>
              <a:buSzPts val="4900"/>
              <a:buNone/>
              <a:defRPr sz="4900"/>
            </a:lvl5pPr>
            <a:lvl6pPr lvl="5" algn="ctr">
              <a:spcBef>
                <a:spcPts val="0"/>
              </a:spcBef>
              <a:spcAft>
                <a:spcPts val="0"/>
              </a:spcAft>
              <a:buSzPts val="4900"/>
              <a:buNone/>
              <a:defRPr sz="4900"/>
            </a:lvl6pPr>
            <a:lvl7pPr lvl="6" algn="ctr">
              <a:spcBef>
                <a:spcPts val="0"/>
              </a:spcBef>
              <a:spcAft>
                <a:spcPts val="0"/>
              </a:spcAft>
              <a:buSzPts val="4900"/>
              <a:buNone/>
              <a:defRPr sz="4900"/>
            </a:lvl7pPr>
            <a:lvl8pPr lvl="7" algn="ctr">
              <a:spcBef>
                <a:spcPts val="0"/>
              </a:spcBef>
              <a:spcAft>
                <a:spcPts val="0"/>
              </a:spcAft>
              <a:buSzPts val="4900"/>
              <a:buNone/>
              <a:defRPr sz="4900"/>
            </a:lvl8pPr>
            <a:lvl9pPr lvl="8" algn="ctr">
              <a:spcBef>
                <a:spcPts val="0"/>
              </a:spcBef>
              <a:spcAft>
                <a:spcPts val="0"/>
              </a:spcAft>
              <a:buSzPts val="4900"/>
              <a:buNone/>
              <a:defRPr sz="49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57" name="Google Shape;57;p1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86450" lIns="86450" spcFirstLastPara="1" rIns="86450" wrap="square" tIns="86450">
            <a:normAutofit/>
          </a:bodyPr>
          <a:lstStyle>
            <a:lvl1pPr lvl="0" algn="ctr">
              <a:spcBef>
                <a:spcPts val="0"/>
              </a:spcBef>
              <a:spcAft>
                <a:spcPts val="0"/>
              </a:spcAft>
              <a:buSzPts val="3400"/>
              <a:buNone/>
              <a:defRPr sz="3400"/>
            </a:lvl1pPr>
            <a:lvl2pPr lvl="1" algn="ctr">
              <a:spcBef>
                <a:spcPts val="0"/>
              </a:spcBef>
              <a:spcAft>
                <a:spcPts val="0"/>
              </a:spcAft>
              <a:buSzPts val="3400"/>
              <a:buNone/>
              <a:defRPr sz="3400"/>
            </a:lvl2pPr>
            <a:lvl3pPr lvl="2" algn="ctr">
              <a:spcBef>
                <a:spcPts val="0"/>
              </a:spcBef>
              <a:spcAft>
                <a:spcPts val="0"/>
              </a:spcAft>
              <a:buSzPts val="3400"/>
              <a:buNone/>
              <a:defRPr sz="3400"/>
            </a:lvl3pPr>
            <a:lvl4pPr lvl="3" algn="ctr">
              <a:spcBef>
                <a:spcPts val="0"/>
              </a:spcBef>
              <a:spcAft>
                <a:spcPts val="0"/>
              </a:spcAft>
              <a:buSzPts val="3400"/>
              <a:buNone/>
              <a:defRPr sz="3400"/>
            </a:lvl4pPr>
            <a:lvl5pPr lvl="4" algn="ctr">
              <a:spcBef>
                <a:spcPts val="0"/>
              </a:spcBef>
              <a:spcAft>
                <a:spcPts val="0"/>
              </a:spcAft>
              <a:buSzPts val="3400"/>
              <a:buNone/>
              <a:defRPr sz="3400"/>
            </a:lvl5pPr>
            <a:lvl6pPr lvl="5" algn="ctr">
              <a:spcBef>
                <a:spcPts val="0"/>
              </a:spcBef>
              <a:spcAft>
                <a:spcPts val="0"/>
              </a:spcAft>
              <a:buSzPts val="3400"/>
              <a:buNone/>
              <a:defRPr sz="3400"/>
            </a:lvl6pPr>
            <a:lvl7pPr lvl="6" algn="ctr">
              <a:spcBef>
                <a:spcPts val="0"/>
              </a:spcBef>
              <a:spcAft>
                <a:spcPts val="0"/>
              </a:spcAft>
              <a:buSzPts val="3400"/>
              <a:buNone/>
              <a:defRPr sz="3400"/>
            </a:lvl7pPr>
            <a:lvl8pPr lvl="7" algn="ctr">
              <a:spcBef>
                <a:spcPts val="0"/>
              </a:spcBef>
              <a:spcAft>
                <a:spcPts val="0"/>
              </a:spcAft>
              <a:buSzPts val="3400"/>
              <a:buNone/>
              <a:defRPr sz="3400"/>
            </a:lvl8pPr>
            <a:lvl9pPr lvl="8" algn="ctr">
              <a:spcBef>
                <a:spcPts val="0"/>
              </a:spcBef>
              <a:spcAft>
                <a:spcPts val="0"/>
              </a:spcAft>
              <a:buSzPts val="3400"/>
              <a:buNone/>
              <a:defRPr sz="3400"/>
            </a:lvl9pPr>
          </a:lstStyle>
          <a:p/>
        </p:txBody>
      </p:sp>
      <p:sp>
        <p:nvSpPr>
          <p:cNvPr id="60" name="Google Shape;60;p15"/>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64" name="Google Shape;64;p16"/>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9" name="Google Shape;69;p17"/>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72" name="Google Shape;72;p18"/>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86450" lIns="86450" spcFirstLastPara="1" rIns="86450" wrap="square" tIns="86450">
            <a:normAutofit/>
          </a:bodyPr>
          <a:lstStyle>
            <a:lvl1pPr lvl="0">
              <a:spcBef>
                <a:spcPts val="0"/>
              </a:spcBef>
              <a:spcAft>
                <a:spcPts val="0"/>
              </a:spcAft>
              <a:buSzPts val="2300"/>
              <a:buNone/>
              <a:defRPr sz="2300"/>
            </a:lvl1pPr>
            <a:lvl2pPr lvl="1">
              <a:spcBef>
                <a:spcPts val="0"/>
              </a:spcBef>
              <a:spcAft>
                <a:spcPts val="0"/>
              </a:spcAft>
              <a:buSzPts val="2300"/>
              <a:buNone/>
              <a:defRPr sz="2300"/>
            </a:lvl2pPr>
            <a:lvl3pPr lvl="2">
              <a:spcBef>
                <a:spcPts val="0"/>
              </a:spcBef>
              <a:spcAft>
                <a:spcPts val="0"/>
              </a:spcAft>
              <a:buSzPts val="2300"/>
              <a:buNone/>
              <a:defRPr sz="2300"/>
            </a:lvl3pPr>
            <a:lvl4pPr lvl="3">
              <a:spcBef>
                <a:spcPts val="0"/>
              </a:spcBef>
              <a:spcAft>
                <a:spcPts val="0"/>
              </a:spcAft>
              <a:buSzPts val="2300"/>
              <a:buNone/>
              <a:defRPr sz="2300"/>
            </a:lvl4pPr>
            <a:lvl5pPr lvl="4">
              <a:spcBef>
                <a:spcPts val="0"/>
              </a:spcBef>
              <a:spcAft>
                <a:spcPts val="0"/>
              </a:spcAft>
              <a:buSzPts val="2300"/>
              <a:buNone/>
              <a:defRPr sz="2300"/>
            </a:lvl5pPr>
            <a:lvl6pPr lvl="5">
              <a:spcBef>
                <a:spcPts val="0"/>
              </a:spcBef>
              <a:spcAft>
                <a:spcPts val="0"/>
              </a:spcAft>
              <a:buSzPts val="2300"/>
              <a:buNone/>
              <a:defRPr sz="2300"/>
            </a:lvl6pPr>
            <a:lvl7pPr lvl="6">
              <a:spcBef>
                <a:spcPts val="0"/>
              </a:spcBef>
              <a:spcAft>
                <a:spcPts val="0"/>
              </a:spcAft>
              <a:buSzPts val="2300"/>
              <a:buNone/>
              <a:defRPr sz="2300"/>
            </a:lvl7pPr>
            <a:lvl8pPr lvl="7">
              <a:spcBef>
                <a:spcPts val="0"/>
              </a:spcBef>
              <a:spcAft>
                <a:spcPts val="0"/>
              </a:spcAft>
              <a:buSzPts val="2300"/>
              <a:buNone/>
              <a:defRPr sz="2300"/>
            </a:lvl8pPr>
            <a:lvl9pPr lvl="8">
              <a:spcBef>
                <a:spcPts val="0"/>
              </a:spcBef>
              <a:spcAft>
                <a:spcPts val="0"/>
              </a:spcAft>
              <a:buSzPts val="2300"/>
              <a:buNone/>
              <a:defRPr sz="23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86450" lIns="86450" spcFirstLastPara="1" rIns="86450" wrap="square" tIns="86450">
            <a:norm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76" name="Google Shape;76;p19"/>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86450" lIns="86450" spcFirstLastPara="1" rIns="86450" wrap="square" tIns="86450">
            <a:normAutofit/>
          </a:bodyPr>
          <a:lstStyle>
            <a:lvl1pPr lvl="0">
              <a:spcBef>
                <a:spcPts val="0"/>
              </a:spcBef>
              <a:spcAft>
                <a:spcPts val="0"/>
              </a:spcAft>
              <a:buSzPts val="4500"/>
              <a:buNone/>
              <a:defRPr sz="4500"/>
            </a:lvl1pPr>
            <a:lvl2pPr lvl="1">
              <a:spcBef>
                <a:spcPts val="0"/>
              </a:spcBef>
              <a:spcAft>
                <a:spcPts val="0"/>
              </a:spcAft>
              <a:buSzPts val="4500"/>
              <a:buNone/>
              <a:defRPr sz="4500"/>
            </a:lvl2pPr>
            <a:lvl3pPr lvl="2">
              <a:spcBef>
                <a:spcPts val="0"/>
              </a:spcBef>
              <a:spcAft>
                <a:spcPts val="0"/>
              </a:spcAft>
              <a:buSzPts val="4500"/>
              <a:buNone/>
              <a:defRPr sz="4500"/>
            </a:lvl3pPr>
            <a:lvl4pPr lvl="3">
              <a:spcBef>
                <a:spcPts val="0"/>
              </a:spcBef>
              <a:spcAft>
                <a:spcPts val="0"/>
              </a:spcAft>
              <a:buSzPts val="4500"/>
              <a:buNone/>
              <a:defRPr sz="4500"/>
            </a:lvl4pPr>
            <a:lvl5pPr lvl="4">
              <a:spcBef>
                <a:spcPts val="0"/>
              </a:spcBef>
              <a:spcAft>
                <a:spcPts val="0"/>
              </a:spcAft>
              <a:buSzPts val="4500"/>
              <a:buNone/>
              <a:defRPr sz="4500"/>
            </a:lvl5pPr>
            <a:lvl6pPr lvl="5">
              <a:spcBef>
                <a:spcPts val="0"/>
              </a:spcBef>
              <a:spcAft>
                <a:spcPts val="0"/>
              </a:spcAft>
              <a:buSzPts val="4500"/>
              <a:buNone/>
              <a:defRPr sz="4500"/>
            </a:lvl6pPr>
            <a:lvl7pPr lvl="6">
              <a:spcBef>
                <a:spcPts val="0"/>
              </a:spcBef>
              <a:spcAft>
                <a:spcPts val="0"/>
              </a:spcAft>
              <a:buSzPts val="4500"/>
              <a:buNone/>
              <a:defRPr sz="4500"/>
            </a:lvl7pPr>
            <a:lvl8pPr lvl="7">
              <a:spcBef>
                <a:spcPts val="0"/>
              </a:spcBef>
              <a:spcAft>
                <a:spcPts val="0"/>
              </a:spcAft>
              <a:buSzPts val="4500"/>
              <a:buNone/>
              <a:defRPr sz="4500"/>
            </a:lvl8pPr>
            <a:lvl9pPr lvl="8">
              <a:spcBef>
                <a:spcPts val="0"/>
              </a:spcBef>
              <a:spcAft>
                <a:spcPts val="0"/>
              </a:spcAft>
              <a:buSzPts val="4500"/>
              <a:buNone/>
              <a:defRPr sz="4500"/>
            </a:lvl9pPr>
          </a:lstStyle>
          <a:p/>
        </p:txBody>
      </p:sp>
      <p:sp>
        <p:nvSpPr>
          <p:cNvPr id="79" name="Google Shape;79;p20"/>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86450" lIns="86450" spcFirstLastPara="1" rIns="86450" wrap="square" tIns="86450">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86450" lIns="86450" spcFirstLastPara="1" rIns="86450" wrap="square" tIns="8645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85" name="Google Shape;85;p21"/>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86450" lIns="86450" spcFirstLastPara="1" rIns="86450" wrap="square" tIns="86450">
            <a:normAutofit/>
          </a:bodyPr>
          <a:lstStyle>
            <a:lvl1pPr indent="-228600" lvl="0" marL="457200">
              <a:lnSpc>
                <a:spcPct val="100000"/>
              </a:lnSpc>
              <a:spcBef>
                <a:spcPts val="0"/>
              </a:spcBef>
              <a:spcAft>
                <a:spcPts val="0"/>
              </a:spcAft>
              <a:buSzPts val="1700"/>
              <a:buNone/>
              <a:defRPr/>
            </a:lvl1pPr>
          </a:lstStyle>
          <a:p/>
        </p:txBody>
      </p:sp>
      <p:sp>
        <p:nvSpPr>
          <p:cNvPr id="88" name="Google Shape;88;p22"/>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86450" lIns="86450" spcFirstLastPara="1" rIns="86450" wrap="square" tIns="86450">
            <a:normAutofit/>
          </a:bodyPr>
          <a:lstStyle>
            <a:lvl1pPr lvl="0" algn="ctr">
              <a:spcBef>
                <a:spcPts val="0"/>
              </a:spcBef>
              <a:spcAft>
                <a:spcPts val="0"/>
              </a:spcAft>
              <a:buSzPts val="11300"/>
              <a:buNone/>
              <a:defRPr sz="11300"/>
            </a:lvl1pPr>
            <a:lvl2pPr lvl="1" algn="ctr">
              <a:spcBef>
                <a:spcPts val="0"/>
              </a:spcBef>
              <a:spcAft>
                <a:spcPts val="0"/>
              </a:spcAft>
              <a:buSzPts val="11300"/>
              <a:buNone/>
              <a:defRPr sz="11300"/>
            </a:lvl2pPr>
            <a:lvl3pPr lvl="2" algn="ctr">
              <a:spcBef>
                <a:spcPts val="0"/>
              </a:spcBef>
              <a:spcAft>
                <a:spcPts val="0"/>
              </a:spcAft>
              <a:buSzPts val="11300"/>
              <a:buNone/>
              <a:defRPr sz="11300"/>
            </a:lvl3pPr>
            <a:lvl4pPr lvl="3" algn="ctr">
              <a:spcBef>
                <a:spcPts val="0"/>
              </a:spcBef>
              <a:spcAft>
                <a:spcPts val="0"/>
              </a:spcAft>
              <a:buSzPts val="11300"/>
              <a:buNone/>
              <a:defRPr sz="11300"/>
            </a:lvl4pPr>
            <a:lvl5pPr lvl="4" algn="ctr">
              <a:spcBef>
                <a:spcPts val="0"/>
              </a:spcBef>
              <a:spcAft>
                <a:spcPts val="0"/>
              </a:spcAft>
              <a:buSzPts val="11300"/>
              <a:buNone/>
              <a:defRPr sz="11300"/>
            </a:lvl5pPr>
            <a:lvl6pPr lvl="5" algn="ctr">
              <a:spcBef>
                <a:spcPts val="0"/>
              </a:spcBef>
              <a:spcAft>
                <a:spcPts val="0"/>
              </a:spcAft>
              <a:buSzPts val="11300"/>
              <a:buNone/>
              <a:defRPr sz="11300"/>
            </a:lvl6pPr>
            <a:lvl7pPr lvl="6" algn="ctr">
              <a:spcBef>
                <a:spcPts val="0"/>
              </a:spcBef>
              <a:spcAft>
                <a:spcPts val="0"/>
              </a:spcAft>
              <a:buSzPts val="11300"/>
              <a:buNone/>
              <a:defRPr sz="11300"/>
            </a:lvl7pPr>
            <a:lvl8pPr lvl="7" algn="ctr">
              <a:spcBef>
                <a:spcPts val="0"/>
              </a:spcBef>
              <a:spcAft>
                <a:spcPts val="0"/>
              </a:spcAft>
              <a:buSzPts val="11300"/>
              <a:buNone/>
              <a:defRPr sz="11300"/>
            </a:lvl8pPr>
            <a:lvl9pPr lvl="8" algn="ctr">
              <a:spcBef>
                <a:spcPts val="0"/>
              </a:spcBef>
              <a:spcAft>
                <a:spcPts val="0"/>
              </a:spcAft>
              <a:buSzPts val="11300"/>
              <a:buNone/>
              <a:defRPr sz="113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86450" lIns="86450" spcFirstLastPara="1" rIns="86450" wrap="square" tIns="86450">
            <a:normAutofit/>
          </a:bodyPr>
          <a:lstStyle>
            <a:lvl1pPr indent="-336550" lvl="0" marL="457200" algn="ctr">
              <a:spcBef>
                <a:spcPts val="0"/>
              </a:spcBef>
              <a:spcAft>
                <a:spcPts val="0"/>
              </a:spcAft>
              <a:buSzPts val="1700"/>
              <a:buChar char="●"/>
              <a:defRPr/>
            </a:lvl1pPr>
            <a:lvl2pPr indent="-311150" lvl="1" marL="914400" algn="ctr">
              <a:spcBef>
                <a:spcPts val="0"/>
              </a:spcBef>
              <a:spcAft>
                <a:spcPts val="0"/>
              </a:spcAft>
              <a:buSzPts val="1300"/>
              <a:buChar char="○"/>
              <a:defRPr/>
            </a:lvl2pPr>
            <a:lvl3pPr indent="-311150" lvl="2" marL="1371600" algn="ctr">
              <a:spcBef>
                <a:spcPts val="0"/>
              </a:spcBef>
              <a:spcAft>
                <a:spcPts val="0"/>
              </a:spcAft>
              <a:buSzPts val="1300"/>
              <a:buChar char="■"/>
              <a:defRPr/>
            </a:lvl3pPr>
            <a:lvl4pPr indent="-311150" lvl="3" marL="1828800" algn="ctr">
              <a:spcBef>
                <a:spcPts val="0"/>
              </a:spcBef>
              <a:spcAft>
                <a:spcPts val="0"/>
              </a:spcAft>
              <a:buSzPts val="1300"/>
              <a:buChar char="●"/>
              <a:defRPr/>
            </a:lvl4pPr>
            <a:lvl5pPr indent="-311150" lvl="4" marL="2286000" algn="ctr">
              <a:spcBef>
                <a:spcPts val="0"/>
              </a:spcBef>
              <a:spcAft>
                <a:spcPts val="0"/>
              </a:spcAft>
              <a:buSzPts val="1300"/>
              <a:buChar char="○"/>
              <a:defRPr/>
            </a:lvl5pPr>
            <a:lvl6pPr indent="-311150" lvl="5" marL="2743200" algn="ctr">
              <a:spcBef>
                <a:spcPts val="0"/>
              </a:spcBef>
              <a:spcAft>
                <a:spcPts val="0"/>
              </a:spcAft>
              <a:buSzPts val="1300"/>
              <a:buChar char="■"/>
              <a:defRPr/>
            </a:lvl6pPr>
            <a:lvl7pPr indent="-311150" lvl="6" marL="3200400" algn="ctr">
              <a:spcBef>
                <a:spcPts val="0"/>
              </a:spcBef>
              <a:spcAft>
                <a:spcPts val="0"/>
              </a:spcAft>
              <a:buSzPts val="1300"/>
              <a:buChar char="●"/>
              <a:defRPr/>
            </a:lvl7pPr>
            <a:lvl8pPr indent="-311150" lvl="7" marL="3657600" algn="ctr">
              <a:spcBef>
                <a:spcPts val="0"/>
              </a:spcBef>
              <a:spcAft>
                <a:spcPts val="0"/>
              </a:spcAft>
              <a:buSzPts val="1300"/>
              <a:buChar char="○"/>
              <a:defRPr/>
            </a:lvl8pPr>
            <a:lvl9pPr indent="-311150" lvl="8" marL="4114800" algn="ctr">
              <a:spcBef>
                <a:spcPts val="0"/>
              </a:spcBef>
              <a:spcAft>
                <a:spcPts val="0"/>
              </a:spcAft>
              <a:buSzPts val="1300"/>
              <a:buChar char="■"/>
              <a:defRPr/>
            </a:lvl9pPr>
          </a:lstStyle>
          <a:p/>
        </p:txBody>
      </p:sp>
      <p:sp>
        <p:nvSpPr>
          <p:cNvPr id="92" name="Google Shape;92;p23"/>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86450" lIns="86450" spcFirstLastPara="1" rIns="86450" wrap="square" tIns="86450">
            <a:normAutofit/>
          </a:bodyPr>
          <a:lstStyle>
            <a:lvl1pPr lvl="0">
              <a:spcBef>
                <a:spcPts val="0"/>
              </a:spcBef>
              <a:spcAft>
                <a:spcPts val="0"/>
              </a:spcAft>
              <a:buClr>
                <a:schemeClr val="dk1"/>
              </a:buClr>
              <a:buSzPts val="2600"/>
              <a:buNone/>
              <a:defRPr sz="2600">
                <a:solidFill>
                  <a:schemeClr val="dk1"/>
                </a:solidFill>
              </a:defRPr>
            </a:lvl1pPr>
            <a:lvl2pPr lvl="1">
              <a:spcBef>
                <a:spcPts val="0"/>
              </a:spcBef>
              <a:spcAft>
                <a:spcPts val="0"/>
              </a:spcAft>
              <a:buClr>
                <a:schemeClr val="dk1"/>
              </a:buClr>
              <a:buSzPts val="2600"/>
              <a:buNone/>
              <a:defRPr sz="2600">
                <a:solidFill>
                  <a:schemeClr val="dk1"/>
                </a:solidFill>
              </a:defRPr>
            </a:lvl2pPr>
            <a:lvl3pPr lvl="2">
              <a:spcBef>
                <a:spcPts val="0"/>
              </a:spcBef>
              <a:spcAft>
                <a:spcPts val="0"/>
              </a:spcAft>
              <a:buClr>
                <a:schemeClr val="dk1"/>
              </a:buClr>
              <a:buSzPts val="2600"/>
              <a:buNone/>
              <a:defRPr sz="2600">
                <a:solidFill>
                  <a:schemeClr val="dk1"/>
                </a:solidFill>
              </a:defRPr>
            </a:lvl3pPr>
            <a:lvl4pPr lvl="3">
              <a:spcBef>
                <a:spcPts val="0"/>
              </a:spcBef>
              <a:spcAft>
                <a:spcPts val="0"/>
              </a:spcAft>
              <a:buClr>
                <a:schemeClr val="dk1"/>
              </a:buClr>
              <a:buSzPts val="2600"/>
              <a:buNone/>
              <a:defRPr sz="2600">
                <a:solidFill>
                  <a:schemeClr val="dk1"/>
                </a:solidFill>
              </a:defRPr>
            </a:lvl4pPr>
            <a:lvl5pPr lvl="4">
              <a:spcBef>
                <a:spcPts val="0"/>
              </a:spcBef>
              <a:spcAft>
                <a:spcPts val="0"/>
              </a:spcAft>
              <a:buClr>
                <a:schemeClr val="dk1"/>
              </a:buClr>
              <a:buSzPts val="2600"/>
              <a:buNone/>
              <a:defRPr sz="2600">
                <a:solidFill>
                  <a:schemeClr val="dk1"/>
                </a:solidFill>
              </a:defRPr>
            </a:lvl5pPr>
            <a:lvl6pPr lvl="5">
              <a:spcBef>
                <a:spcPts val="0"/>
              </a:spcBef>
              <a:spcAft>
                <a:spcPts val="0"/>
              </a:spcAft>
              <a:buClr>
                <a:schemeClr val="dk1"/>
              </a:buClr>
              <a:buSzPts val="2600"/>
              <a:buNone/>
              <a:defRPr sz="2600">
                <a:solidFill>
                  <a:schemeClr val="dk1"/>
                </a:solidFill>
              </a:defRPr>
            </a:lvl6pPr>
            <a:lvl7pPr lvl="6">
              <a:spcBef>
                <a:spcPts val="0"/>
              </a:spcBef>
              <a:spcAft>
                <a:spcPts val="0"/>
              </a:spcAft>
              <a:buClr>
                <a:schemeClr val="dk1"/>
              </a:buClr>
              <a:buSzPts val="2600"/>
              <a:buNone/>
              <a:defRPr sz="2600">
                <a:solidFill>
                  <a:schemeClr val="dk1"/>
                </a:solidFill>
              </a:defRPr>
            </a:lvl7pPr>
            <a:lvl8pPr lvl="7">
              <a:spcBef>
                <a:spcPts val="0"/>
              </a:spcBef>
              <a:spcAft>
                <a:spcPts val="0"/>
              </a:spcAft>
              <a:buClr>
                <a:schemeClr val="dk1"/>
              </a:buClr>
              <a:buSzPts val="2600"/>
              <a:buNone/>
              <a:defRPr sz="2600">
                <a:solidFill>
                  <a:schemeClr val="dk1"/>
                </a:solidFill>
              </a:defRPr>
            </a:lvl8pPr>
            <a:lvl9pPr lvl="8">
              <a:spcBef>
                <a:spcPts val="0"/>
              </a:spcBef>
              <a:spcAft>
                <a:spcPts val="0"/>
              </a:spcAft>
              <a:buClr>
                <a:schemeClr val="dk1"/>
              </a:buClr>
              <a:buSzPts val="2600"/>
              <a:buNone/>
              <a:defRPr sz="26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86450" lIns="86450" spcFirstLastPara="1" rIns="86450" wrap="square" tIns="86450">
            <a:normAutofit/>
          </a:bodyPr>
          <a:lstStyle>
            <a:lvl1pPr indent="-336550" lvl="0" marL="457200">
              <a:lnSpc>
                <a:spcPct val="115000"/>
              </a:lnSpc>
              <a:spcBef>
                <a:spcPts val="0"/>
              </a:spcBef>
              <a:spcAft>
                <a:spcPts val="0"/>
              </a:spcAft>
              <a:buClr>
                <a:schemeClr val="dk2"/>
              </a:buClr>
              <a:buSzPts val="1700"/>
              <a:buChar char="●"/>
              <a:defRPr sz="1700">
                <a:solidFill>
                  <a:schemeClr val="dk2"/>
                </a:solidFill>
              </a:defRPr>
            </a:lvl1pPr>
            <a:lvl2pPr indent="-311150" lvl="1" marL="914400">
              <a:lnSpc>
                <a:spcPct val="115000"/>
              </a:lnSpc>
              <a:spcBef>
                <a:spcPts val="0"/>
              </a:spcBef>
              <a:spcAft>
                <a:spcPts val="0"/>
              </a:spcAft>
              <a:buClr>
                <a:schemeClr val="dk2"/>
              </a:buClr>
              <a:buSzPts val="1300"/>
              <a:buChar char="○"/>
              <a:defRPr sz="1300">
                <a:solidFill>
                  <a:schemeClr val="dk2"/>
                </a:solidFill>
              </a:defRPr>
            </a:lvl2pPr>
            <a:lvl3pPr indent="-311150" lvl="2" marL="1371600">
              <a:lnSpc>
                <a:spcPct val="115000"/>
              </a:lnSpc>
              <a:spcBef>
                <a:spcPts val="0"/>
              </a:spcBef>
              <a:spcAft>
                <a:spcPts val="0"/>
              </a:spcAft>
              <a:buClr>
                <a:schemeClr val="dk2"/>
              </a:buClr>
              <a:buSzPts val="1300"/>
              <a:buChar char="■"/>
              <a:defRPr sz="1300">
                <a:solidFill>
                  <a:schemeClr val="dk2"/>
                </a:solidFill>
              </a:defRPr>
            </a:lvl3pPr>
            <a:lvl4pPr indent="-311150" lvl="3" marL="1828800">
              <a:lnSpc>
                <a:spcPct val="115000"/>
              </a:lnSpc>
              <a:spcBef>
                <a:spcPts val="0"/>
              </a:spcBef>
              <a:spcAft>
                <a:spcPts val="0"/>
              </a:spcAft>
              <a:buClr>
                <a:schemeClr val="dk2"/>
              </a:buClr>
              <a:buSzPts val="1300"/>
              <a:buChar char="●"/>
              <a:defRPr sz="1300">
                <a:solidFill>
                  <a:schemeClr val="dk2"/>
                </a:solidFill>
              </a:defRPr>
            </a:lvl4pPr>
            <a:lvl5pPr indent="-311150" lvl="4" marL="2286000">
              <a:lnSpc>
                <a:spcPct val="115000"/>
              </a:lnSpc>
              <a:spcBef>
                <a:spcPts val="0"/>
              </a:spcBef>
              <a:spcAft>
                <a:spcPts val="0"/>
              </a:spcAft>
              <a:buClr>
                <a:schemeClr val="dk2"/>
              </a:buClr>
              <a:buSzPts val="1300"/>
              <a:buChar char="○"/>
              <a:defRPr sz="1300">
                <a:solidFill>
                  <a:schemeClr val="dk2"/>
                </a:solidFill>
              </a:defRPr>
            </a:lvl5pPr>
            <a:lvl6pPr indent="-311150" lvl="5" marL="2743200">
              <a:lnSpc>
                <a:spcPct val="115000"/>
              </a:lnSpc>
              <a:spcBef>
                <a:spcPts val="0"/>
              </a:spcBef>
              <a:spcAft>
                <a:spcPts val="0"/>
              </a:spcAft>
              <a:buClr>
                <a:schemeClr val="dk2"/>
              </a:buClr>
              <a:buSzPts val="1300"/>
              <a:buChar char="■"/>
              <a:defRPr sz="1300">
                <a:solidFill>
                  <a:schemeClr val="dk2"/>
                </a:solidFill>
              </a:defRPr>
            </a:lvl6pPr>
            <a:lvl7pPr indent="-311150" lvl="6" marL="3200400">
              <a:lnSpc>
                <a:spcPct val="115000"/>
              </a:lnSpc>
              <a:spcBef>
                <a:spcPts val="0"/>
              </a:spcBef>
              <a:spcAft>
                <a:spcPts val="0"/>
              </a:spcAft>
              <a:buClr>
                <a:schemeClr val="dk2"/>
              </a:buClr>
              <a:buSzPts val="1300"/>
              <a:buChar char="●"/>
              <a:defRPr sz="1300">
                <a:solidFill>
                  <a:schemeClr val="dk2"/>
                </a:solidFill>
              </a:defRPr>
            </a:lvl7pPr>
            <a:lvl8pPr indent="-311150" lvl="7" marL="3657600">
              <a:lnSpc>
                <a:spcPct val="115000"/>
              </a:lnSpc>
              <a:spcBef>
                <a:spcPts val="0"/>
              </a:spcBef>
              <a:spcAft>
                <a:spcPts val="0"/>
              </a:spcAft>
              <a:buClr>
                <a:schemeClr val="dk2"/>
              </a:buClr>
              <a:buSzPts val="1300"/>
              <a:buChar char="○"/>
              <a:defRPr sz="1300">
                <a:solidFill>
                  <a:schemeClr val="dk2"/>
                </a:solidFill>
              </a:defRPr>
            </a:lvl8pPr>
            <a:lvl9pPr indent="-311150" lvl="8" marL="4114800">
              <a:lnSpc>
                <a:spcPct val="115000"/>
              </a:lnSpc>
              <a:spcBef>
                <a:spcPts val="0"/>
              </a:spcBef>
              <a:spcAft>
                <a:spcPts val="0"/>
              </a:spcAft>
              <a:buClr>
                <a:schemeClr val="dk2"/>
              </a:buClr>
              <a:buSzPts val="1300"/>
              <a:buChar char="■"/>
              <a:defRPr sz="1300">
                <a:solidFill>
                  <a:schemeClr val="dk2"/>
                </a:solidFill>
              </a:defRPr>
            </a:lvl9pPr>
          </a:lstStyle>
          <a:p/>
        </p:txBody>
      </p:sp>
      <p:sp>
        <p:nvSpPr>
          <p:cNvPr id="53" name="Google Shape;53;p13"/>
          <p:cNvSpPr txBox="1"/>
          <p:nvPr>
            <p:ph idx="12" type="sldNum"/>
          </p:nvPr>
        </p:nvSpPr>
        <p:spPr>
          <a:xfrm>
            <a:off x="6777966" y="8704671"/>
            <a:ext cx="439200" cy="734700"/>
          </a:xfrm>
          <a:prstGeom prst="rect">
            <a:avLst/>
          </a:prstGeom>
          <a:noFill/>
          <a:ln>
            <a:noFill/>
          </a:ln>
        </p:spPr>
        <p:txBody>
          <a:bodyPr anchorCtr="0" anchor="ctr" bIns="86450" lIns="86450" spcFirstLastPara="1" rIns="86450" wrap="square" tIns="86450">
            <a:normAutofit/>
          </a:bodyPr>
          <a:lstStyle>
            <a:lvl1pPr lvl="0" algn="r">
              <a:buNone/>
              <a:defRPr sz="900">
                <a:solidFill>
                  <a:schemeClr val="dk2"/>
                </a:solidFill>
              </a:defRPr>
            </a:lvl1pPr>
            <a:lvl2pPr lvl="1" algn="r">
              <a:buNone/>
              <a:defRPr sz="900">
                <a:solidFill>
                  <a:schemeClr val="dk2"/>
                </a:solidFill>
              </a:defRPr>
            </a:lvl2pPr>
            <a:lvl3pPr lvl="2" algn="r">
              <a:buNone/>
              <a:defRPr sz="900">
                <a:solidFill>
                  <a:schemeClr val="dk2"/>
                </a:solidFill>
              </a:defRPr>
            </a:lvl3pPr>
            <a:lvl4pPr lvl="3" algn="r">
              <a:buNone/>
              <a:defRPr sz="900">
                <a:solidFill>
                  <a:schemeClr val="dk2"/>
                </a:solidFill>
              </a:defRPr>
            </a:lvl4pPr>
            <a:lvl5pPr lvl="4" algn="r">
              <a:buNone/>
              <a:defRPr sz="900">
                <a:solidFill>
                  <a:schemeClr val="dk2"/>
                </a:solidFill>
              </a:defRPr>
            </a:lvl5pPr>
            <a:lvl6pPr lvl="5" algn="r">
              <a:buNone/>
              <a:defRPr sz="900">
                <a:solidFill>
                  <a:schemeClr val="dk2"/>
                </a:solidFill>
              </a:defRPr>
            </a:lvl6pPr>
            <a:lvl7pPr lvl="6" algn="r">
              <a:buNone/>
              <a:defRPr sz="900">
                <a:solidFill>
                  <a:schemeClr val="dk2"/>
                </a:solidFill>
              </a:defRPr>
            </a:lvl7pPr>
            <a:lvl8pPr lvl="7" algn="r">
              <a:buNone/>
              <a:defRPr sz="900">
                <a:solidFill>
                  <a:schemeClr val="dk2"/>
                </a:solidFill>
              </a:defRPr>
            </a:lvl8pPr>
            <a:lvl9pPr lvl="8" algn="r">
              <a:buNone/>
              <a:defRPr sz="9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open.spotify.com/episode/5dG3cVIVL0zd8GciakqVGA?si=3_qk3ii3TLqxfS-13yVed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open.spotify.com/episode/5dG3cVIVL0zd8GciakqVGA?si=3_qk3ii3TLqxfS-13yVed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Antebellum Reform</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8" name="Google Shape;148;p37"/>
          <p:cNvGraphicFramePr/>
          <p:nvPr/>
        </p:nvGraphicFramePr>
        <p:xfrm>
          <a:off x="359097" y="1667654"/>
          <a:ext cx="3000000" cy="3000000"/>
        </p:xfrm>
        <a:graphic>
          <a:graphicData uri="http://schemas.openxmlformats.org/drawingml/2006/table">
            <a:tbl>
              <a:tblPr>
                <a:noFill/>
                <a:tableStyleId>{6D702346-B740-41F8-8561-0DF167BA5655}</a:tableStyleId>
              </a:tblPr>
              <a:tblGrid>
                <a:gridCol w="4525625"/>
                <a:gridCol w="21273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1800s, the expansion of democracy changed the way Americans thought about their role in society. Property requirements for voting were being removed, and more white men participated in government decisions. This growing idea that ordinary people should have a say in shaping their country encouraged many Americans to believe they could also change society itself.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As more people experienced political freedom, reformers began to push for social changes that would make the nation live up to its democratic ideals.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Second Great Awakening swept across the country. Preachers taught that individuals could choose to do good and work toward creating a more moral society. These ideas encouraged many Americans to believe that improving personal behavior and fixing social problems were religious duties.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Reformers motivated by religious faith focused on correcting what they saw as moral failings in society, linking personal salvation to larger social reforms.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Several </a:t>
                      </a:r>
                      <a:r>
                        <a:rPr lang="en" sz="1100">
                          <a:solidFill>
                            <a:schemeClr val="dk1"/>
                          </a:solidFill>
                          <a:latin typeface="Inter"/>
                          <a:ea typeface="Inter"/>
                          <a:cs typeface="Inter"/>
                          <a:sym typeface="Inter"/>
                        </a:rPr>
                        <a:t>important </a:t>
                      </a:r>
                      <a:r>
                        <a:rPr lang="en" sz="1100">
                          <a:solidFill>
                            <a:schemeClr val="dk1"/>
                          </a:solidFill>
                          <a:latin typeface="Inter"/>
                          <a:ea typeface="Inter"/>
                          <a:cs typeface="Inter"/>
                          <a:sym typeface="Inter"/>
                        </a:rPr>
                        <a:t>reform movements grew out of this spirit of moral improvement. Temperance reformers worked to reduce or end the drinking of alcohol. Prison reformers wanted prisons to be safer and focused on helping people change. Labor reformers fought for better working conditions. Women's rights activists argued for greater equality and opportunities for women.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Among all the reform efforts, abolition—the movement to end slavery—was one of the most significant and controversial. While other reforms tried to improve society within the existing system, abolition directly challenged one of the country's most deeply entrenched injustices.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Ending slavery would mean a complete redefinition of American freedom and citizenship. Many reformers believed that without the abolition of slavery, the ideals of democracy and equality would remain incomplete.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reform movements expanded freedom for individuals. Reformers often faced a difficult question: should improving society come before protecting individual freedoms? This conflict showed that even well-meaning reform efforts sometimes placed the needs of the group above the rights of the individual.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expansion of democracy fuel reform efforts?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did religion impact reform?</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some areas that reformers </a:t>
                      </a:r>
                      <a:r>
                        <a:rPr lang="en" sz="1100">
                          <a:solidFill>
                            <a:schemeClr val="dk1"/>
                          </a:solidFill>
                          <a:latin typeface="Inter"/>
                          <a:ea typeface="Inter"/>
                          <a:cs typeface="Inter"/>
                          <a:sym typeface="Inter"/>
                        </a:rPr>
                        <a:t>sought</a:t>
                      </a:r>
                      <a:r>
                        <a:rPr lang="en" sz="1100">
                          <a:solidFill>
                            <a:schemeClr val="dk1"/>
                          </a:solidFill>
                          <a:latin typeface="Inter"/>
                          <a:ea typeface="Inter"/>
                          <a:cs typeface="Inter"/>
                          <a:sym typeface="Inter"/>
                        </a:rPr>
                        <a:t> to improve?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is the abolition movement distinct from the others?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conflict did reformers face as they worked to improve society?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5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9" name="Google Shape;159;p38"/>
          <p:cNvGraphicFramePr/>
          <p:nvPr/>
        </p:nvGraphicFramePr>
        <p:xfrm>
          <a:off x="359094" y="1694086"/>
          <a:ext cx="3000000" cy="3000000"/>
        </p:xfrm>
        <a:graphic>
          <a:graphicData uri="http://schemas.openxmlformats.org/drawingml/2006/table">
            <a:tbl>
              <a:tblPr>
                <a:noFill/>
                <a:tableStyleId>{FCFDD634-DEB9-44CE-8B60-42683B8A3187}</a:tableStyleId>
              </a:tblPr>
              <a:tblGrid>
                <a:gridCol w="6657000"/>
              </a:tblGrid>
              <a:tr h="411525">
                <a:tc>
                  <a:txBody>
                    <a:bodyPr/>
                    <a:lstStyle/>
                    <a:p>
                      <a:pPr indent="0" lvl="0" marL="0" rtl="0" algn="l">
                        <a:spcBef>
                          <a:spcPts val="0"/>
                        </a:spcBef>
                        <a:spcAft>
                          <a:spcPts val="0"/>
                        </a:spcAft>
                        <a:buClr>
                          <a:schemeClr val="dk1"/>
                        </a:buClr>
                        <a:buSzPts val="1100"/>
                        <a:buFont typeface="Arial"/>
                        <a:buNone/>
                      </a:pPr>
                      <a:r>
                        <a:rPr b="1" lang="en" sz="1200" u="sng">
                          <a:solidFill>
                            <a:schemeClr val="hlink"/>
                          </a:solidFill>
                          <a:latin typeface="Halant"/>
                          <a:ea typeface="Halant"/>
                          <a:cs typeface="Halant"/>
                          <a:sym typeface="Halant"/>
                          <a:hlinkClick r:id="rId4"/>
                        </a:rPr>
                        <a:t>Podcast Transcript</a:t>
                      </a:r>
                      <a:r>
                        <a:rPr b="1" lang="en" sz="1200">
                          <a:solidFill>
                            <a:schemeClr val="dk1"/>
                          </a:solidFill>
                          <a:latin typeface="Halant"/>
                          <a:ea typeface="Halant"/>
                          <a:cs typeface="Halant"/>
                          <a:sym typeface="Halant"/>
                        </a:rPr>
                        <a:t>: Start at 7:19, End at 12:04</a:t>
                      </a:r>
                      <a:endParaRPr sz="1200">
                        <a:latin typeface="Halant"/>
                        <a:ea typeface="Halant"/>
                        <a:cs typeface="Halant"/>
                        <a:sym typeface="Halant"/>
                      </a:endParaRPr>
                    </a:p>
                    <a:p>
                      <a:pPr indent="0" lvl="0" marL="0" marR="1524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 we know why early American men and women committed crimes, and do we have any demographic data that tells us who committed crimes, what types of crimes they committed, and why they turned to crime? Well, most people committed crimes of survival, so the theft of goods that they could either use in their daily lives that they could trade for, other goods that they needed, or even resell, you know, for much needed cash, and this was true for both men and women, theft made up anywhere from 80 to 90% of the convictions against men, and from 75 to 85% of the convictions against women. Now, women who were charged with theft were most commonly described as servants or former servants, and people were overwhelmingly poor. And this was disproportionately true of African American women and Irish immigrants. And these two populations actually made up the overwhelming majority of women in America's first prisons. A fair number of Anglo-American men were also imprisoned, but once again, African-American men were dramatically overrepresented compared to their numbers in the population. Did men and women commit different crimes? Yes and no. Men and women committed remarkably similar crimes, and that was larceny. Men were more likely to be involved in higher stakes larceny cases than women. The men were more likely to be ringleaders of counterfeit schemes, for example. And you know, when women were involved in some of these higher stakes crimes, they were often accomplices of men. Or, you know, at least that's how the state treated them. They were nearly always punished less severely than men in these sorts of cases. On the other hand, women were more likely to be charged with minor violations of the social order. So drinking in public, uh, walking around the streets at night, things like this that men did routinely without thinking twice. Women were often picked up and thrown in jail as vagrant for 30 days without trial for this kind of crime. Were there any women led crime groups in early America? There is one famous woman, Ann Carson, who was involved in more of these high stakes crimes that were historically associated with men. And you know, she had a long life of being involved with the criminal justice system in Pennsylvania, being accused of bigamy, being accused of killing her husband. Trying to kidnap the governor in order to break her lover free from prison and then, you know, it just kept going from there. Jim would like to know if early American courts in prisons treated child and female prisoners differently than adult male prisoners. Would you tell us about the experiences of women and children sentenced to prison in early America? First of all, early American courts did not want to face female defendants, especially if they were white and married. And so one of the reasons we see the court and prison system expand during this period is because of a larger breakdown in social hierarchies. So more enslaved and bound and indentured servants were challenging the authority of their masters and running away.</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60" name="Google Shape;160;p3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Prison Reform</a:t>
            </a:r>
            <a:endParaRPr sz="1800">
              <a:solidFill>
                <a:schemeClr val="dk1"/>
              </a:solidFill>
              <a:latin typeface="Halant"/>
              <a:ea typeface="Halant"/>
              <a:cs typeface="Halant"/>
              <a:sym typeface="Halant"/>
            </a:endParaRPr>
          </a:p>
        </p:txBody>
      </p:sp>
      <p:sp>
        <p:nvSpPr>
          <p:cNvPr id="161" name="Google Shape;161;p38"/>
          <p:cNvSpPr txBox="1"/>
          <p:nvPr/>
        </p:nvSpPr>
        <p:spPr>
          <a:xfrm>
            <a:off x="428450" y="483001"/>
            <a:ext cx="6511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Ben Franklin’s World</a:t>
            </a:r>
            <a:endParaRPr b="1" sz="1200">
              <a:latin typeface="Halant"/>
              <a:ea typeface="Halant"/>
              <a:cs typeface="Halant"/>
              <a:sym typeface="Halant"/>
            </a:endParaRPr>
          </a:p>
          <a:p>
            <a:pPr indent="0" lvl="0" marL="0" rtl="0" algn="l">
              <a:spcBef>
                <a:spcPts val="0"/>
              </a:spcBef>
              <a:spcAft>
                <a:spcPts val="0"/>
              </a:spcAft>
              <a:buNone/>
            </a:pPr>
            <a:r>
              <a:rPr b="1" lang="en" sz="1200">
                <a:latin typeface="Halant"/>
                <a:ea typeface="Halant"/>
                <a:cs typeface="Halant"/>
                <a:sym typeface="Halant"/>
              </a:rPr>
              <a:t>Episode - Liberty’s Prisoners: Prisons and Prison Life in Early America</a:t>
            </a:r>
            <a:endParaRPr b="1" sz="1200">
              <a:solidFill>
                <a:srgbClr val="000000"/>
              </a:solidFill>
              <a:latin typeface="Halant"/>
              <a:ea typeface="Halant"/>
              <a:cs typeface="Halant"/>
              <a:sym typeface="Halant"/>
            </a:endParaRPr>
          </a:p>
          <a:p>
            <a:pPr indent="0" lvl="0" marL="0" rtl="0" algn="l">
              <a:lnSpc>
                <a:spcPct val="115000"/>
              </a:lnSpc>
              <a:spcBef>
                <a:spcPts val="0"/>
              </a:spcBef>
              <a:spcAft>
                <a:spcPts val="0"/>
              </a:spcAft>
              <a:buNone/>
            </a:pPr>
            <a:r>
              <a:rPr lang="en" sz="1000">
                <a:solidFill>
                  <a:schemeClr val="dk1"/>
                </a:solidFill>
                <a:latin typeface="Inter"/>
                <a:ea typeface="Inter"/>
                <a:cs typeface="Inter"/>
                <a:sym typeface="Inter"/>
              </a:rPr>
              <a:t>Ben Franklin’s World</a:t>
            </a:r>
            <a:r>
              <a:rPr lang="en" sz="1000">
                <a:solidFill>
                  <a:schemeClr val="dk1"/>
                </a:solidFill>
                <a:latin typeface="Inter"/>
                <a:ea typeface="Inter"/>
                <a:cs typeface="Inter"/>
                <a:sym typeface="Inter"/>
              </a:rPr>
              <a:t> is a podcast hosted by </a:t>
            </a:r>
            <a:r>
              <a:rPr lang="en" sz="1000">
                <a:solidFill>
                  <a:schemeClr val="dk1"/>
                </a:solidFill>
                <a:latin typeface="Inter"/>
                <a:ea typeface="Inter"/>
                <a:cs typeface="Inter"/>
                <a:sym typeface="Inter"/>
              </a:rPr>
              <a:t>Liz Covart</a:t>
            </a:r>
            <a:r>
              <a:rPr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a historian of the American Revolution</a:t>
            </a:r>
            <a:r>
              <a:rPr lang="en" sz="1000">
                <a:solidFill>
                  <a:schemeClr val="dk1"/>
                </a:solidFill>
                <a:latin typeface="Inter"/>
                <a:ea typeface="Inter"/>
                <a:cs typeface="Inter"/>
                <a:sym typeface="Inter"/>
              </a:rPr>
              <a:t>. The podcast covers many topics on American history</a:t>
            </a:r>
            <a:r>
              <a:rPr lang="en" sz="1000">
                <a:solidFill>
                  <a:schemeClr val="dk1"/>
                </a:solidFill>
                <a:latin typeface="Inter"/>
                <a:ea typeface="Inter"/>
                <a:cs typeface="Inter"/>
                <a:sym typeface="Inter"/>
              </a:rPr>
              <a:t> and discusses their connection to present-day</a:t>
            </a:r>
            <a:r>
              <a:rPr lang="en" sz="1000">
                <a:solidFill>
                  <a:schemeClr val="dk1"/>
                </a:solidFill>
                <a:latin typeface="Inter"/>
                <a:ea typeface="Inter"/>
                <a:cs typeface="Inter"/>
                <a:sym typeface="Inter"/>
              </a:rPr>
              <a:t>. In this episode, Covart interviews Jen </a:t>
            </a:r>
            <a:r>
              <a:rPr lang="en" sz="1000">
                <a:solidFill>
                  <a:schemeClr val="dk1"/>
                </a:solidFill>
                <a:latin typeface="Inter"/>
                <a:ea typeface="Inter"/>
                <a:cs typeface="Inter"/>
                <a:sym typeface="Inter"/>
              </a:rPr>
              <a:t>Manion, </a:t>
            </a:r>
            <a:r>
              <a:rPr lang="en" sz="1000">
                <a:solidFill>
                  <a:schemeClr val="dk1"/>
                </a:solidFill>
                <a:highlight>
                  <a:srgbClr val="FFFFFF"/>
                </a:highlight>
                <a:latin typeface="Inter"/>
                <a:ea typeface="Inter"/>
                <a:cs typeface="Inter"/>
                <a:sym typeface="Inter"/>
              </a:rPr>
              <a:t>professor of History and Sexuality, Women's and Gender Studies at Amherst College</a:t>
            </a:r>
            <a:endParaRPr sz="10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pic>
        <p:nvPicPr>
          <p:cNvPr id="166" name="Google Shape;166;p3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69" name="Google Shape;169;p39"/>
          <p:cNvGraphicFramePr/>
          <p:nvPr/>
        </p:nvGraphicFramePr>
        <p:xfrm>
          <a:off x="359094" y="627286"/>
          <a:ext cx="3000000" cy="3000000"/>
        </p:xfrm>
        <a:graphic>
          <a:graphicData uri="http://schemas.openxmlformats.org/drawingml/2006/table">
            <a:tbl>
              <a:tblPr>
                <a:noFill/>
                <a:tableStyleId>{FCFDD634-DEB9-44CE-8B60-42683B8A3187}</a:tableStyleId>
              </a:tblPr>
              <a:tblGrid>
                <a:gridCol w="6657000"/>
              </a:tblGrid>
              <a:tr h="411525">
                <a:tc>
                  <a:txBody>
                    <a:bodyPr/>
                    <a:lstStyle/>
                    <a:p>
                      <a:pPr indent="0" lvl="0" marL="0" rtl="0" algn="l">
                        <a:spcBef>
                          <a:spcPts val="0"/>
                        </a:spcBef>
                        <a:spcAft>
                          <a:spcPts val="0"/>
                        </a:spcAft>
                        <a:buClr>
                          <a:schemeClr val="dk1"/>
                        </a:buClr>
                        <a:buSzPts val="1100"/>
                        <a:buFont typeface="Arial"/>
                        <a:buNone/>
                      </a:pPr>
                      <a:r>
                        <a:rPr b="1" lang="en" sz="1200" u="sng">
                          <a:solidFill>
                            <a:schemeClr val="hlink"/>
                          </a:solidFill>
                          <a:latin typeface="Halant"/>
                          <a:ea typeface="Halant"/>
                          <a:cs typeface="Halant"/>
                          <a:sym typeface="Halant"/>
                          <a:hlinkClick r:id="rId4"/>
                        </a:rPr>
                        <a:t>Podcast Transcript</a:t>
                      </a:r>
                      <a:r>
                        <a:rPr b="1" lang="en" sz="1200">
                          <a:solidFill>
                            <a:schemeClr val="dk1"/>
                          </a:solidFill>
                          <a:latin typeface="Halant"/>
                          <a:ea typeface="Halant"/>
                          <a:cs typeface="Halant"/>
                          <a:sym typeface="Halant"/>
                        </a:rPr>
                        <a:t>: Start at 7:19, End at 12:04</a:t>
                      </a:r>
                      <a:endParaRPr sz="1200">
                        <a:latin typeface="Halant"/>
                        <a:ea typeface="Halant"/>
                        <a:cs typeface="Halant"/>
                        <a:sym typeface="Halant"/>
                      </a:endParaRPr>
                    </a:p>
                    <a:p>
                      <a:pPr indent="0" lvl="0" marL="0" marR="152400" rtl="0" algn="l">
                        <a:spcBef>
                          <a:spcPts val="0"/>
                        </a:spcBef>
                        <a:spcAft>
                          <a:spcPts val="0"/>
                        </a:spcAft>
                        <a:buNone/>
                      </a:pPr>
                      <a:r>
                        <a:rPr lang="en" sz="1200">
                          <a:solidFill>
                            <a:schemeClr val="dk1"/>
                          </a:solidFill>
                          <a:latin typeface="Inter"/>
                          <a:ea typeface="Inter"/>
                          <a:cs typeface="Inter"/>
                          <a:sym typeface="Inter"/>
                        </a:rPr>
                        <a:t>More women were challenging the authority of their fathers and husbands, and asserting independence or seeking divorces. So the courts really stepped in to address the behavior of this group. And even though women commit a much lower percentage of the serious crimes that were punishable by one year or more, they were extensively regulated in the streets by constables and watchmen, and they would just pick them up and throw them in jail for 30 days without trial under the vagrancy statutes with little recourse. Now, this was not happening. To married women or middle class women. Unfortunately, the courts were also not very forgiving of useful indiscretion, and so the large majority of women who were in prison for theft were under 30, and anywhere from 12 to 15% of them were actually under the age of 19. So you have a considerable number actually, of girls in prison. Many of the women who were convicted of arson were also very young and given incredibly harsh sentences anywhere from five to 12 years, and more than one of them died while in prison. We've talked a lot about both jail and prison. What was the difference between the two? Did jail mean that your sentence was less than a year and prison, that your sentence was more than a year? How did early Americans define these two institutions? You're correct. It was, jail was a holding tank, basically. It could be as small as a one room building where people would be held if they were awaiting their own trial, if they could not afford to post bail. Prisons we refer to when we're talking about the penitentiary. So these are places where you are sent after sentencing, after you've been convicted and sentenced to serve a certain amount of time in order to atone for your crime.</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70" name="Google Shape;170;p3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Prison Reform</a:t>
            </a:r>
            <a:endParaRPr sz="18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Prison Reform</a:t>
            </a:r>
            <a:endParaRPr sz="1800">
              <a:latin typeface="Halant"/>
              <a:ea typeface="Halant"/>
              <a:cs typeface="Halant"/>
              <a:sym typeface="Halant"/>
            </a:endParaRPr>
          </a:p>
        </p:txBody>
      </p:sp>
      <p:pic>
        <p:nvPicPr>
          <p:cNvPr id="176" name="Google Shape;176;p4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7" name="Google Shape;177;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8" name="Google Shape;178;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9" name="Google Shape;179;p40"/>
          <p:cNvSpPr txBox="1"/>
          <p:nvPr/>
        </p:nvSpPr>
        <p:spPr>
          <a:xfrm>
            <a:off x="359100" y="631225"/>
            <a:ext cx="6633600" cy="131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Context:</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In the early 19th century, prisons in the United States were overcrowded, unsanitary, and often violent. People who committed serious crimes were kept alongside those jailed for minor offenses or simply for being in debt. Conditions offered little chance for rehabilitation, and there was no clear system for helping prisoners change their behavior. Reformers believed that prisons should not just punish, but also improve individuals. One major change they pushed for was the use of solitary confinement, where prisoners were kept alone in their cells to reflect on their actions and reform their character. While some believed isolation could lead to moral improvement, others later criticized it as inhumane. Overall, prison reformers wanted to make the justice system more fair, humane, and focused on helping people rejoin society as better citizens.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graphicFrame>
        <p:nvGraphicFramePr>
          <p:cNvPr id="180" name="Google Shape;180;p40"/>
          <p:cNvGraphicFramePr/>
          <p:nvPr/>
        </p:nvGraphicFramePr>
        <p:xfrm>
          <a:off x="324594" y="2476970"/>
          <a:ext cx="3000000" cy="3000000"/>
        </p:xfrm>
        <a:graphic>
          <a:graphicData uri="http://schemas.openxmlformats.org/drawingml/2006/table">
            <a:tbl>
              <a:tblPr>
                <a:noFill/>
                <a:tableStyleId>{6D702346-B740-41F8-8561-0DF167BA5655}</a:tableStyleId>
              </a:tblPr>
              <a:tblGrid>
                <a:gridCol w="1658400"/>
                <a:gridCol w="1658400"/>
                <a:gridCol w="1658400"/>
                <a:gridCol w="1658400"/>
              </a:tblGrid>
              <a:tr h="415925">
                <a:tc gridSpan="4">
                  <a:txBody>
                    <a:bodyPr/>
                    <a:lstStyle/>
                    <a:p>
                      <a:pPr indent="0" lvl="0" marL="0" rtl="0" algn="l">
                        <a:spcBef>
                          <a:spcPts val="0"/>
                        </a:spcBef>
                        <a:spcAft>
                          <a:spcPts val="0"/>
                        </a:spcAft>
                        <a:buNone/>
                      </a:pPr>
                      <a:r>
                        <a:rPr lang="en" sz="1200">
                          <a:latin typeface="Halant"/>
                          <a:ea typeface="Halant"/>
                          <a:cs typeface="Halant"/>
                          <a:sym typeface="Halant"/>
                        </a:rPr>
                        <a:t>Source: P.S. Duval and Co., “Eastern State </a:t>
                      </a:r>
                      <a:r>
                        <a:rPr lang="en" sz="1200">
                          <a:latin typeface="Halant"/>
                          <a:ea typeface="Halant"/>
                          <a:cs typeface="Halant"/>
                          <a:sym typeface="Halant"/>
                        </a:rPr>
                        <a:t>Penitentiary</a:t>
                      </a:r>
                      <a:r>
                        <a:rPr lang="en" sz="1200">
                          <a:latin typeface="Halant"/>
                          <a:ea typeface="Halant"/>
                          <a:cs typeface="Halant"/>
                          <a:sym typeface="Halant"/>
                        </a:rPr>
                        <a:t>,” 1855. CC BY-SA 2.0</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The Eastern State Penitentiary, opened in 1829 in Philadelphia, was the first U.S. prison to use the "separate system," which aimed to rehabilitate inmates by keeping them isolated from one another. This approach, also known as the Pennsylvania System, became highly influential and inspired the design of over 300 prisons around the world.</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c hMerge="1"/>
                <a:tc hMerge="1"/>
              </a:tr>
              <a:tr h="3171650">
                <a:tc gridSpan="4">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c hMerge="1"/>
                <a:tc hMerge="1"/>
              </a:tr>
            </a:tbl>
          </a:graphicData>
        </a:graphic>
      </p:graphicFrame>
      <p:pic>
        <p:nvPicPr>
          <p:cNvPr id="181" name="Google Shape;181;p40"/>
          <p:cNvPicPr preferRelativeResize="0"/>
          <p:nvPr/>
        </p:nvPicPr>
        <p:blipFill>
          <a:blip r:embed="rId4">
            <a:alphaModFix/>
          </a:blip>
          <a:stretch>
            <a:fillRect/>
          </a:stretch>
        </p:blipFill>
        <p:spPr>
          <a:xfrm>
            <a:off x="324600" y="3634599"/>
            <a:ext cx="6633599" cy="36349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4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Prison Reform</a:t>
            </a:r>
            <a:endParaRPr sz="1800">
              <a:latin typeface="Halant"/>
              <a:ea typeface="Halant"/>
              <a:cs typeface="Halant"/>
              <a:sym typeface="Halant"/>
            </a:endParaRPr>
          </a:p>
        </p:txBody>
      </p:sp>
      <p:pic>
        <p:nvPicPr>
          <p:cNvPr id="187" name="Google Shape;187;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8" name="Google Shape;188;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9" name="Google Shape;189;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90" name="Google Shape;190;p41"/>
          <p:cNvGraphicFramePr/>
          <p:nvPr/>
        </p:nvGraphicFramePr>
        <p:xfrm>
          <a:off x="324594" y="571970"/>
          <a:ext cx="3000000" cy="3000000"/>
        </p:xfrm>
        <a:graphic>
          <a:graphicData uri="http://schemas.openxmlformats.org/drawingml/2006/table">
            <a:tbl>
              <a:tblPr>
                <a:noFill/>
                <a:tableStyleId>{6D702346-B740-41F8-8561-0DF167BA5655}</a:tableStyleId>
              </a:tblPr>
              <a:tblGrid>
                <a:gridCol w="4399775"/>
                <a:gridCol w="2233825"/>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Source: Dorothea Dix, “Memorial. To the Legislature of Massachusetts (protesting against the confinement of insane persons and </a:t>
                      </a:r>
                      <a:r>
                        <a:rPr lang="en" sz="1200">
                          <a:latin typeface="Halant"/>
                          <a:ea typeface="Halant"/>
                          <a:cs typeface="Halant"/>
                          <a:sym typeface="Halant"/>
                        </a:rPr>
                        <a:t>idiots</a:t>
                      </a:r>
                      <a:r>
                        <a:rPr lang="en" sz="1200">
                          <a:latin typeface="Halant"/>
                          <a:ea typeface="Halant"/>
                          <a:cs typeface="Halant"/>
                          <a:sym typeface="Halant"/>
                        </a:rPr>
                        <a:t> in almshouses and prisons),” 1843.</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Dorothea Dix was a reformer in the 1800s who worked to improve conditions in prisons and asylums. In this address to the Massachusetts Congress she advocates for better care and facilities.</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 I found, near Boston, in the Jails and Asylums for the poor, a numerous class brought into unsuitable connexion with criminals and the general mass of Paupers. I refer to Idiots and Insane persons, dwelling in circumstances not only adverse to their own physical and moral improvement, but productive of extreme disadvantages to all other persons brought into association with them. I applied myself diligently to trace the causes of these evils, and sought to supply remedies. As one obstacle was surmounted, fresh difficulties appeared. Every new investigation has given depth to the conviction that it is only by decided, prompt, and vigorous legislation the evils to which I refer, and which I shall proceed more fully to illustrate, can be remedied. I shall be obliged to speak with great plainness, and to reveal many things revolting to the taste, and from which my woman's nature shrinks with peculiar sensitiveness. But truth is the highest consideration. / tell what I have seen — painful and shocking as the details often are — that from them you may feel more deeply the imperative obligation which lies upon you to </a:t>
                      </a:r>
                      <a:endParaRPr sz="11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Halant"/>
                        <a:ea typeface="Halant"/>
                        <a:cs typeface="Halant"/>
                        <a:sym typeface="Halant"/>
                      </a:endParaRPr>
                    </a:p>
                    <a:p>
                      <a:pPr indent="0" lvl="0" marL="0" rtl="0" algn="l">
                        <a:lnSpc>
                          <a:spcPct val="100000"/>
                        </a:lnSpc>
                        <a:spcBef>
                          <a:spcPts val="0"/>
                        </a:spcBef>
                        <a:spcAft>
                          <a:spcPts val="0"/>
                        </a:spcAft>
                        <a:buNone/>
                      </a:pPr>
                      <a:r>
                        <a:rPr lang="en" sz="1100">
                          <a:solidFill>
                            <a:srgbClr val="000000"/>
                          </a:solidFill>
                          <a:latin typeface="Halant"/>
                          <a:ea typeface="Halant"/>
                          <a:cs typeface="Halant"/>
                          <a:sym typeface="Halant"/>
                        </a:rPr>
                        <a:t>Source:  </a:t>
                      </a:r>
                      <a:r>
                        <a:rPr lang="en" sz="1100">
                          <a:latin typeface="Halant"/>
                          <a:ea typeface="Halant"/>
                          <a:cs typeface="Halant"/>
                          <a:sym typeface="Halant"/>
                        </a:rPr>
                        <a:t>“Dorothea Dix,” Library of Congress.</a:t>
                      </a:r>
                      <a:r>
                        <a:rPr lang="en" sz="1100">
                          <a:solidFill>
                            <a:srgbClr val="000000"/>
                          </a:solidFill>
                          <a:latin typeface="Halant"/>
                          <a:ea typeface="Halant"/>
                          <a:cs typeface="Halant"/>
                          <a:sym typeface="Halant"/>
                        </a:rPr>
                        <a:t> Public Domain</a:t>
                      </a:r>
                      <a:endParaRPr sz="1100">
                        <a:solidFill>
                          <a:srgbClr val="000000"/>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070550">
                <a:tc gridSpan="2">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prevent the possibility of a repetition or continuance of such outrages upon humanity. If I inflict pain upon you, and move you to horror, it is to acquaint you with sufferings which you have the power to alleviate, and make you hasten to the relief of the victims of legalized barbarity.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 come to present the strong claims of suffering humanity. I come to place before the Legislature of Massachusetts the condition of the miserable, the desolate, the outcast. I come as the advocate of helpless, forgotten, insane and idiolic men and women…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Lincoln. A woman in a cage.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Medford. One idiotic subject chained, and one in a close stall for 17 years.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Besides the above, I have seen many who… are chained or caged. The use of cages all but universal ; hardly a town but can refer to some not distant period of using them: chains are less common: negligences frequent…</a:t>
                      </a:r>
                      <a:endParaRPr sz="1100">
                        <a:solidFill>
                          <a:schemeClr val="dk1"/>
                        </a:solidFill>
                        <a:latin typeface="Inter"/>
                        <a:ea typeface="Inter"/>
                        <a:cs typeface="Inter"/>
                        <a:sym typeface="Inter"/>
                      </a:endParaRPr>
                    </a:p>
                    <a:p>
                      <a:pPr indent="0" lvl="0" marL="0" rtl="0" algn="l">
                        <a:spcBef>
                          <a:spcPts val="800"/>
                        </a:spcBef>
                        <a:spcAft>
                          <a:spcPts val="0"/>
                        </a:spcAft>
                        <a:buNone/>
                      </a:pPr>
                      <a:r>
                        <a:rPr lang="en" sz="1100">
                          <a:solidFill>
                            <a:schemeClr val="dk1"/>
                          </a:solidFill>
                          <a:latin typeface="Inter"/>
                          <a:ea typeface="Inter"/>
                          <a:cs typeface="Inter"/>
                          <a:sym typeface="Inter"/>
                        </a:rPr>
                        <a:t>The master of the Plymouth almshouse writes… " I hope to hear people are awake on this subject, and trust they will not rest till they have compelled the public to provide suitable places for that unfortunate class of demented persons…”</a:t>
                      </a:r>
                      <a:endParaRPr sz="1100">
                        <a:solidFill>
                          <a:schemeClr val="dk1"/>
                        </a:solidFill>
                        <a:latin typeface="Inter"/>
                        <a:ea typeface="Inter"/>
                        <a:cs typeface="Inter"/>
                        <a:sym typeface="Inter"/>
                      </a:endParaRPr>
                    </a:p>
                    <a:p>
                      <a:pPr indent="0" lvl="0" marL="0" rtl="0" algn="l">
                        <a:spcBef>
                          <a:spcPts val="800"/>
                        </a:spcBef>
                        <a:spcAft>
                          <a:spcPts val="0"/>
                        </a:spcAft>
                        <a:buNone/>
                      </a:pPr>
                      <a:r>
                        <a:rPr lang="en" sz="1100">
                          <a:solidFill>
                            <a:schemeClr val="dk1"/>
                          </a:solidFill>
                          <a:latin typeface="Inter"/>
                          <a:ea typeface="Inter"/>
                          <a:cs typeface="Inter"/>
                          <a:sym typeface="Inter"/>
                        </a:rPr>
                        <a:t>Gentlemen, I commit to you this sacred cause. Your action upon this subject will affect the present and future condition of hundreds and of thousands. </a:t>
                      </a:r>
                      <a:endParaRPr sz="1100">
                        <a:solidFill>
                          <a:schemeClr val="dk1"/>
                        </a:solidFill>
                        <a:latin typeface="Inter"/>
                        <a:ea typeface="Inter"/>
                        <a:cs typeface="Inter"/>
                        <a:sym typeface="Inter"/>
                      </a:endParaRPr>
                    </a:p>
                    <a:p>
                      <a:pPr indent="0" lvl="0" marL="0" rtl="0" algn="l">
                        <a:spcBef>
                          <a:spcPts val="800"/>
                        </a:spcBef>
                        <a:spcAft>
                          <a:spcPts val="800"/>
                        </a:spcAft>
                        <a:buNone/>
                      </a:pPr>
                      <a:r>
                        <a:rPr lang="en" sz="1100">
                          <a:solidFill>
                            <a:schemeClr val="dk1"/>
                          </a:solidFill>
                          <a:latin typeface="Inter"/>
                          <a:ea typeface="Inter"/>
                          <a:cs typeface="Inter"/>
                          <a:sym typeface="Inter"/>
                        </a:rPr>
                        <a:t>In this legislation, as in all things, may you exercise that " wisdom which is the breath of the power of God."</a:t>
                      </a:r>
                      <a:endParaRPr sz="11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alpha val="0"/>
                        </a:srgbClr>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c hMerge="1"/>
              </a:tr>
            </a:tbl>
          </a:graphicData>
        </a:graphic>
      </p:graphicFrame>
      <p:pic>
        <p:nvPicPr>
          <p:cNvPr id="191" name="Google Shape;191;p41"/>
          <p:cNvPicPr preferRelativeResize="0"/>
          <p:nvPr/>
        </p:nvPicPr>
        <p:blipFill>
          <a:blip r:embed="rId4">
            <a:alphaModFix/>
          </a:blip>
          <a:stretch>
            <a:fillRect/>
          </a:stretch>
        </p:blipFill>
        <p:spPr>
          <a:xfrm>
            <a:off x="4798900" y="1569725"/>
            <a:ext cx="2163876" cy="27228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42"/>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Prisons - Discussion Questions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2400">
                <a:solidFill>
                  <a:schemeClr val="dk1"/>
                </a:solidFill>
                <a:latin typeface="Plus Jakarta Sans Medium"/>
                <a:ea typeface="Plus Jakarta Sans Medium"/>
                <a:cs typeface="Plus Jakarta Sans Medium"/>
                <a:sym typeface="Plus Jakarta Sans Medium"/>
              </a:rPr>
              <a:t>Moral Roots of Antebellum Reform</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97" name="Google Shape;197;p42"/>
          <p:cNvPicPr preferRelativeResize="0"/>
          <p:nvPr/>
        </p:nvPicPr>
        <p:blipFill>
          <a:blip r:embed="rId3">
            <a:alphaModFix/>
          </a:blip>
          <a:stretch>
            <a:fillRect/>
          </a:stretch>
        </p:blipFill>
        <p:spPr>
          <a:xfrm>
            <a:off x="203550" y="220497"/>
            <a:ext cx="994388" cy="412343"/>
          </a:xfrm>
          <a:prstGeom prst="rect">
            <a:avLst/>
          </a:prstGeom>
          <a:noFill/>
          <a:ln>
            <a:noFill/>
          </a:ln>
        </p:spPr>
      </p:pic>
      <p:sp>
        <p:nvSpPr>
          <p:cNvPr id="198" name="Google Shape;198;p42"/>
          <p:cNvSpPr txBox="1"/>
          <p:nvPr/>
        </p:nvSpPr>
        <p:spPr>
          <a:xfrm>
            <a:off x="441459" y="1014801"/>
            <a:ext cx="6432300" cy="3438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Directions</a:t>
            </a:r>
            <a:r>
              <a:rPr lang="en" sz="1100">
                <a:solidFill>
                  <a:schemeClr val="dk1"/>
                </a:solidFill>
                <a:latin typeface="Halant"/>
                <a:ea typeface="Halant"/>
                <a:cs typeface="Halant"/>
                <a:sym typeface="Halant"/>
              </a:rPr>
              <a:t>: After listening to and analyzing the sources, answer the discussion questions below.</a:t>
            </a:r>
            <a:endParaRPr sz="1300"/>
          </a:p>
        </p:txBody>
      </p:sp>
      <p:graphicFrame>
        <p:nvGraphicFramePr>
          <p:cNvPr id="199" name="Google Shape;199;p42"/>
          <p:cNvGraphicFramePr/>
          <p:nvPr/>
        </p:nvGraphicFramePr>
        <p:xfrm>
          <a:off x="295779" y="1330031"/>
          <a:ext cx="3000000" cy="3000000"/>
        </p:xfrm>
        <a:graphic>
          <a:graphicData uri="http://schemas.openxmlformats.org/drawingml/2006/table">
            <a:tbl>
              <a:tblPr>
                <a:noFill/>
                <a:tableStyleId>{6D702346-B740-41F8-8561-0DF167BA5655}</a:tableStyleId>
              </a:tblPr>
              <a:tblGrid>
                <a:gridCol w="2226000"/>
                <a:gridCol w="1632425"/>
                <a:gridCol w="2854025"/>
              </a:tblGrid>
              <a:tr h="253925">
                <a:tc gridSpan="3" rowSpan="2">
                  <a:txBody>
                    <a:bodyPr/>
                    <a:lstStyle/>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1: Ben Franklin’s World: Liberty’s Prisoners Podcast Episode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For what types of crimes were most early Americans jailed?</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role did poverty and race play in early American imprisonment?</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2</a:t>
                      </a:r>
                      <a:r>
                        <a:rPr b="1" lang="en" sz="1100">
                          <a:solidFill>
                            <a:schemeClr val="dk1"/>
                          </a:solidFill>
                          <a:latin typeface="Inter"/>
                          <a:ea typeface="Inter"/>
                          <a:cs typeface="Inter"/>
                          <a:sym typeface="Inter"/>
                        </a:rPr>
                        <a:t>: </a:t>
                      </a:r>
                      <a:r>
                        <a:rPr b="1" lang="en" sz="1100">
                          <a:solidFill>
                            <a:schemeClr val="dk1"/>
                          </a:solidFill>
                          <a:latin typeface="Inter"/>
                          <a:ea typeface="Inter"/>
                          <a:cs typeface="Inter"/>
                          <a:sym typeface="Inter"/>
                        </a:rPr>
                        <a:t>P.S. Duval and Co., “Eastern State Penitentiary,” 1855.</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the “separate system” aim to help prisoners change?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does this image suggest about society’s hopes for prison reform?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a:t>
                      </a:r>
                      <a:r>
                        <a:rPr b="1" lang="en" sz="1100">
                          <a:solidFill>
                            <a:schemeClr val="dk1"/>
                          </a:solidFill>
                          <a:latin typeface="Inter"/>
                          <a:ea typeface="Inter"/>
                          <a:cs typeface="Inter"/>
                          <a:sym typeface="Inter"/>
                        </a:rPr>
                        <a:t>e 3: </a:t>
                      </a:r>
                      <a:r>
                        <a:rPr b="1" lang="en" sz="1100">
                          <a:solidFill>
                            <a:schemeClr val="dk1"/>
                          </a:solidFill>
                          <a:latin typeface="Inter"/>
                          <a:ea typeface="Inter"/>
                          <a:cs typeface="Inter"/>
                          <a:sym typeface="Inter"/>
                        </a:rPr>
                        <a:t>Dorothea Dix, “Memorial. To the Legislature of Massachusetts,” 1843.</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problems did Dix see in the </a:t>
                      </a:r>
                      <a:r>
                        <a:rPr lang="en" sz="1100">
                          <a:solidFill>
                            <a:schemeClr val="dk1"/>
                          </a:solidFill>
                          <a:latin typeface="Inter"/>
                          <a:ea typeface="Inter"/>
                          <a:cs typeface="Inter"/>
                          <a:sym typeface="Inter"/>
                        </a:rPr>
                        <a:t>treatment</a:t>
                      </a:r>
                      <a:r>
                        <a:rPr lang="en" sz="1100">
                          <a:solidFill>
                            <a:schemeClr val="dk1"/>
                          </a:solidFill>
                          <a:latin typeface="Inter"/>
                          <a:ea typeface="Inter"/>
                          <a:cs typeface="Inter"/>
                          <a:sym typeface="Inter"/>
                        </a:rPr>
                        <a:t> of the mentally ill and prisoners?</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did Dix feel it was necessary to speak so plainly and directly to lawmakers?</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Impact of Prison Reform Efforts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Prison reform efforts in the antebellum period aimed to make prisons more humane and focused on rehabilitation rather than just punishment. Reformers pushed for cleaner conditions, separation of prisoners by crime type, and the use of solitary confinement to encourage personal reflection and moral improvement. Leaders like Dorothea Dix also fought to remove people with mental illnesses from prisons and place them in better care facilities. By 1860, nearly every state had built at least one state penitentiary based on reform principles. Although not all reforms were successful, these efforts marked an important shift toward treating prisoners as individuals who could change and rejoin society.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Reflection</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prison reform show the power of democracy and help expand personal freedoms for some Americans? Do you think it made America more free, more fair, or both? Explain.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7007350">
                <a:tc gridSpan="3" vMerge="1"/>
                <a:tc hMerge="1" vMerge="1"/>
                <a:tc hMerge="1" vMerge="1"/>
              </a:tr>
            </a:tbl>
          </a:graphicData>
        </a:graphic>
      </p:graphicFrame>
      <p:pic>
        <p:nvPicPr>
          <p:cNvPr id="200" name="Google Shape;200;p42"/>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201" name="Google Shape;201;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2" name="Google Shape;202;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6" name="Shape 206"/>
        <p:cNvGrpSpPr/>
        <p:nvPr/>
      </p:nvGrpSpPr>
      <p:grpSpPr>
        <a:xfrm>
          <a:off x="0" y="0"/>
          <a:ext cx="0" cy="0"/>
          <a:chOff x="0" y="0"/>
          <a:chExt cx="0" cy="0"/>
        </a:xfrm>
      </p:grpSpPr>
      <p:sp>
        <p:nvSpPr>
          <p:cNvPr id="207" name="Google Shape;207;p4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208" name="Google Shape;208;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09" name="Google Shape;209;p4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10" name="Google Shape;210;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11" name="Google Shape;211;p43"/>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12" name="Google Shape;212;p43"/>
          <p:cNvSpPr txBox="1"/>
          <p:nvPr/>
        </p:nvSpPr>
        <p:spPr>
          <a:xfrm>
            <a:off x="1504550" y="1039400"/>
            <a:ext cx="5369100" cy="8139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a:t>
            </a:r>
            <a:r>
              <a:rPr lang="en" sz="1000">
                <a:solidFill>
                  <a:schemeClr val="dk1"/>
                </a:solidFill>
                <a:highlight>
                  <a:srgbClr val="FFFFFF"/>
                </a:highlight>
                <a:latin typeface="Plus Jakarta Sans"/>
                <a:ea typeface="Plus Jakarta Sans"/>
                <a:cs typeface="Plus Jakarta Sans"/>
                <a:sym typeface="Plus Jakarta Sans"/>
              </a:rPr>
              <a:t> Read the claim provided. With your partner, find one quote from the sources that supports the claim and explain how it supports it. Next, find a quote from the sources that challenges the claim and explain how it challenges it</a:t>
            </a:r>
            <a:r>
              <a:rPr lang="en" sz="1000">
                <a:solidFill>
                  <a:schemeClr val="dk1"/>
                </a:solidFill>
                <a:highlight>
                  <a:srgbClr val="FFFFFF"/>
                </a:highlight>
                <a:latin typeface="Plus Jakarta Sans"/>
                <a:ea typeface="Plus Jakarta Sans"/>
                <a:cs typeface="Plus Jakarta Sans"/>
                <a:sym typeface="Plus Jakarta Sans"/>
              </a:rPr>
              <a:t>.</a:t>
            </a:r>
            <a:r>
              <a:rPr lang="en" sz="1000">
                <a:solidFill>
                  <a:schemeClr val="dk1"/>
                </a:solidFill>
                <a:highlight>
                  <a:srgbClr val="FFFFFF"/>
                </a:highlight>
                <a:latin typeface="Plus Jakarta Sans"/>
                <a:ea typeface="Plus Jakarta Sans"/>
                <a:cs typeface="Plus Jakarta Sans"/>
                <a:sym typeface="Plus Jakarta Sans"/>
              </a:rPr>
              <a:t> Then, provide an explanation for whether you agree or disagree with the claim and explain why.</a:t>
            </a:r>
            <a:endParaRPr sz="1100">
              <a:solidFill>
                <a:schemeClr val="dk1"/>
              </a:solidFill>
              <a:latin typeface="Plus Jakarta Sans"/>
              <a:ea typeface="Plus Jakarta Sans"/>
              <a:cs typeface="Plus Jakarta Sans"/>
              <a:sym typeface="Plus Jakarta Sans"/>
            </a:endParaRPr>
          </a:p>
        </p:txBody>
      </p:sp>
      <p:sp>
        <p:nvSpPr>
          <p:cNvPr id="213" name="Google Shape;213;p43"/>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rPr b="1" lang="en" sz="1100">
                <a:solidFill>
                  <a:schemeClr val="dk1"/>
                </a:solidFill>
                <a:latin typeface="Inter"/>
                <a:ea typeface="Inter"/>
                <a:cs typeface="Inter"/>
                <a:sym typeface="Inter"/>
              </a:rPr>
              <a:t>Antebellum Reform</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
        <p:nvSpPr>
          <p:cNvPr id="214" name="Google Shape;214;p43"/>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Antebellum Reform Movements strengthened American democracy.</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215" name="Google Shape;215;p43"/>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216" name="Google Shape;216;p43"/>
          <p:cNvGraphicFramePr/>
          <p:nvPr/>
        </p:nvGraphicFramePr>
        <p:xfrm>
          <a:off x="441647" y="3929291"/>
          <a:ext cx="3000000" cy="3000000"/>
        </p:xfrm>
        <a:graphic>
          <a:graphicData uri="http://schemas.openxmlformats.org/drawingml/2006/table">
            <a:tbl>
              <a:tblPr>
                <a:noFill/>
                <a:tableStyleId>{FCFDD634-DEB9-44CE-8B60-42683B8A3187}</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Challenge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challenge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217" name="Google Shape;217;p43"/>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18" name="Google Shape;218;p43"/>
          <p:cNvSpPr txBox="1"/>
          <p:nvPr/>
        </p:nvSpPr>
        <p:spPr>
          <a:xfrm>
            <a:off x="441459" y="6676258"/>
            <a:ext cx="6432300" cy="2176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Do you agree or disagree with the claim? Why?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