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40A4A35-ED75-4DC1-AA1B-F2C1F40121E6}">
  <a:tblStyle styleId="{740A4A35-ED75-4DC1-AA1B-F2C1F40121E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3bd8c757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3bd8c757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docs.google.com/presentation/d/1TTKRhY9StLfv4SAZ0xGLkp_ngo_7aiLJEkSrpDDWa-o/view" TargetMode="External"/><Relationship Id="rId10" Type="http://schemas.openxmlformats.org/officeDocument/2006/relationships/hyperlink" Target="https://docs.google.com/presentation/d/1q13nLTC2wGLRsRqp3QMryzoJ-k9zVWUGvXYsw_tEbZ0/view" TargetMode="External"/><Relationship Id="rId12" Type="http://schemas.openxmlformats.org/officeDocument/2006/relationships/hyperlink" Target="https://docs.google.com/presentation/d/1zRUJOBalQAaegEak6R1-eyrkWrm_T-asItRPPCfkStk/view" TargetMode="External"/><Relationship Id="rId9" Type="http://schemas.openxmlformats.org/officeDocument/2006/relationships/hyperlink" Target="https://docs.google.com/presentation/d/1QZgK1AQ3H6g2TCuEgPc2lxS2TV2X7E4IPRvC8P8UnSE/view" TargetMode="External"/><Relationship Id="rId5" Type="http://schemas.openxmlformats.org/officeDocument/2006/relationships/hyperlink" Target="https://docs.google.com/presentation/d/1TTKRhY9StLfv4SAZ0xGLkp_ngo_7aiLJEkSrpDDWa-o/view" TargetMode="External"/><Relationship Id="rId6" Type="http://schemas.openxmlformats.org/officeDocument/2006/relationships/hyperlink" Target="https://docs.google.com/presentation/d/1tYmrOz-m03P-tHfTVLPv8cm6s41aY8tSQgq3vOlmMHQ/view" TargetMode="External"/><Relationship Id="rId7" Type="http://schemas.openxmlformats.org/officeDocument/2006/relationships/hyperlink" Target="https://docs.google.com/presentation/d/1uLxk--k1BK5KUrX3rzapIvitH5MtfJwvKn_RBB7Zyso/view" TargetMode="External"/><Relationship Id="rId8" Type="http://schemas.openxmlformats.org/officeDocument/2006/relationships/hyperlink" Target="https://docs.google.com/presentation/d/1UImTWcH3-Ve_hcKjCwDN-xB05sz5FLU27INlABIzIt0/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tYmrOz-m03P-tHfTVLPv8cm6s41aY8tSQgq3vOlmMHQ/view" TargetMode="External"/><Relationship Id="rId6" Type="http://schemas.openxmlformats.org/officeDocument/2006/relationships/hyperlink" Target="https://docs.google.com/presentation/d/1uLxk--k1BK5KUrX3rzapIvitH5MtfJwvKn_RBB7Zyso/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{740A4A35-ED75-4DC1-AA1B-F2C1F40121E6}</a:tableStyleId>
              </a:tblPr>
              <a:tblGrid>
                <a:gridCol w="1633350"/>
                <a:gridCol w="4045800"/>
                <a:gridCol w="3669725"/>
              </a:tblGrid>
              <a:tr h="293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3: Moral Roots of Antebellum Reform</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300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reformers’ ideas about morality shape American freedoms?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8200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8707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Two Versions of Moral Roots of Antebellum Reform Student Worksheet + Exemplars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6"/>
                        </a:rPr>
                        <a:t>Temperance Movement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7"/>
                        </a:rPr>
                        <a:t>Prison Reform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Printed Student Materials (Print and hand out an equal number while allowing for student choice)</a:t>
                      </a:r>
                      <a:endParaRPr sz="1200">
                        <a:solidFill>
                          <a:schemeClr val="dk1"/>
                        </a:solidFill>
                        <a:latin typeface="Inter"/>
                        <a:ea typeface="Inter"/>
                        <a:cs typeface="Inter"/>
                        <a:sym typeface="Inter"/>
                      </a:endParaRPr>
                    </a:p>
                    <a:p>
                      <a:pPr indent="-304800" lvl="0" marL="62865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9"/>
                        </a:rPr>
                        <a:t>Temperance Movement</a:t>
                      </a:r>
                      <a:endParaRPr sz="1200">
                        <a:solidFill>
                          <a:schemeClr val="dk1"/>
                        </a:solidFill>
                        <a:latin typeface="Inter"/>
                        <a:ea typeface="Inter"/>
                        <a:cs typeface="Inter"/>
                        <a:sym typeface="Inter"/>
                      </a:endParaRPr>
                    </a:p>
                    <a:p>
                      <a:pPr indent="-304800" lvl="0" marL="628650" rtl="0" algn="l">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10"/>
                        </a:rPr>
                        <a:t>Prison Reform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2300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Reform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Scenario Response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460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30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Provide students time to preview the Topic 2 Supporting questions within the </a:t>
                      </a:r>
                      <a:r>
                        <a:rPr lang="en" sz="1200" u="sng">
                          <a:solidFill>
                            <a:schemeClr val="hlink"/>
                          </a:solidFill>
                          <a:latin typeface="Inter"/>
                          <a:ea typeface="Inter"/>
                          <a:cs typeface="Inter"/>
                          <a:sym typeface="Inter"/>
                          <a:hlinkClick r:id="rId12"/>
                        </a:rPr>
                        <a:t>Unit 7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4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3</a:t>
                      </a:r>
                      <a:r>
                        <a:rPr lang="en" sz="1200">
                          <a:solidFill>
                            <a:srgbClr val="000000"/>
                          </a:solidFill>
                          <a:latin typeface="Inter"/>
                          <a:ea typeface="Inter"/>
                          <a:cs typeface="Inter"/>
                          <a:sym typeface="Inter"/>
                        </a:rPr>
                        <a:t>: Unit </a:t>
                      </a:r>
                      <a:r>
                        <a:rPr lang="en" sz="1200">
                          <a:latin typeface="Inter"/>
                          <a:ea typeface="Inter"/>
                          <a:cs typeface="Inter"/>
                          <a:sym typeface="Inter"/>
                        </a:rPr>
                        <a:t>7</a:t>
                      </a:r>
                      <a:r>
                        <a:rPr lang="en" sz="1200">
                          <a:solidFill>
                            <a:srgbClr val="000000"/>
                          </a:solidFill>
                          <a:latin typeface="Inter"/>
                          <a:ea typeface="Inter"/>
                          <a:cs typeface="Inter"/>
                          <a:sym typeface="Inter"/>
                        </a:rPr>
                        <a:t>- Topic </a:t>
                      </a:r>
                      <a:r>
                        <a:rPr lang="en" sz="1200">
                          <a:latin typeface="Inter"/>
                          <a:ea typeface="Inter"/>
                          <a:cs typeface="Inter"/>
                          <a:sym typeface="Inter"/>
                        </a:rPr>
                        <a:t>2</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7</a:t>
                      </a:r>
                      <a:r>
                        <a:rPr lang="en" sz="1200">
                          <a:solidFill>
                            <a:srgbClr val="000000"/>
                          </a:solidFill>
                          <a:latin typeface="Inter"/>
                          <a:ea typeface="Inter"/>
                          <a:cs typeface="Inter"/>
                          <a:sym typeface="Inter"/>
                        </a:rPr>
                        <a:t>- Topic </a:t>
                      </a:r>
                      <a:r>
                        <a:rPr lang="en" sz="1200">
                          <a:latin typeface="Inter"/>
                          <a:ea typeface="Inter"/>
                          <a:cs typeface="Inter"/>
                          <a:sym typeface="Inter"/>
                        </a:rPr>
                        <a:t>2</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{740A4A35-ED75-4DC1-AA1B-F2C1F40121E6}</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3: Moral Roots of Antebellum Reform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Allow students an opportunity to gain historical context for reform movements with the “What is the Context? - Antebellum Reform” Reading (page 1 of each version of the student worksheet). Students will answer check for understanding questions as they read. This reading can be done as a class, individually, or in groups.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student worksheet </a:t>
                      </a:r>
                      <a:r>
                        <a:rPr lang="en" sz="1200">
                          <a:latin typeface="Inter"/>
                          <a:ea typeface="Inter"/>
                          <a:cs typeface="Inter"/>
                          <a:sym typeface="Inter"/>
                        </a:rPr>
                        <a:t>ensuring an equal number of each is passed out</a:t>
                      </a:r>
                      <a:endParaRPr sz="1200">
                        <a:latin typeface="Inter"/>
                        <a:ea typeface="Inter"/>
                        <a:cs typeface="Inter"/>
                        <a:sym typeface="Inter"/>
                      </a:endParaRPr>
                    </a:p>
                    <a:p>
                      <a:pPr indent="-304800" lvl="0" marL="685800" rtl="0" algn="l">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5"/>
                        </a:rPr>
                        <a:t>Temperance Movement</a:t>
                      </a:r>
                      <a:endParaRPr sz="1200">
                        <a:latin typeface="Inter"/>
                        <a:ea typeface="Inter"/>
                        <a:cs typeface="Inter"/>
                        <a:sym typeface="Inter"/>
                      </a:endParaRPr>
                    </a:p>
                    <a:p>
                      <a:pPr indent="-304800" lvl="0" marL="685800" rtl="0" algn="l">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6"/>
                        </a:rPr>
                        <a:t>Prison Reform</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Go over academic and behavioral expectations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work progress and provide support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and answer the accompanying questions for the contextualization reading</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engage in a source jigsaw to analyze two reform movements‒Temperance and Prison Reform. Students will listen to a podcast, view an image, and read a primary source. They will complete a series of questions on page 6 of their student worksheets.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access and headphones for podcast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2-6</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academic and behavioral expectations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Listen to podcast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Analyze image</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primary source</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Answer worksheet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conclude the lesson with an application to the skill of “Evaluating Evidence” by completing the graphic organizer (page 7 of student worksheet) with a partner. Each set of partners should have both versions of the worksheet.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Determine student partners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complete the Evaluating Evidence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Move to meet with partner</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Evaluating Evidence</a:t>
                      </a:r>
                      <a:r>
                        <a:rPr lang="en" sz="1200">
                          <a:solidFill>
                            <a:srgbClr val="000000"/>
                          </a:solidFill>
                          <a:latin typeface="Inter"/>
                          <a:ea typeface="Inter"/>
                          <a:cs typeface="Inter"/>
                          <a:sym typeface="Inter"/>
                        </a:rPr>
                        <a:t>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{740A4A35-ED75-4DC1-AA1B-F2C1F40121E6}</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3: Moral Roots of Antebellum Reform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7.24 Analyze the experiences, perspectives and identities of people who were denied access to full rights across the colonies (e.g., enslaved people, women, free Black people, religious minorities), including citizenship, marriage and voting restrictions, and evaluate efforts by those groups to gain access to legal rights.</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7.43 Analyze the daily lives of those who were not allowed to participate in the formation of the US government or were denied access to civil rights, such as voting and/or citizenship using primary sources (e.g., the writings of Olaudah Equiano and Harriet Jacobs).</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7.47 Analyze the social and political changes during the Jacksonian era, including the expansion of voting rights, from multiple perspectives and evaluate the legacy of these changes.</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7.57 Analyze the complex and varied lives and experiences of enslaved people and free Black Americans between 1800-1877.</a:t>
                      </a:r>
                      <a:endParaRPr sz="1200">
                        <a:solidFill>
                          <a:schemeClr val="dk1"/>
                        </a:solidFill>
                        <a:latin typeface="Inter"/>
                        <a:ea typeface="Inter"/>
                        <a:cs typeface="Inter"/>
                        <a:sym typeface="Inter"/>
                      </a:endParaRPr>
                    </a:p>
                    <a:p>
                      <a:pPr indent="0" lvl="0" marL="0" rtl="0" algn="l">
                        <a:spcBef>
                          <a:spcPts val="1000"/>
                        </a:spcBef>
                        <a:spcAft>
                          <a:spcPts val="1000"/>
                        </a:spcAft>
                        <a:buNone/>
                      </a:pPr>
                      <a:r>
                        <a:rPr lang="en" sz="1200">
                          <a:solidFill>
                            <a:schemeClr val="dk1"/>
                          </a:solidFill>
                          <a:latin typeface="Inter"/>
                          <a:ea typeface="Inter"/>
                          <a:cs typeface="Inter"/>
                          <a:sym typeface="Inter"/>
                        </a:rPr>
                        <a:t>7.62 Analyze societal confines and constraints within social reform movements of the 19th century, including the role of gender, sexuality, religion and race.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