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9601200" cx="73152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BA1C095-7057-4571-AF55-373CE8EA499E}">
  <a:tblStyle styleId="{DBA1C095-7057-4571-AF55-373CE8EA499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11" Type="http://schemas.openxmlformats.org/officeDocument/2006/relationships/slide" Target="slides/slide4.xml"/><Relationship Id="rId22" Type="http://schemas.openxmlformats.org/officeDocument/2006/relationships/font" Target="fonts/PlusJakartaSansMedium-boldItalic.fntdata"/><Relationship Id="rId10" Type="http://schemas.openxmlformats.org/officeDocument/2006/relationships/slide" Target="slides/slide3.xml"/><Relationship Id="rId21" Type="http://schemas.openxmlformats.org/officeDocument/2006/relationships/font" Target="fonts/PlusJakartaSansMedium-italic.fntdata"/><Relationship Id="rId13" Type="http://schemas.openxmlformats.org/officeDocument/2006/relationships/font" Target="fonts/Halant-regular.fntdata"/><Relationship Id="rId12" Type="http://schemas.openxmlformats.org/officeDocument/2006/relationships/slide" Target="slides/slide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Medium-regular.fntdata"/><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2eeb5c915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2eeb5c91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55ae5609bc_0_5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55ae5609bc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52eeb5c915_0_8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52eeb5c915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55ae5609bc_0_16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55ae5609bc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55ae5609bc_0_14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55ae5609bc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7.png"/><Relationship Id="rId5" Type="http://schemas.openxmlformats.org/officeDocument/2006/relationships/image" Target="../media/image6.png"/><Relationship Id="rId6" Type="http://schemas.openxmlformats.org/officeDocument/2006/relationships/image" Target="../media/image2.png"/><Relationship Id="rId7"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7.png"/><Relationship Id="rId5" Type="http://schemas.openxmlformats.org/officeDocument/2006/relationships/image" Target="../media/image6.png"/><Relationship Id="rId6" Type="http://schemas.openxmlformats.org/officeDocument/2006/relationships/image" Target="../media/image2.png"/><Relationship Id="rId7"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Advanced Organizer</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Rise of Early Labor Reform</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216332" y="9041406"/>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67182" y="8923231"/>
            <a:ext cx="405811" cy="405811"/>
          </a:xfrm>
          <a:prstGeom prst="rect">
            <a:avLst/>
          </a:prstGeom>
          <a:noFill/>
          <a:ln>
            <a:noFill/>
          </a:ln>
        </p:spPr>
      </p:pic>
      <p:sp>
        <p:nvSpPr>
          <p:cNvPr id="102" name="Google Shape;102;p25"/>
          <p:cNvSpPr txBox="1"/>
          <p:nvPr/>
        </p:nvSpPr>
        <p:spPr>
          <a:xfrm>
            <a:off x="2799882" y="9041406"/>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03" name="Google Shape;103;p25"/>
          <p:cNvSpPr txBox="1"/>
          <p:nvPr/>
        </p:nvSpPr>
        <p:spPr>
          <a:xfrm>
            <a:off x="382325" y="1375000"/>
            <a:ext cx="6565500" cy="1067100"/>
          </a:xfrm>
          <a:prstGeom prst="rect">
            <a:avLst/>
          </a:prstGeom>
          <a:noFill/>
          <a:ln>
            <a:noFill/>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While industrialization brought rapid economic growth in the early 1800s, it also led to serious challenges for American workers—especially women, immigrants, and children. In response, labor reformers began pushing for change. The antebellum labor movement was a response to ____________________________________________; it sparked collective action that aimed to improve ____________ ________________________________ and promote a more just society. These efforts laid a foundation for labor rights that continue to evolve in the U.S., and inspired workers globally.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
        <p:nvSpPr>
          <p:cNvPr id="104" name="Google Shape;104;p25"/>
          <p:cNvSpPr txBox="1"/>
          <p:nvPr/>
        </p:nvSpPr>
        <p:spPr>
          <a:xfrm>
            <a:off x="451350" y="3559300"/>
            <a:ext cx="1905000" cy="21339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Fair Wages</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As factory jobs replaced skilled labor, many workers were paid very little. Reformers demanded fairer wages, arguing that workers deserved pay that reflected their _______________ and allowed them to support their ____________.</a:t>
            </a:r>
            <a:endParaRPr sz="1100">
              <a:solidFill>
                <a:schemeClr val="dk1"/>
              </a:solidFill>
              <a:latin typeface="Inter"/>
              <a:ea typeface="Inter"/>
              <a:cs typeface="Inter"/>
              <a:sym typeface="Inter"/>
            </a:endParaRPr>
          </a:p>
        </p:txBody>
      </p:sp>
      <p:sp>
        <p:nvSpPr>
          <p:cNvPr id="105" name="Google Shape;105;p25"/>
          <p:cNvSpPr txBox="1"/>
          <p:nvPr/>
        </p:nvSpPr>
        <p:spPr>
          <a:xfrm>
            <a:off x="630635" y="10606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06" name="Google Shape;106;p25"/>
          <p:cNvSpPr txBox="1"/>
          <p:nvPr/>
        </p:nvSpPr>
        <p:spPr>
          <a:xfrm>
            <a:off x="2588925" y="3559100"/>
            <a:ext cx="2093400" cy="17199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Safer Conditions</a:t>
            </a:r>
            <a:r>
              <a:rPr b="1" lang="en" sz="1100">
                <a:solidFill>
                  <a:schemeClr val="dk1"/>
                </a:solidFill>
                <a:latin typeface="Inter"/>
                <a:ea typeface="Inter"/>
                <a:cs typeface="Inter"/>
                <a:sym typeface="Inter"/>
              </a:rPr>
              <a:t>:</a:t>
            </a:r>
            <a:r>
              <a:rPr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Long hours and dangerous workplaces led to injuries and poor health. Labor activists pushed for better conditions, including shorter workdays and ____________ regulations to protect workers’ ____________.</a:t>
            </a:r>
            <a:endParaRPr sz="1100">
              <a:solidFill>
                <a:schemeClr val="dk1"/>
              </a:solidFill>
              <a:latin typeface="Inter"/>
              <a:ea typeface="Inter"/>
              <a:cs typeface="Inter"/>
              <a:sym typeface="Inter"/>
            </a:endParaRPr>
          </a:p>
        </p:txBody>
      </p:sp>
      <p:sp>
        <p:nvSpPr>
          <p:cNvPr id="107" name="Google Shape;107;p25"/>
          <p:cNvSpPr txBox="1"/>
          <p:nvPr/>
        </p:nvSpPr>
        <p:spPr>
          <a:xfrm>
            <a:off x="4914825" y="3559300"/>
            <a:ext cx="1905000" cy="21339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Dignity of Work</a:t>
            </a:r>
            <a:r>
              <a:rPr b="1" lang="en" sz="1100">
                <a:solidFill>
                  <a:schemeClr val="dk1"/>
                </a:solidFill>
                <a:latin typeface="Inter"/>
                <a:ea typeface="Inter"/>
                <a:cs typeface="Inter"/>
                <a:sym typeface="Inter"/>
              </a:rPr>
              <a:t>:</a:t>
            </a:r>
            <a:r>
              <a:rPr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Labor reformers believed that all workers deserved respect and dignity. They argued that society should value ____________</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________________ labor and treat workers not as machines, but as ____________.</a:t>
            </a:r>
            <a:endParaRPr sz="1100">
              <a:solidFill>
                <a:schemeClr val="dk1"/>
              </a:solidFill>
              <a:latin typeface="Inter"/>
              <a:ea typeface="Inter"/>
              <a:cs typeface="Inter"/>
              <a:sym typeface="Inter"/>
            </a:endParaRPr>
          </a:p>
        </p:txBody>
      </p:sp>
      <p:sp>
        <p:nvSpPr>
          <p:cNvPr id="108" name="Google Shape;108;p25"/>
          <p:cNvSpPr txBox="1"/>
          <p:nvPr/>
        </p:nvSpPr>
        <p:spPr>
          <a:xfrm>
            <a:off x="2344837" y="2878577"/>
            <a:ext cx="2733300" cy="411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Core Goals of Labor Reform</a:t>
            </a:r>
            <a:endParaRPr b="1">
              <a:solidFill>
                <a:schemeClr val="dk1"/>
              </a:solidFill>
              <a:latin typeface="Inter"/>
              <a:ea typeface="Inter"/>
              <a:cs typeface="Inter"/>
              <a:sym typeface="Inter"/>
            </a:endParaRPr>
          </a:p>
        </p:txBody>
      </p:sp>
      <p:sp>
        <p:nvSpPr>
          <p:cNvPr id="109" name="Google Shape;109;p25"/>
          <p:cNvSpPr txBox="1"/>
          <p:nvPr/>
        </p:nvSpPr>
        <p:spPr>
          <a:xfrm>
            <a:off x="1132824" y="6073710"/>
            <a:ext cx="1456200" cy="3879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In the USA</a:t>
            </a:r>
            <a:endParaRPr b="1" sz="1100">
              <a:solidFill>
                <a:schemeClr val="dk1"/>
              </a:solidFill>
              <a:latin typeface="Inter"/>
              <a:ea typeface="Inter"/>
              <a:cs typeface="Inter"/>
              <a:sym typeface="Inter"/>
            </a:endParaRPr>
          </a:p>
        </p:txBody>
      </p:sp>
      <p:sp>
        <p:nvSpPr>
          <p:cNvPr id="110" name="Google Shape;110;p25"/>
          <p:cNvSpPr txBox="1"/>
          <p:nvPr/>
        </p:nvSpPr>
        <p:spPr>
          <a:xfrm>
            <a:off x="382325" y="6575650"/>
            <a:ext cx="1824300" cy="2253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Workers in cities like Lowell, Massachusetts began organizing, especially women in textile mills. </a:t>
            </a:r>
            <a:r>
              <a:rPr lang="en" sz="1100">
                <a:solidFill>
                  <a:schemeClr val="dk1"/>
                </a:solidFill>
                <a:latin typeface="Inter"/>
                <a:ea typeface="Inter"/>
                <a:cs typeface="Inter"/>
                <a:sym typeface="Inter"/>
              </a:rPr>
              <a:t>These early efforts led to later reforms, like the ________________ workday and workplace safety laws.</a:t>
            </a:r>
            <a:endParaRPr sz="1100">
              <a:solidFill>
                <a:schemeClr val="dk1"/>
              </a:solidFill>
              <a:latin typeface="Inter"/>
              <a:ea typeface="Inter"/>
              <a:cs typeface="Inter"/>
              <a:sym typeface="Inter"/>
            </a:endParaRPr>
          </a:p>
        </p:txBody>
      </p:sp>
      <p:sp>
        <p:nvSpPr>
          <p:cNvPr id="111" name="Google Shape;111;p25"/>
          <p:cNvSpPr txBox="1"/>
          <p:nvPr/>
        </p:nvSpPr>
        <p:spPr>
          <a:xfrm>
            <a:off x="3722192" y="6810400"/>
            <a:ext cx="1731600" cy="20187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Labor struggles in the U.S. echoed in Europe during the 1848 _______________ uprisings. In England, reformers pushed for better conditions in _______________________, influenced partly by what they saw happening in the U.S.</a:t>
            </a:r>
            <a:endParaRPr sz="1100">
              <a:solidFill>
                <a:schemeClr val="dk1"/>
              </a:solidFill>
              <a:latin typeface="Inter"/>
              <a:ea typeface="Inter"/>
              <a:cs typeface="Inter"/>
              <a:sym typeface="Inter"/>
            </a:endParaRPr>
          </a:p>
        </p:txBody>
      </p:sp>
      <p:sp>
        <p:nvSpPr>
          <p:cNvPr id="112" name="Google Shape;112;p25"/>
          <p:cNvSpPr txBox="1"/>
          <p:nvPr/>
        </p:nvSpPr>
        <p:spPr>
          <a:xfrm>
            <a:off x="5620125" y="6575650"/>
            <a:ext cx="1253700" cy="2253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These global movements showed that labor reform was part of a growing worldwide demand for ________________ and rights for working people.</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
        <p:nvSpPr>
          <p:cNvPr id="113" name="Google Shape;113;p25"/>
          <p:cNvSpPr txBox="1"/>
          <p:nvPr/>
        </p:nvSpPr>
        <p:spPr>
          <a:xfrm>
            <a:off x="2769765" y="5500154"/>
            <a:ext cx="1731600" cy="549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Impact of Labor Reform</a:t>
            </a:r>
            <a:endParaRPr b="1">
              <a:solidFill>
                <a:schemeClr val="dk1"/>
              </a:solidFill>
              <a:latin typeface="Inter"/>
              <a:ea typeface="Inter"/>
              <a:cs typeface="Inter"/>
              <a:sym typeface="Inter"/>
            </a:endParaRPr>
          </a:p>
        </p:txBody>
      </p:sp>
      <p:sp>
        <p:nvSpPr>
          <p:cNvPr id="114" name="Google Shape;114;p25"/>
          <p:cNvSpPr txBox="1"/>
          <p:nvPr/>
        </p:nvSpPr>
        <p:spPr>
          <a:xfrm>
            <a:off x="4682282" y="6093648"/>
            <a:ext cx="1456200" cy="3879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Abroad</a:t>
            </a:r>
            <a:endParaRPr b="1" sz="1100">
              <a:solidFill>
                <a:schemeClr val="dk1"/>
              </a:solidFill>
              <a:latin typeface="Inter"/>
              <a:ea typeface="Inter"/>
              <a:cs typeface="Inter"/>
              <a:sym typeface="Inter"/>
            </a:endParaRPr>
          </a:p>
        </p:txBody>
      </p:sp>
      <p:sp>
        <p:nvSpPr>
          <p:cNvPr id="115" name="Google Shape;115;p25"/>
          <p:cNvSpPr txBox="1"/>
          <p:nvPr/>
        </p:nvSpPr>
        <p:spPr>
          <a:xfrm>
            <a:off x="2372958" y="6810400"/>
            <a:ext cx="1182900" cy="20187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Although they didn’t achieve all their goals, labor reformers created a tradition of collective struggle for _____________________________.</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pic>
        <p:nvPicPr>
          <p:cNvPr id="116" name="Google Shape;116;p25" title="Causation@2x transparent.png"/>
          <p:cNvPicPr preferRelativeResize="0"/>
          <p:nvPr/>
        </p:nvPicPr>
        <p:blipFill>
          <a:blip r:embed="rId4">
            <a:alphaModFix/>
          </a:blip>
          <a:stretch>
            <a:fillRect/>
          </a:stretch>
        </p:blipFill>
        <p:spPr>
          <a:xfrm>
            <a:off x="3317000" y="6111411"/>
            <a:ext cx="637300" cy="637332"/>
          </a:xfrm>
          <a:prstGeom prst="rect">
            <a:avLst/>
          </a:prstGeom>
          <a:noFill/>
          <a:ln>
            <a:noFill/>
          </a:ln>
        </p:spPr>
      </p:pic>
      <p:pic>
        <p:nvPicPr>
          <p:cNvPr id="117" name="Google Shape;117;p25" title="Context@2x transparent.png"/>
          <p:cNvPicPr preferRelativeResize="0"/>
          <p:nvPr/>
        </p:nvPicPr>
        <p:blipFill>
          <a:blip r:embed="rId5">
            <a:alphaModFix/>
          </a:blip>
          <a:stretch>
            <a:fillRect/>
          </a:stretch>
        </p:blipFill>
        <p:spPr>
          <a:xfrm>
            <a:off x="5370124" y="2503498"/>
            <a:ext cx="994400" cy="994400"/>
          </a:xfrm>
          <a:prstGeom prst="rect">
            <a:avLst/>
          </a:prstGeom>
          <a:noFill/>
          <a:ln>
            <a:noFill/>
          </a:ln>
        </p:spPr>
      </p:pic>
      <p:pic>
        <p:nvPicPr>
          <p:cNvPr id="118" name="Google Shape;118;p25"/>
          <p:cNvPicPr preferRelativeResize="0"/>
          <p:nvPr/>
        </p:nvPicPr>
        <p:blipFill>
          <a:blip r:embed="rId6">
            <a:alphaModFix/>
          </a:blip>
          <a:stretch>
            <a:fillRect/>
          </a:stretch>
        </p:blipFill>
        <p:spPr>
          <a:xfrm>
            <a:off x="203550" y="105259"/>
            <a:ext cx="994388" cy="412343"/>
          </a:xfrm>
          <a:prstGeom prst="rect">
            <a:avLst/>
          </a:prstGeom>
          <a:noFill/>
          <a:ln>
            <a:noFill/>
          </a:ln>
        </p:spPr>
      </p:pic>
      <p:pic>
        <p:nvPicPr>
          <p:cNvPr id="119" name="Google Shape;119;p25"/>
          <p:cNvPicPr preferRelativeResize="0"/>
          <p:nvPr/>
        </p:nvPicPr>
        <p:blipFill>
          <a:blip r:embed="rId7">
            <a:alphaModFix/>
          </a:blip>
          <a:stretch>
            <a:fillRect/>
          </a:stretch>
        </p:blipFill>
        <p:spPr>
          <a:xfrm>
            <a:off x="1212225" y="2509077"/>
            <a:ext cx="994400" cy="994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pic>
        <p:nvPicPr>
          <p:cNvPr id="124" name="Google Shape;124;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5" name="Google Shape;125;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6" name="Google Shape;126;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27" name="Google Shape;127;p26"/>
          <p:cNvGraphicFramePr/>
          <p:nvPr/>
        </p:nvGraphicFramePr>
        <p:xfrm>
          <a:off x="428518" y="2648117"/>
          <a:ext cx="3000000" cy="3000000"/>
        </p:xfrm>
        <a:graphic>
          <a:graphicData uri="http://schemas.openxmlformats.org/drawingml/2006/table">
            <a:tbl>
              <a:tblPr>
                <a:noFill/>
                <a:tableStyleId>{DBA1C095-7057-4571-AF55-373CE8EA499E}</a:tableStyleId>
              </a:tblPr>
              <a:tblGrid>
                <a:gridCol w="1614500"/>
                <a:gridCol w="1614500"/>
                <a:gridCol w="1614500"/>
                <a:gridCol w="1614500"/>
              </a:tblGrid>
              <a:tr h="192825">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Station and Source</a:t>
                      </a:r>
                      <a:endParaRPr b="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NOTICE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is a detail that stood out to you?</a:t>
                      </a:r>
                      <a:endParaRPr b="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WONDER</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is a question you have about this source?</a:t>
                      </a:r>
                      <a:endParaRPr sz="1200">
                        <a:solidFill>
                          <a:schemeClr val="dk1"/>
                        </a:solidFill>
                        <a:latin typeface="Inter"/>
                        <a:ea typeface="Inter"/>
                        <a:cs typeface="Inter"/>
                        <a:sym typeface="Inter"/>
                      </a:endParaRPr>
                    </a:p>
                  </a:txBody>
                  <a:tcPr marT="87275" marB="87275" marR="86050" marL="86050" anchor="ctr"/>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THINK</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makes this source historically significant?</a:t>
                      </a:r>
                      <a:endParaRPr sz="1200">
                        <a:solidFill>
                          <a:schemeClr val="dk1"/>
                        </a:solidFill>
                        <a:latin typeface="Inter"/>
                        <a:ea typeface="Inter"/>
                        <a:cs typeface="Inter"/>
                        <a:sym typeface="Inter"/>
                      </a:endParaRPr>
                    </a:p>
                  </a:txBody>
                  <a:tcPr marT="87275" marB="87275" marR="86050" marL="86050"/>
                </a:tc>
              </a:tr>
              <a:tr h="192825">
                <a:tc>
                  <a:txBody>
                    <a:bodyPr/>
                    <a:lstStyle/>
                    <a:p>
                      <a:pPr indent="0" lvl="0" marL="0" rtl="0" algn="l">
                        <a:spcBef>
                          <a:spcPts val="0"/>
                        </a:spcBef>
                        <a:spcAft>
                          <a:spcPts val="0"/>
                        </a:spcAft>
                        <a:buClr>
                          <a:schemeClr val="dk1"/>
                        </a:buClr>
                        <a:buSzPts val="1100"/>
                        <a:buFont typeface="Arial"/>
                        <a:buNone/>
                      </a:pPr>
                      <a:r>
                        <a:rPr b="1" lang="en" sz="1200">
                          <a:latin typeface="Inter"/>
                          <a:ea typeface="Inter"/>
                          <a:cs typeface="Inter"/>
                          <a:sym typeface="Inter"/>
                        </a:rPr>
                        <a:t>Station _____</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latin typeface="Inter"/>
                          <a:ea typeface="Inter"/>
                          <a:cs typeface="Inter"/>
                          <a:sym typeface="Inter"/>
                        </a:rPr>
                        <a:t>Source:     </a:t>
                      </a:r>
                      <a:endParaRPr b="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r>
              <a:tr h="192825">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Station 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r>
              <a:tr h="192825">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Station 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r>
              <a:tr h="80425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Station 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Source: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r>
            </a:tbl>
          </a:graphicData>
        </a:graphic>
      </p:graphicFrame>
      <p:sp>
        <p:nvSpPr>
          <p:cNvPr id="128" name="Google Shape;128;p26"/>
          <p:cNvSpPr txBox="1"/>
          <p:nvPr/>
        </p:nvSpPr>
        <p:spPr>
          <a:xfrm>
            <a:off x="432988" y="2152043"/>
            <a:ext cx="6458100" cy="482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000">
                <a:solidFill>
                  <a:schemeClr val="dk1"/>
                </a:solidFill>
                <a:latin typeface="Halant"/>
                <a:ea typeface="Halant"/>
                <a:cs typeface="Halant"/>
                <a:sym typeface="Halant"/>
              </a:rPr>
              <a:t>Directions: </a:t>
            </a:r>
            <a:r>
              <a:rPr lang="en" sz="1000">
                <a:solidFill>
                  <a:schemeClr val="dk1"/>
                </a:solidFill>
                <a:latin typeface="Halant"/>
                <a:ea typeface="Halant"/>
                <a:cs typeface="Halant"/>
                <a:sym typeface="Halant"/>
              </a:rPr>
              <a:t>Choose which four stations you would like to investigate. View the station materials. Complete the table based on your background knowledge and the source information.</a:t>
            </a:r>
            <a:endParaRPr sz="1000">
              <a:solidFill>
                <a:schemeClr val="dk1"/>
              </a:solidFill>
              <a:latin typeface="Halant"/>
              <a:ea typeface="Halant"/>
              <a:cs typeface="Halant"/>
              <a:sym typeface="Halant"/>
            </a:endParaRPr>
          </a:p>
        </p:txBody>
      </p:sp>
      <p:sp>
        <p:nvSpPr>
          <p:cNvPr id="129" name="Google Shape;129;p26"/>
          <p:cNvSpPr txBox="1"/>
          <p:nvPr/>
        </p:nvSpPr>
        <p:spPr>
          <a:xfrm>
            <a:off x="1805424" y="1077842"/>
            <a:ext cx="5119200" cy="9729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latin typeface="Inter"/>
              <a:ea typeface="Inter"/>
              <a:cs typeface="Inter"/>
              <a:sym typeface="Inter"/>
            </a:endParaRPr>
          </a:p>
        </p:txBody>
      </p:sp>
      <p:sp>
        <p:nvSpPr>
          <p:cNvPr id="130" name="Google Shape;130;p26"/>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Source Investigation Stations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Rise of Early Labor Reform</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31" name="Google Shape;131;p26"/>
          <p:cNvPicPr preferRelativeResize="0"/>
          <p:nvPr/>
        </p:nvPicPr>
        <p:blipFill>
          <a:blip r:embed="rId4">
            <a:alphaModFix/>
          </a:blip>
          <a:stretch>
            <a:fillRect/>
          </a:stretch>
        </p:blipFill>
        <p:spPr>
          <a:xfrm>
            <a:off x="203550" y="105259"/>
            <a:ext cx="994388" cy="412343"/>
          </a:xfrm>
          <a:prstGeom prst="rect">
            <a:avLst/>
          </a:prstGeom>
          <a:noFill/>
          <a:ln>
            <a:noFill/>
          </a:ln>
        </p:spPr>
      </p:pic>
      <p:pic>
        <p:nvPicPr>
          <p:cNvPr id="132" name="Google Shape;132;p26"/>
          <p:cNvPicPr preferRelativeResize="0"/>
          <p:nvPr/>
        </p:nvPicPr>
        <p:blipFill>
          <a:blip r:embed="rId5">
            <a:alphaModFix/>
          </a:blip>
          <a:stretch>
            <a:fillRect/>
          </a:stretch>
        </p:blipFill>
        <p:spPr>
          <a:xfrm>
            <a:off x="717050" y="1019238"/>
            <a:ext cx="1088375" cy="10883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sp>
        <p:nvSpPr>
          <p:cNvPr id="137" name="Google Shape;137;p27"/>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Advanced Organizer</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Rise of Early Labor Reform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sp>
        <p:nvSpPr>
          <p:cNvPr id="138" name="Google Shape;138;p27"/>
          <p:cNvSpPr txBox="1"/>
          <p:nvPr/>
        </p:nvSpPr>
        <p:spPr>
          <a:xfrm>
            <a:off x="5216332" y="9041406"/>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39" name="Google Shape;139;p27"/>
          <p:cNvPicPr preferRelativeResize="0"/>
          <p:nvPr/>
        </p:nvPicPr>
        <p:blipFill>
          <a:blip r:embed="rId3">
            <a:alphaModFix/>
          </a:blip>
          <a:stretch>
            <a:fillRect/>
          </a:stretch>
        </p:blipFill>
        <p:spPr>
          <a:xfrm>
            <a:off x="367182" y="8923231"/>
            <a:ext cx="405811" cy="405811"/>
          </a:xfrm>
          <a:prstGeom prst="rect">
            <a:avLst/>
          </a:prstGeom>
          <a:noFill/>
          <a:ln>
            <a:noFill/>
          </a:ln>
        </p:spPr>
      </p:pic>
      <p:sp>
        <p:nvSpPr>
          <p:cNvPr id="140" name="Google Shape;140;p27"/>
          <p:cNvSpPr txBox="1"/>
          <p:nvPr/>
        </p:nvSpPr>
        <p:spPr>
          <a:xfrm>
            <a:off x="2799882" y="9041406"/>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1" name="Google Shape;141;p27"/>
          <p:cNvSpPr txBox="1"/>
          <p:nvPr/>
        </p:nvSpPr>
        <p:spPr>
          <a:xfrm>
            <a:off x="382325" y="1375000"/>
            <a:ext cx="6565500" cy="1067100"/>
          </a:xfrm>
          <a:prstGeom prst="rect">
            <a:avLst/>
          </a:prstGeom>
          <a:noFill/>
          <a:ln>
            <a:noFill/>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While industrialization brought rapid economic growth in the early 1800s, it also led to serious challenges for American workers—especially women, immigrants, and children. In response, labor reformers began pushing for change. The antebellum labor movement was a response to</a:t>
            </a:r>
            <a:r>
              <a:rPr b="1" lang="en" sz="1100">
                <a:solidFill>
                  <a:schemeClr val="accent1"/>
                </a:solidFill>
                <a:latin typeface="Inter"/>
                <a:ea typeface="Inter"/>
                <a:cs typeface="Inter"/>
                <a:sym typeface="Inter"/>
              </a:rPr>
              <a:t> exploitation in industrial workplaces</a:t>
            </a:r>
            <a:r>
              <a:rPr lang="en" sz="1100">
                <a:solidFill>
                  <a:schemeClr val="dk1"/>
                </a:solidFill>
                <a:latin typeface="Inter"/>
                <a:ea typeface="Inter"/>
                <a:cs typeface="Inter"/>
                <a:sym typeface="Inter"/>
              </a:rPr>
              <a:t>; it sparked collective action that aimed to improve </a:t>
            </a:r>
            <a:r>
              <a:rPr b="1" lang="en" sz="1100">
                <a:solidFill>
                  <a:schemeClr val="accent1"/>
                </a:solidFill>
                <a:latin typeface="Inter"/>
                <a:ea typeface="Inter"/>
                <a:cs typeface="Inter"/>
                <a:sym typeface="Inter"/>
              </a:rPr>
              <a:t>wages, conditions, and dignity</a:t>
            </a:r>
            <a:r>
              <a:rPr lang="en" sz="1100">
                <a:solidFill>
                  <a:schemeClr val="dk1"/>
                </a:solidFill>
                <a:latin typeface="Inter"/>
                <a:ea typeface="Inter"/>
                <a:cs typeface="Inter"/>
                <a:sym typeface="Inter"/>
              </a:rPr>
              <a:t> and promote a more just society. These efforts laid a foundation for labor rights that continue to evolve in the U.S., and inspired workers globally.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
        <p:nvSpPr>
          <p:cNvPr id="142" name="Google Shape;142;p27"/>
          <p:cNvSpPr txBox="1"/>
          <p:nvPr/>
        </p:nvSpPr>
        <p:spPr>
          <a:xfrm>
            <a:off x="451350" y="3559300"/>
            <a:ext cx="1905000" cy="21339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Fair Wages: </a:t>
            </a:r>
            <a:r>
              <a:rPr lang="en" sz="1100">
                <a:solidFill>
                  <a:schemeClr val="dk1"/>
                </a:solidFill>
                <a:latin typeface="Inter"/>
                <a:ea typeface="Inter"/>
                <a:cs typeface="Inter"/>
                <a:sym typeface="Inter"/>
              </a:rPr>
              <a:t>As factory jobs replaced skilled labor, many workers were paid very little. Reformers demanded fairer wages, arguing that workers deserved pay that reflected their </a:t>
            </a:r>
            <a:r>
              <a:rPr b="1" lang="en" sz="1100">
                <a:solidFill>
                  <a:schemeClr val="accent1"/>
                </a:solidFill>
                <a:latin typeface="Inter"/>
                <a:ea typeface="Inter"/>
                <a:cs typeface="Inter"/>
                <a:sym typeface="Inter"/>
              </a:rPr>
              <a:t>hard work</a:t>
            </a:r>
            <a:r>
              <a:rPr lang="en" sz="1100">
                <a:solidFill>
                  <a:schemeClr val="dk1"/>
                </a:solidFill>
                <a:latin typeface="Inter"/>
                <a:ea typeface="Inter"/>
                <a:cs typeface="Inter"/>
                <a:sym typeface="Inter"/>
              </a:rPr>
              <a:t> and allowed them to support their </a:t>
            </a:r>
            <a:r>
              <a:rPr b="1" lang="en" sz="1100">
                <a:solidFill>
                  <a:schemeClr val="accent1"/>
                </a:solidFill>
                <a:latin typeface="Inter"/>
                <a:ea typeface="Inter"/>
                <a:cs typeface="Inter"/>
                <a:sym typeface="Inter"/>
              </a:rPr>
              <a:t>families</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p:txBody>
      </p:sp>
      <p:sp>
        <p:nvSpPr>
          <p:cNvPr id="143" name="Google Shape;143;p27"/>
          <p:cNvSpPr txBox="1"/>
          <p:nvPr/>
        </p:nvSpPr>
        <p:spPr>
          <a:xfrm>
            <a:off x="630635" y="10606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44" name="Google Shape;144;p27"/>
          <p:cNvSpPr txBox="1"/>
          <p:nvPr/>
        </p:nvSpPr>
        <p:spPr>
          <a:xfrm>
            <a:off x="2588925" y="3559100"/>
            <a:ext cx="2093400" cy="17199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Safer Conditions:</a:t>
            </a:r>
            <a:r>
              <a:rPr lang="en" sz="1100">
                <a:solidFill>
                  <a:schemeClr val="dk1"/>
                </a:solidFill>
                <a:latin typeface="Inter"/>
                <a:ea typeface="Inter"/>
                <a:cs typeface="Inter"/>
                <a:sym typeface="Inter"/>
              </a:rPr>
              <a:t> Long hours and dangerous workplaces led to injuries and poor health. Labor activists pushed for better conditions, including shorter workdays and </a:t>
            </a:r>
            <a:r>
              <a:rPr b="1" lang="en" sz="1100">
                <a:solidFill>
                  <a:schemeClr val="accent1"/>
                </a:solidFill>
                <a:latin typeface="Inter"/>
                <a:ea typeface="Inter"/>
                <a:cs typeface="Inter"/>
                <a:sym typeface="Inter"/>
              </a:rPr>
              <a:t>basic safety</a:t>
            </a:r>
            <a:r>
              <a:rPr lang="en" sz="1100">
                <a:solidFill>
                  <a:schemeClr val="dk1"/>
                </a:solidFill>
                <a:latin typeface="Inter"/>
                <a:ea typeface="Inter"/>
                <a:cs typeface="Inter"/>
                <a:sym typeface="Inter"/>
              </a:rPr>
              <a:t> regulations to protect workers’ </a:t>
            </a:r>
            <a:r>
              <a:rPr b="1" lang="en" sz="1100">
                <a:solidFill>
                  <a:schemeClr val="accent1"/>
                </a:solidFill>
                <a:latin typeface="Inter"/>
                <a:ea typeface="Inter"/>
                <a:cs typeface="Inter"/>
                <a:sym typeface="Inter"/>
              </a:rPr>
              <a:t>health and lives</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p:txBody>
      </p:sp>
      <p:sp>
        <p:nvSpPr>
          <p:cNvPr id="145" name="Google Shape;145;p27"/>
          <p:cNvSpPr txBox="1"/>
          <p:nvPr/>
        </p:nvSpPr>
        <p:spPr>
          <a:xfrm>
            <a:off x="4914825" y="3559300"/>
            <a:ext cx="1905000" cy="21339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Dignity of Work:</a:t>
            </a:r>
            <a:r>
              <a:rPr lang="en" sz="1100">
                <a:solidFill>
                  <a:schemeClr val="dk1"/>
                </a:solidFill>
                <a:latin typeface="Inter"/>
                <a:ea typeface="Inter"/>
                <a:cs typeface="Inter"/>
                <a:sym typeface="Inter"/>
              </a:rPr>
              <a:t> Labor reformers believed that all workers deserved respect and dignity. They argued that society should value </a:t>
            </a:r>
            <a:r>
              <a:rPr b="1" lang="en" sz="1100">
                <a:solidFill>
                  <a:schemeClr val="accent1"/>
                </a:solidFill>
                <a:latin typeface="Inter"/>
                <a:ea typeface="Inter"/>
                <a:cs typeface="Inter"/>
                <a:sym typeface="Inter"/>
              </a:rPr>
              <a:t>manual and industrial</a:t>
            </a:r>
            <a:r>
              <a:rPr lang="en" sz="1100">
                <a:solidFill>
                  <a:schemeClr val="dk1"/>
                </a:solidFill>
                <a:latin typeface="Inter"/>
                <a:ea typeface="Inter"/>
                <a:cs typeface="Inter"/>
                <a:sym typeface="Inter"/>
              </a:rPr>
              <a:t> labor and treat workers not as machines, but as </a:t>
            </a:r>
            <a:r>
              <a:rPr b="1" lang="en" sz="1100">
                <a:solidFill>
                  <a:schemeClr val="accent1"/>
                </a:solidFill>
                <a:latin typeface="Inter"/>
                <a:ea typeface="Inter"/>
                <a:cs typeface="Inter"/>
                <a:sym typeface="Inter"/>
              </a:rPr>
              <a:t>human beings</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p:txBody>
      </p:sp>
      <p:sp>
        <p:nvSpPr>
          <p:cNvPr id="146" name="Google Shape;146;p27"/>
          <p:cNvSpPr txBox="1"/>
          <p:nvPr/>
        </p:nvSpPr>
        <p:spPr>
          <a:xfrm>
            <a:off x="2344837" y="2878577"/>
            <a:ext cx="2733300" cy="411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Core Goals of Labor Reform</a:t>
            </a:r>
            <a:endParaRPr b="1">
              <a:solidFill>
                <a:schemeClr val="dk1"/>
              </a:solidFill>
              <a:latin typeface="Inter"/>
              <a:ea typeface="Inter"/>
              <a:cs typeface="Inter"/>
              <a:sym typeface="Inter"/>
            </a:endParaRPr>
          </a:p>
        </p:txBody>
      </p:sp>
      <p:sp>
        <p:nvSpPr>
          <p:cNvPr id="147" name="Google Shape;147;p27"/>
          <p:cNvSpPr txBox="1"/>
          <p:nvPr/>
        </p:nvSpPr>
        <p:spPr>
          <a:xfrm>
            <a:off x="1132824" y="6073710"/>
            <a:ext cx="1456200" cy="3879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In the USA</a:t>
            </a:r>
            <a:endParaRPr b="1" sz="1100">
              <a:solidFill>
                <a:schemeClr val="dk1"/>
              </a:solidFill>
              <a:latin typeface="Inter"/>
              <a:ea typeface="Inter"/>
              <a:cs typeface="Inter"/>
              <a:sym typeface="Inter"/>
            </a:endParaRPr>
          </a:p>
        </p:txBody>
      </p:sp>
      <p:sp>
        <p:nvSpPr>
          <p:cNvPr id="148" name="Google Shape;148;p27"/>
          <p:cNvSpPr txBox="1"/>
          <p:nvPr/>
        </p:nvSpPr>
        <p:spPr>
          <a:xfrm>
            <a:off x="382325" y="6575650"/>
            <a:ext cx="1824300" cy="2253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Workers in cities like Lowell, Massachusetts began organizing, especially women in textile mills. These early efforts led to later reforms, like the </a:t>
            </a:r>
            <a:r>
              <a:rPr b="1" lang="en" sz="1100">
                <a:solidFill>
                  <a:schemeClr val="accent1"/>
                </a:solidFill>
                <a:latin typeface="Inter"/>
                <a:ea typeface="Inter"/>
                <a:cs typeface="Inter"/>
                <a:sym typeface="Inter"/>
              </a:rPr>
              <a:t>ten-hour</a:t>
            </a:r>
            <a:r>
              <a:rPr lang="en" sz="1100">
                <a:solidFill>
                  <a:schemeClr val="dk1"/>
                </a:solidFill>
                <a:latin typeface="Inter"/>
                <a:ea typeface="Inter"/>
                <a:cs typeface="Inter"/>
                <a:sym typeface="Inter"/>
              </a:rPr>
              <a:t> workday and workplace safety laws.</a:t>
            </a:r>
            <a:endParaRPr sz="1100">
              <a:solidFill>
                <a:schemeClr val="dk1"/>
              </a:solidFill>
              <a:latin typeface="Inter"/>
              <a:ea typeface="Inter"/>
              <a:cs typeface="Inter"/>
              <a:sym typeface="Inter"/>
            </a:endParaRPr>
          </a:p>
        </p:txBody>
      </p:sp>
      <p:sp>
        <p:nvSpPr>
          <p:cNvPr id="149" name="Google Shape;149;p27"/>
          <p:cNvSpPr txBox="1"/>
          <p:nvPr/>
        </p:nvSpPr>
        <p:spPr>
          <a:xfrm>
            <a:off x="3722192" y="6810400"/>
            <a:ext cx="1731600" cy="20187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Labor struggles in the U.S. echoed in Europe during the 1848 </a:t>
            </a:r>
            <a:r>
              <a:rPr b="1" lang="en" sz="1100">
                <a:solidFill>
                  <a:schemeClr val="accent1"/>
                </a:solidFill>
                <a:latin typeface="Inter"/>
                <a:ea typeface="Inter"/>
                <a:cs typeface="Inter"/>
                <a:sym typeface="Inter"/>
              </a:rPr>
              <a:t>revolutionary</a:t>
            </a:r>
            <a:r>
              <a:rPr lang="en" sz="1100">
                <a:solidFill>
                  <a:schemeClr val="dk1"/>
                </a:solidFill>
                <a:latin typeface="Inter"/>
                <a:ea typeface="Inter"/>
                <a:cs typeface="Inter"/>
                <a:sym typeface="Inter"/>
              </a:rPr>
              <a:t> uprisings. In England, reformers pushed for better conditions in </a:t>
            </a:r>
            <a:r>
              <a:rPr b="1" lang="en" sz="1100">
                <a:solidFill>
                  <a:schemeClr val="accent1"/>
                </a:solidFill>
                <a:latin typeface="Inter"/>
                <a:ea typeface="Inter"/>
                <a:cs typeface="Inter"/>
                <a:sym typeface="Inter"/>
              </a:rPr>
              <a:t>factories and mines</a:t>
            </a:r>
            <a:r>
              <a:rPr lang="en" sz="1100">
                <a:solidFill>
                  <a:schemeClr val="dk1"/>
                </a:solidFill>
                <a:latin typeface="Inter"/>
                <a:ea typeface="Inter"/>
                <a:cs typeface="Inter"/>
                <a:sym typeface="Inter"/>
              </a:rPr>
              <a:t>, influenced partly by what they saw happening in the U.S.</a:t>
            </a:r>
            <a:endParaRPr sz="1100">
              <a:solidFill>
                <a:schemeClr val="dk1"/>
              </a:solidFill>
              <a:latin typeface="Inter"/>
              <a:ea typeface="Inter"/>
              <a:cs typeface="Inter"/>
              <a:sym typeface="Inter"/>
            </a:endParaRPr>
          </a:p>
        </p:txBody>
      </p:sp>
      <p:sp>
        <p:nvSpPr>
          <p:cNvPr id="150" name="Google Shape;150;p27"/>
          <p:cNvSpPr txBox="1"/>
          <p:nvPr/>
        </p:nvSpPr>
        <p:spPr>
          <a:xfrm>
            <a:off x="5620125" y="6575650"/>
            <a:ext cx="1390500" cy="2253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These global movements showed that labor reform was part of a growing worldwide demand for </a:t>
            </a:r>
            <a:r>
              <a:rPr b="1" lang="en" sz="1100">
                <a:solidFill>
                  <a:schemeClr val="accent1"/>
                </a:solidFill>
                <a:latin typeface="Inter"/>
                <a:ea typeface="Inter"/>
                <a:cs typeface="Inter"/>
                <a:sym typeface="Inter"/>
              </a:rPr>
              <a:t>economic fairness </a:t>
            </a:r>
            <a:r>
              <a:rPr lang="en" sz="1100">
                <a:solidFill>
                  <a:schemeClr val="dk1"/>
                </a:solidFill>
                <a:latin typeface="Inter"/>
                <a:ea typeface="Inter"/>
                <a:cs typeface="Inter"/>
                <a:sym typeface="Inter"/>
              </a:rPr>
              <a:t>and rights for working people.</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
        <p:nvSpPr>
          <p:cNvPr id="151" name="Google Shape;151;p27"/>
          <p:cNvSpPr txBox="1"/>
          <p:nvPr/>
        </p:nvSpPr>
        <p:spPr>
          <a:xfrm>
            <a:off x="2769765" y="5500154"/>
            <a:ext cx="1731600" cy="549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Impact of Labor Reform</a:t>
            </a:r>
            <a:endParaRPr b="1">
              <a:solidFill>
                <a:schemeClr val="dk1"/>
              </a:solidFill>
              <a:latin typeface="Inter"/>
              <a:ea typeface="Inter"/>
              <a:cs typeface="Inter"/>
              <a:sym typeface="Inter"/>
            </a:endParaRPr>
          </a:p>
        </p:txBody>
      </p:sp>
      <p:sp>
        <p:nvSpPr>
          <p:cNvPr id="152" name="Google Shape;152;p27"/>
          <p:cNvSpPr txBox="1"/>
          <p:nvPr/>
        </p:nvSpPr>
        <p:spPr>
          <a:xfrm>
            <a:off x="4682282" y="6093648"/>
            <a:ext cx="1456200" cy="3879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Abroad</a:t>
            </a:r>
            <a:endParaRPr b="1" sz="1100">
              <a:solidFill>
                <a:schemeClr val="dk1"/>
              </a:solidFill>
              <a:latin typeface="Inter"/>
              <a:ea typeface="Inter"/>
              <a:cs typeface="Inter"/>
              <a:sym typeface="Inter"/>
            </a:endParaRPr>
          </a:p>
        </p:txBody>
      </p:sp>
      <p:sp>
        <p:nvSpPr>
          <p:cNvPr id="153" name="Google Shape;153;p27"/>
          <p:cNvSpPr txBox="1"/>
          <p:nvPr/>
        </p:nvSpPr>
        <p:spPr>
          <a:xfrm>
            <a:off x="2372958" y="6810400"/>
            <a:ext cx="1182900" cy="20187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Although they didn’t achieve all their goals, labor reformers created a tradition of collective struggle for </a:t>
            </a:r>
            <a:r>
              <a:rPr b="1" lang="en" sz="1100">
                <a:solidFill>
                  <a:schemeClr val="accent1"/>
                </a:solidFill>
                <a:latin typeface="Inter"/>
                <a:ea typeface="Inter"/>
                <a:cs typeface="Inter"/>
                <a:sym typeface="Inter"/>
              </a:rPr>
              <a:t>justice and fairness</a:t>
            </a:r>
            <a:r>
              <a:rPr lang="en" sz="1100">
                <a:solidFill>
                  <a:schemeClr val="dk1"/>
                </a:solidFill>
                <a:latin typeface="Inter"/>
                <a:ea typeface="Inter"/>
                <a:cs typeface="Inter"/>
                <a:sym typeface="Inter"/>
              </a:rPr>
              <a:t>.</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pic>
        <p:nvPicPr>
          <p:cNvPr id="154" name="Google Shape;154;p27" title="Causation@2x transparent.png"/>
          <p:cNvPicPr preferRelativeResize="0"/>
          <p:nvPr/>
        </p:nvPicPr>
        <p:blipFill>
          <a:blip r:embed="rId4">
            <a:alphaModFix/>
          </a:blip>
          <a:stretch>
            <a:fillRect/>
          </a:stretch>
        </p:blipFill>
        <p:spPr>
          <a:xfrm>
            <a:off x="3317000" y="6111411"/>
            <a:ext cx="637300" cy="637332"/>
          </a:xfrm>
          <a:prstGeom prst="rect">
            <a:avLst/>
          </a:prstGeom>
          <a:noFill/>
          <a:ln>
            <a:noFill/>
          </a:ln>
        </p:spPr>
      </p:pic>
      <p:pic>
        <p:nvPicPr>
          <p:cNvPr id="155" name="Google Shape;155;p27" title="Context@2x transparent.png"/>
          <p:cNvPicPr preferRelativeResize="0"/>
          <p:nvPr/>
        </p:nvPicPr>
        <p:blipFill>
          <a:blip r:embed="rId5">
            <a:alphaModFix/>
          </a:blip>
          <a:stretch>
            <a:fillRect/>
          </a:stretch>
        </p:blipFill>
        <p:spPr>
          <a:xfrm>
            <a:off x="5370124" y="2503498"/>
            <a:ext cx="994400" cy="994400"/>
          </a:xfrm>
          <a:prstGeom prst="rect">
            <a:avLst/>
          </a:prstGeom>
          <a:noFill/>
          <a:ln>
            <a:noFill/>
          </a:ln>
        </p:spPr>
      </p:pic>
      <p:pic>
        <p:nvPicPr>
          <p:cNvPr id="156" name="Google Shape;156;p27"/>
          <p:cNvPicPr preferRelativeResize="0"/>
          <p:nvPr/>
        </p:nvPicPr>
        <p:blipFill>
          <a:blip r:embed="rId6">
            <a:alphaModFix/>
          </a:blip>
          <a:stretch>
            <a:fillRect/>
          </a:stretch>
        </p:blipFill>
        <p:spPr>
          <a:xfrm>
            <a:off x="203550" y="105259"/>
            <a:ext cx="994388" cy="412343"/>
          </a:xfrm>
          <a:prstGeom prst="rect">
            <a:avLst/>
          </a:prstGeom>
          <a:noFill/>
          <a:ln>
            <a:noFill/>
          </a:ln>
        </p:spPr>
      </p:pic>
      <p:pic>
        <p:nvPicPr>
          <p:cNvPr id="157" name="Google Shape;157;p27"/>
          <p:cNvPicPr preferRelativeResize="0"/>
          <p:nvPr/>
        </p:nvPicPr>
        <p:blipFill>
          <a:blip r:embed="rId7">
            <a:alphaModFix/>
          </a:blip>
          <a:stretch>
            <a:fillRect/>
          </a:stretch>
        </p:blipFill>
        <p:spPr>
          <a:xfrm>
            <a:off x="1212225" y="2509077"/>
            <a:ext cx="994400" cy="9944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pic>
        <p:nvPicPr>
          <p:cNvPr id="162" name="Google Shape;162;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3" name="Google Shape;163;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4" name="Google Shape;164;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65" name="Google Shape;165;p28"/>
          <p:cNvGraphicFramePr/>
          <p:nvPr/>
        </p:nvGraphicFramePr>
        <p:xfrm>
          <a:off x="428518" y="2648117"/>
          <a:ext cx="3000000" cy="3000000"/>
        </p:xfrm>
        <a:graphic>
          <a:graphicData uri="http://schemas.openxmlformats.org/drawingml/2006/table">
            <a:tbl>
              <a:tblPr>
                <a:noFill/>
                <a:tableStyleId>{DBA1C095-7057-4571-AF55-373CE8EA499E}</a:tableStyleId>
              </a:tblPr>
              <a:tblGrid>
                <a:gridCol w="1614500"/>
                <a:gridCol w="1614500"/>
                <a:gridCol w="1614500"/>
                <a:gridCol w="1614500"/>
              </a:tblGrid>
              <a:tr h="192825">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Station and Source</a:t>
                      </a:r>
                      <a:endParaRPr b="1"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NOTICE</a:t>
                      </a:r>
                      <a:endParaRPr b="1"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is a detail that stood out to you?</a:t>
                      </a:r>
                      <a:endParaRPr b="1"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WONDER</a:t>
                      </a:r>
                      <a:endParaRPr b="1"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is a question you have about this source?</a:t>
                      </a:r>
                      <a:endParaRPr sz="1100">
                        <a:solidFill>
                          <a:schemeClr val="dk1"/>
                        </a:solidFill>
                        <a:latin typeface="Inter"/>
                        <a:ea typeface="Inter"/>
                        <a:cs typeface="Inter"/>
                        <a:sym typeface="Inter"/>
                      </a:endParaRPr>
                    </a:p>
                  </a:txBody>
                  <a:tcPr marT="87275" marB="87275" marR="86050" marL="86050" anchor="ct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THINK</a:t>
                      </a:r>
                      <a:endParaRPr b="1"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makes this source historically significant?</a:t>
                      </a:r>
                      <a:endParaRPr sz="1100">
                        <a:solidFill>
                          <a:schemeClr val="dk1"/>
                        </a:solidFill>
                        <a:latin typeface="Inter"/>
                        <a:ea typeface="Inter"/>
                        <a:cs typeface="Inter"/>
                        <a:sym typeface="Inter"/>
                      </a:endParaRPr>
                    </a:p>
                  </a:txBody>
                  <a:tcPr marT="87275" marB="87275" marR="86050" marL="86050"/>
                </a:tc>
              </a:tr>
              <a:tr h="192825">
                <a:tc>
                  <a:txBody>
                    <a:bodyPr/>
                    <a:lstStyle/>
                    <a:p>
                      <a:pPr indent="0" lvl="0" marL="0" rtl="0" algn="l">
                        <a:spcBef>
                          <a:spcPts val="0"/>
                        </a:spcBef>
                        <a:spcAft>
                          <a:spcPts val="0"/>
                        </a:spcAft>
                        <a:buClr>
                          <a:schemeClr val="dk1"/>
                        </a:buClr>
                        <a:buSzPts val="1100"/>
                        <a:buFont typeface="Arial"/>
                        <a:buNone/>
                      </a:pPr>
                      <a:r>
                        <a:rPr b="1" lang="en" sz="1100">
                          <a:latin typeface="Inter"/>
                          <a:ea typeface="Inter"/>
                          <a:cs typeface="Inter"/>
                          <a:sym typeface="Inter"/>
                        </a:rPr>
                        <a:t>Station </a:t>
                      </a:r>
                      <a:r>
                        <a:rPr b="1" lang="en" sz="1100" u="sng">
                          <a:solidFill>
                            <a:schemeClr val="accent1"/>
                          </a:solidFill>
                          <a:latin typeface="Inter"/>
                          <a:ea typeface="Inter"/>
                          <a:cs typeface="Inter"/>
                          <a:sym typeface="Inter"/>
                        </a:rPr>
                        <a:t>1</a:t>
                      </a:r>
                      <a:endParaRPr b="1" sz="1100" u="sng">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latin typeface="Inter"/>
                          <a:ea typeface="Inter"/>
                          <a:cs typeface="Inter"/>
                          <a:sym typeface="Inter"/>
                        </a:rPr>
                        <a:t>Source: </a:t>
                      </a:r>
                      <a:r>
                        <a:rPr b="1" lang="en" sz="1100">
                          <a:solidFill>
                            <a:schemeClr val="accent1"/>
                          </a:solidFill>
                          <a:latin typeface="Inter"/>
                          <a:ea typeface="Inter"/>
                          <a:cs typeface="Inter"/>
                          <a:sym typeface="Inter"/>
                        </a:rPr>
                        <a:t>The Lowell Girls Video</a:t>
                      </a:r>
                      <a:endParaRPr b="1" sz="1100">
                        <a:latin typeface="Inter"/>
                        <a:ea typeface="Inter"/>
                        <a:cs typeface="Inter"/>
                        <a:sym typeface="Inter"/>
                      </a:endParaRPr>
                    </a:p>
                    <a:p>
                      <a:pPr indent="0" lvl="0" marL="0" rtl="0" algn="l">
                        <a:spcBef>
                          <a:spcPts val="0"/>
                        </a:spcBef>
                        <a:spcAft>
                          <a:spcPts val="0"/>
                        </a:spcAft>
                        <a:buNone/>
                      </a:pPr>
                      <a:r>
                        <a:t/>
                      </a:r>
                      <a:endParaRPr i="1" sz="1100">
                        <a:latin typeface="Inter"/>
                        <a:ea typeface="Inter"/>
                        <a:cs typeface="Inter"/>
                        <a:sym typeface="Inter"/>
                      </a:endParaRPr>
                    </a:p>
                    <a:p>
                      <a:pPr indent="0" lvl="0" marL="0" rtl="0" algn="l">
                        <a:spcBef>
                          <a:spcPts val="0"/>
                        </a:spcBef>
                        <a:spcAft>
                          <a:spcPts val="0"/>
                        </a:spcAft>
                        <a:buNone/>
                      </a:pPr>
                      <a:r>
                        <a:t/>
                      </a:r>
                      <a:endParaRPr i="1" sz="11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Many of the workers were young women from farms looking for opportunity in the city.</a:t>
                      </a:r>
                      <a:endParaRPr b="1" sz="1100">
                        <a:solidFill>
                          <a:schemeClr val="accent1"/>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Why were women chosen for factory work instead of men?</a:t>
                      </a:r>
                      <a:endParaRPr b="1" sz="1100">
                        <a:solidFill>
                          <a:schemeClr val="accent1"/>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This shows how the early industrial workforce created new roles for women, giving them both freedom and limits.</a:t>
                      </a:r>
                      <a:endParaRPr b="1" sz="1100">
                        <a:solidFill>
                          <a:schemeClr val="accent1"/>
                        </a:solidFill>
                        <a:latin typeface="Inter"/>
                        <a:ea typeface="Inter"/>
                        <a:cs typeface="Inter"/>
                        <a:sym typeface="Inter"/>
                      </a:endParaRPr>
                    </a:p>
                  </a:txBody>
                  <a:tcPr marT="87275" marB="87275" marR="86050" marL="86050"/>
                </a:tc>
              </a:tr>
              <a:tr h="192825">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Station </a:t>
                      </a:r>
                      <a:r>
                        <a:rPr b="1" lang="en" sz="1100" u="sng">
                          <a:solidFill>
                            <a:schemeClr val="accent1"/>
                          </a:solidFill>
                          <a:latin typeface="Inter"/>
                          <a:ea typeface="Inter"/>
                          <a:cs typeface="Inter"/>
                          <a:sym typeface="Inter"/>
                        </a:rPr>
                        <a:t>2</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Source: </a:t>
                      </a:r>
                      <a:r>
                        <a:rPr b="1" lang="en" sz="1100">
                          <a:solidFill>
                            <a:schemeClr val="accent1"/>
                          </a:solidFill>
                          <a:latin typeface="Inter"/>
                          <a:ea typeface="Inter"/>
                          <a:cs typeface="Inter"/>
                          <a:sym typeface="Inter"/>
                        </a:rPr>
                        <a:t>Mill Girl Morning Routine Video</a:t>
                      </a:r>
                      <a:endParaRPr i="1" sz="1100">
                        <a:solidFill>
                          <a:schemeClr val="dk1"/>
                        </a:solidFill>
                        <a:latin typeface="Inter"/>
                        <a:ea typeface="Inter"/>
                        <a:cs typeface="Inter"/>
                        <a:sym typeface="Inter"/>
                      </a:endParaRPr>
                    </a:p>
                    <a:p>
                      <a:pPr indent="0" lvl="0" marL="0" rtl="0" algn="l">
                        <a:spcBef>
                          <a:spcPts val="0"/>
                        </a:spcBef>
                        <a:spcAft>
                          <a:spcPts val="0"/>
                        </a:spcAft>
                        <a:buNone/>
                      </a:pPr>
                      <a:r>
                        <a:t/>
                      </a:r>
                      <a:endParaRPr i="1" sz="11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The mill girl describes her day with pride, despite the hard work and long hours.</a:t>
                      </a:r>
                      <a:endParaRPr b="1" sz="1100">
                        <a:solidFill>
                          <a:schemeClr val="accent1"/>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Was this experience common, or was her positive view unusual?</a:t>
                      </a:r>
                      <a:endParaRPr b="1" sz="1100">
                        <a:solidFill>
                          <a:schemeClr val="accent1"/>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This source gives us a personal view of factory life, showing how some girls found meaning and community even in tough conditions.</a:t>
                      </a:r>
                      <a:endParaRPr b="1" sz="1100">
                        <a:solidFill>
                          <a:schemeClr val="accent1"/>
                        </a:solidFill>
                        <a:latin typeface="Inter"/>
                        <a:ea typeface="Inter"/>
                        <a:cs typeface="Inter"/>
                        <a:sym typeface="Inter"/>
                      </a:endParaRPr>
                    </a:p>
                  </a:txBody>
                  <a:tcPr marT="87275" marB="87275" marR="86050" marL="86050"/>
                </a:tc>
              </a:tr>
              <a:tr h="192825">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Station </a:t>
                      </a:r>
                      <a:r>
                        <a:rPr b="1" lang="en" sz="1100" u="sng">
                          <a:solidFill>
                            <a:schemeClr val="accent1"/>
                          </a:solidFill>
                          <a:latin typeface="Inter"/>
                          <a:ea typeface="Inter"/>
                          <a:cs typeface="Inter"/>
                          <a:sym typeface="Inter"/>
                        </a:rPr>
                        <a:t>3</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Source: </a:t>
                      </a:r>
                      <a:r>
                        <a:rPr b="1" lang="en" sz="1100">
                          <a:solidFill>
                            <a:schemeClr val="accent1"/>
                          </a:solidFill>
                          <a:latin typeface="Inter"/>
                          <a:ea typeface="Inter"/>
                          <a:cs typeface="Inter"/>
                          <a:sym typeface="Inter"/>
                        </a:rPr>
                        <a:t>Time Table for Lowell Mills</a:t>
                      </a:r>
                      <a:endParaRPr i="1" sz="1100">
                        <a:solidFill>
                          <a:schemeClr val="dk1"/>
                        </a:solidFill>
                        <a:latin typeface="Inter"/>
                        <a:ea typeface="Inter"/>
                        <a:cs typeface="Inter"/>
                        <a:sym typeface="Inter"/>
                      </a:endParaRPr>
                    </a:p>
                    <a:p>
                      <a:pPr indent="0" lvl="0" marL="0" rtl="0" algn="l">
                        <a:spcBef>
                          <a:spcPts val="0"/>
                        </a:spcBef>
                        <a:spcAft>
                          <a:spcPts val="0"/>
                        </a:spcAft>
                        <a:buNone/>
                      </a:pPr>
                      <a:r>
                        <a:t/>
                      </a:r>
                      <a:endParaRPr i="1" sz="1100">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accent1"/>
                          </a:solidFill>
                          <a:latin typeface="Inter"/>
                          <a:ea typeface="Inter"/>
                          <a:cs typeface="Inter"/>
                          <a:sym typeface="Inter"/>
                        </a:rPr>
                        <a:t>The workday started as early as 5:00 a.m. and ended around 7:30 p.m., depending on the time of year.</a:t>
                      </a:r>
                      <a:endParaRPr b="1" sz="11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100">
                          <a:solidFill>
                            <a:schemeClr val="accent1"/>
                          </a:solidFill>
                          <a:latin typeface="Inter"/>
                          <a:ea typeface="Inter"/>
                          <a:cs typeface="Inter"/>
                          <a:sym typeface="Inter"/>
                        </a:rPr>
                        <a:t>How did the workers—especially young women—feel about having such long and tightly scheduled workdays?</a:t>
                      </a:r>
                      <a:endParaRPr b="1" sz="11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100">
                          <a:solidFill>
                            <a:schemeClr val="accent1"/>
                          </a:solidFill>
                          <a:latin typeface="Inter"/>
                          <a:ea typeface="Inter"/>
                          <a:cs typeface="Inter"/>
                          <a:sym typeface="Inter"/>
                        </a:rPr>
                        <a:t>This source shows how industrial labor was strictly controlled by time, with bells regulating nearly every part of a worker’s day.</a:t>
                      </a:r>
                      <a:endParaRPr b="1" sz="11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r>
              <a:tr h="804250">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Station </a:t>
                      </a:r>
                      <a:r>
                        <a:rPr b="1" lang="en" sz="1100" u="sng">
                          <a:solidFill>
                            <a:schemeClr val="accent1"/>
                          </a:solidFill>
                          <a:latin typeface="Inter"/>
                          <a:ea typeface="Inter"/>
                          <a:cs typeface="Inter"/>
                          <a:sym typeface="Inter"/>
                        </a:rPr>
                        <a:t>4</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Source: </a:t>
                      </a:r>
                      <a:r>
                        <a:rPr b="1" lang="en" sz="1100">
                          <a:solidFill>
                            <a:schemeClr val="accent1"/>
                          </a:solidFill>
                          <a:latin typeface="Inter"/>
                          <a:ea typeface="Inter"/>
                          <a:cs typeface="Inter"/>
                          <a:sym typeface="Inter"/>
                        </a:rPr>
                        <a:t>“Union is Power.” Broadside</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i="1" sz="1100">
                        <a:solidFill>
                          <a:schemeClr val="dk1"/>
                        </a:solidFill>
                        <a:latin typeface="Inter"/>
                        <a:ea typeface="Inter"/>
                        <a:cs typeface="Inter"/>
                        <a:sym typeface="Inter"/>
                      </a:endParaRPr>
                    </a:p>
                    <a:p>
                      <a:pPr indent="0" lvl="0" marL="0" rtl="0" algn="l">
                        <a:spcBef>
                          <a:spcPts val="0"/>
                        </a:spcBef>
                        <a:spcAft>
                          <a:spcPts val="0"/>
                        </a:spcAft>
                        <a:buNone/>
                      </a:pPr>
                      <a:r>
                        <a:t/>
                      </a:r>
                      <a:endParaRPr i="1" sz="1100">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The workers refuse to return to the mills unless all are treated equally and fairly.</a:t>
                      </a:r>
                      <a:endParaRPr b="1" sz="1100">
                        <a:solidFill>
                          <a:schemeClr val="accent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Who printed and distributed this broadside, and how many people supported it?</a:t>
                      </a:r>
                      <a:endParaRPr b="1" sz="1100">
                        <a:solidFill>
                          <a:schemeClr val="accent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 This is an early example of organized labor protest and shows how workers used patriotic language to demand their rights.</a:t>
                      </a:r>
                      <a:endParaRPr b="1" sz="1100">
                        <a:solidFill>
                          <a:schemeClr val="accent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66" name="Google Shape;166;p28"/>
          <p:cNvSpPr txBox="1"/>
          <p:nvPr/>
        </p:nvSpPr>
        <p:spPr>
          <a:xfrm>
            <a:off x="432988" y="2152043"/>
            <a:ext cx="6458100" cy="482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000">
                <a:solidFill>
                  <a:schemeClr val="dk1"/>
                </a:solidFill>
                <a:latin typeface="Halant"/>
                <a:ea typeface="Halant"/>
                <a:cs typeface="Halant"/>
                <a:sym typeface="Halant"/>
              </a:rPr>
              <a:t>Directions: </a:t>
            </a:r>
            <a:r>
              <a:rPr lang="en" sz="1000">
                <a:solidFill>
                  <a:schemeClr val="dk1"/>
                </a:solidFill>
                <a:latin typeface="Halant"/>
                <a:ea typeface="Halant"/>
                <a:cs typeface="Halant"/>
                <a:sym typeface="Halant"/>
              </a:rPr>
              <a:t>Choose which four stations you would like to investigate. View the station materials. Complete the table based on your background knowledge and the source information.</a:t>
            </a:r>
            <a:endParaRPr sz="1000">
              <a:solidFill>
                <a:schemeClr val="dk1"/>
              </a:solidFill>
              <a:latin typeface="Halant"/>
              <a:ea typeface="Halant"/>
              <a:cs typeface="Halant"/>
              <a:sym typeface="Halant"/>
            </a:endParaRPr>
          </a:p>
        </p:txBody>
      </p:sp>
      <p:sp>
        <p:nvSpPr>
          <p:cNvPr id="167" name="Google Shape;167;p28"/>
          <p:cNvSpPr txBox="1"/>
          <p:nvPr/>
        </p:nvSpPr>
        <p:spPr>
          <a:xfrm>
            <a:off x="1805424" y="1077842"/>
            <a:ext cx="5119200" cy="9729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latin typeface="Inter"/>
              <a:ea typeface="Inter"/>
              <a:cs typeface="Inter"/>
              <a:sym typeface="Inter"/>
            </a:endParaRPr>
          </a:p>
        </p:txBody>
      </p:sp>
      <p:sp>
        <p:nvSpPr>
          <p:cNvPr id="168" name="Google Shape;168;p28"/>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Source Investigation Stations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Rise of Early Labor Reform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69" name="Google Shape;169;p28"/>
          <p:cNvPicPr preferRelativeResize="0"/>
          <p:nvPr/>
        </p:nvPicPr>
        <p:blipFill>
          <a:blip r:embed="rId4">
            <a:alphaModFix/>
          </a:blip>
          <a:stretch>
            <a:fillRect/>
          </a:stretch>
        </p:blipFill>
        <p:spPr>
          <a:xfrm>
            <a:off x="203550" y="105259"/>
            <a:ext cx="994388" cy="412343"/>
          </a:xfrm>
          <a:prstGeom prst="rect">
            <a:avLst/>
          </a:prstGeom>
          <a:noFill/>
          <a:ln>
            <a:noFill/>
          </a:ln>
        </p:spPr>
      </p:pic>
      <p:pic>
        <p:nvPicPr>
          <p:cNvPr id="170" name="Google Shape;170;p28"/>
          <p:cNvPicPr preferRelativeResize="0"/>
          <p:nvPr/>
        </p:nvPicPr>
        <p:blipFill>
          <a:blip r:embed="rId5">
            <a:alphaModFix/>
          </a:blip>
          <a:stretch>
            <a:fillRect/>
          </a:stretch>
        </p:blipFill>
        <p:spPr>
          <a:xfrm>
            <a:off x="717050" y="1019238"/>
            <a:ext cx="1088375" cy="10883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pic>
        <p:nvPicPr>
          <p:cNvPr id="175" name="Google Shape;175;p2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6" name="Google Shape;176;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7" name="Google Shape;177;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78" name="Google Shape;178;p29"/>
          <p:cNvGraphicFramePr/>
          <p:nvPr/>
        </p:nvGraphicFramePr>
        <p:xfrm>
          <a:off x="428518" y="2648117"/>
          <a:ext cx="3000000" cy="3000000"/>
        </p:xfrm>
        <a:graphic>
          <a:graphicData uri="http://schemas.openxmlformats.org/drawingml/2006/table">
            <a:tbl>
              <a:tblPr>
                <a:noFill/>
                <a:tableStyleId>{DBA1C095-7057-4571-AF55-373CE8EA499E}</a:tableStyleId>
              </a:tblPr>
              <a:tblGrid>
                <a:gridCol w="1614500"/>
                <a:gridCol w="1614500"/>
                <a:gridCol w="1614500"/>
                <a:gridCol w="1614500"/>
              </a:tblGrid>
              <a:tr h="192825">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Station and Source</a:t>
                      </a:r>
                      <a:endParaRPr b="1" sz="1100">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NOTICE</a:t>
                      </a:r>
                      <a:endParaRPr b="1"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is a detail that stood out to you?</a:t>
                      </a:r>
                      <a:endParaRPr b="1" sz="1100">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WONDER</a:t>
                      </a:r>
                      <a:endParaRPr b="1"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is a question you have about this source?</a:t>
                      </a:r>
                      <a:endParaRPr sz="1100">
                        <a:solidFill>
                          <a:schemeClr val="dk1"/>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THINK</a:t>
                      </a:r>
                      <a:endParaRPr b="1"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makes this source historically significant?</a:t>
                      </a:r>
                      <a:endParaRPr sz="1100">
                        <a:solidFill>
                          <a:schemeClr val="dk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r>
              <a:tr h="192825">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Station </a:t>
                      </a:r>
                      <a:r>
                        <a:rPr b="1" lang="en" sz="1100" u="sng">
                          <a:solidFill>
                            <a:schemeClr val="accent1"/>
                          </a:solidFill>
                          <a:latin typeface="Inter"/>
                          <a:ea typeface="Inter"/>
                          <a:cs typeface="Inter"/>
                          <a:sym typeface="Inter"/>
                        </a:rPr>
                        <a:t>5</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Source: </a:t>
                      </a:r>
                      <a:r>
                        <a:rPr b="1" lang="en" sz="1100">
                          <a:solidFill>
                            <a:schemeClr val="accent1"/>
                          </a:solidFill>
                          <a:latin typeface="Inter"/>
                          <a:ea typeface="Inter"/>
                          <a:cs typeface="Inter"/>
                          <a:sym typeface="Inter"/>
                        </a:rPr>
                        <a:t>Robinson, </a:t>
                      </a:r>
                      <a:r>
                        <a:rPr b="1" i="1" lang="en" sz="1100">
                          <a:solidFill>
                            <a:schemeClr val="accent1"/>
                          </a:solidFill>
                          <a:latin typeface="Inter"/>
                          <a:ea typeface="Inter"/>
                          <a:cs typeface="Inter"/>
                          <a:sym typeface="Inter"/>
                        </a:rPr>
                        <a:t>Loom and Spindle</a:t>
                      </a:r>
                      <a:endParaRPr b="1" i="1" sz="1100">
                        <a:solidFill>
                          <a:schemeClr val="dk1"/>
                        </a:solidFill>
                        <a:latin typeface="Inter"/>
                        <a:ea typeface="Inter"/>
                        <a:cs typeface="Inter"/>
                        <a:sym typeface="Inter"/>
                      </a:endParaRPr>
                    </a:p>
                    <a:p>
                      <a:pPr indent="0" lvl="0" marL="0" rtl="0" algn="l">
                        <a:spcBef>
                          <a:spcPts val="0"/>
                        </a:spcBef>
                        <a:spcAft>
                          <a:spcPts val="0"/>
                        </a:spcAft>
                        <a:buNone/>
                      </a:pPr>
                      <a:r>
                        <a:t/>
                      </a:r>
                      <a:endParaRPr i="1" sz="1100">
                        <a:solidFill>
                          <a:schemeClr val="dk1"/>
                        </a:solidFill>
                        <a:latin typeface="Inter"/>
                        <a:ea typeface="Inter"/>
                        <a:cs typeface="Inter"/>
                        <a:sym typeface="Inter"/>
                      </a:endParaRPr>
                    </a:p>
                    <a:p>
                      <a:pPr indent="0" lvl="0" marL="0" rtl="0" algn="l">
                        <a:spcBef>
                          <a:spcPts val="0"/>
                        </a:spcBef>
                        <a:spcAft>
                          <a:spcPts val="0"/>
                        </a:spcAft>
                        <a:buNone/>
                      </a:pPr>
                      <a:r>
                        <a:t/>
                      </a:r>
                      <a:endParaRPr i="1" sz="1100">
                        <a:solidFill>
                          <a:schemeClr val="dk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Harriet led other girls out of the mill during a strike when no one else was willing.</a:t>
                      </a:r>
                      <a:endParaRPr b="1" sz="1100">
                        <a:solidFill>
                          <a:schemeClr val="accent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What happened to the girls after the strike—did their conditions improve?</a:t>
                      </a:r>
                      <a:endParaRPr b="1" sz="1100">
                        <a:solidFill>
                          <a:schemeClr val="accent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This memoir shows how even young workers could take bold action, and it helps us understand the beginnings.</a:t>
                      </a:r>
                      <a:endParaRPr b="1" sz="1100">
                        <a:solidFill>
                          <a:schemeClr val="accent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92825">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Station </a:t>
                      </a:r>
                      <a:r>
                        <a:rPr b="1" lang="en" sz="1100" u="sng">
                          <a:solidFill>
                            <a:schemeClr val="accent1"/>
                          </a:solidFill>
                          <a:latin typeface="Inter"/>
                          <a:ea typeface="Inter"/>
                          <a:cs typeface="Inter"/>
                          <a:sym typeface="Inter"/>
                        </a:rPr>
                        <a:t>6</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Source: </a:t>
                      </a:r>
                      <a:r>
                        <a:rPr b="1" lang="en" sz="1100">
                          <a:solidFill>
                            <a:schemeClr val="accent1"/>
                          </a:solidFill>
                          <a:latin typeface="Inter"/>
                          <a:ea typeface="Inter"/>
                          <a:cs typeface="Inter"/>
                          <a:sym typeface="Inter"/>
                        </a:rPr>
                        <a:t>Washington Navy Yard Strike</a:t>
                      </a:r>
                      <a:endParaRPr i="1" sz="1100">
                        <a:solidFill>
                          <a:schemeClr val="dk1"/>
                        </a:solidFill>
                        <a:latin typeface="Inter"/>
                        <a:ea typeface="Inter"/>
                        <a:cs typeface="Inter"/>
                        <a:sym typeface="Inter"/>
                      </a:endParaRPr>
                    </a:p>
                    <a:p>
                      <a:pPr indent="0" lvl="0" marL="0" rtl="0" algn="l">
                        <a:spcBef>
                          <a:spcPts val="0"/>
                        </a:spcBef>
                        <a:spcAft>
                          <a:spcPts val="0"/>
                        </a:spcAft>
                        <a:buNone/>
                      </a:pPr>
                      <a:r>
                        <a:t/>
                      </a:r>
                      <a:endParaRPr i="1" sz="1100">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Both Black and white workers participated in this strike together.</a:t>
                      </a:r>
                      <a:endParaRPr b="1" sz="11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How common was interracial cooperation in labor protests at the time?</a:t>
                      </a:r>
                      <a:endParaRPr b="1" sz="11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This strike was one of the first interracial labor actions in U.S. history.</a:t>
                      </a:r>
                      <a:endParaRPr b="1" sz="11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tcPr>
                </a:tc>
              </a:tr>
              <a:tr h="192825">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Station </a:t>
                      </a:r>
                      <a:r>
                        <a:rPr b="1" lang="en" sz="1100" u="sng">
                          <a:solidFill>
                            <a:schemeClr val="accent1"/>
                          </a:solidFill>
                          <a:latin typeface="Inter"/>
                          <a:ea typeface="Inter"/>
                          <a:cs typeface="Inter"/>
                          <a:sym typeface="Inter"/>
                        </a:rPr>
                        <a:t>7</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Source: </a:t>
                      </a:r>
                      <a:r>
                        <a:rPr b="1" lang="en" sz="1100">
                          <a:solidFill>
                            <a:schemeClr val="accent1"/>
                          </a:solidFill>
                          <a:latin typeface="Inter"/>
                          <a:ea typeface="Inter"/>
                          <a:cs typeface="Inter"/>
                          <a:sym typeface="Inter"/>
                        </a:rPr>
                        <a:t>Cordwainers Strike and Trial</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i="1" sz="1100">
                        <a:solidFill>
                          <a:schemeClr val="dk1"/>
                        </a:solidFill>
                        <a:latin typeface="Inter"/>
                        <a:ea typeface="Inter"/>
                        <a:cs typeface="Inter"/>
                        <a:sym typeface="Inter"/>
                      </a:endParaRPr>
                    </a:p>
                    <a:p>
                      <a:pPr indent="0" lvl="0" marL="0" rtl="0" algn="l">
                        <a:spcBef>
                          <a:spcPts val="0"/>
                        </a:spcBef>
                        <a:spcAft>
                          <a:spcPts val="0"/>
                        </a:spcAft>
                        <a:buNone/>
                      </a:pPr>
                      <a:r>
                        <a:t/>
                      </a:r>
                      <a:endParaRPr i="1" sz="11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Workers were found guilty just for trying to form a society to protect their wages.</a:t>
                      </a:r>
                      <a:endParaRPr b="1" sz="1100">
                        <a:solidFill>
                          <a:schemeClr val="accent1"/>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How long did it take before labor unions became legal again in the U.S.?</a:t>
                      </a:r>
                      <a:endParaRPr b="1" sz="1100">
                        <a:solidFill>
                          <a:schemeClr val="accent1"/>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This trial made early labor organizing illegal, showing how powerful people feared worker solidarity.</a:t>
                      </a:r>
                      <a:endParaRPr b="1" sz="1100">
                        <a:solidFill>
                          <a:schemeClr val="accent1"/>
                        </a:solidFill>
                        <a:latin typeface="Inter"/>
                        <a:ea typeface="Inter"/>
                        <a:cs typeface="Inter"/>
                        <a:sym typeface="Inter"/>
                      </a:endParaRPr>
                    </a:p>
                  </a:txBody>
                  <a:tcPr marT="87275" marB="87275" marR="86050" marL="86050"/>
                </a:tc>
              </a:tr>
              <a:tr h="804250">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Station </a:t>
                      </a:r>
                      <a:r>
                        <a:rPr b="1" lang="en" sz="1100" u="sng">
                          <a:solidFill>
                            <a:schemeClr val="accent1"/>
                          </a:solidFill>
                          <a:latin typeface="Inter"/>
                          <a:ea typeface="Inter"/>
                          <a:cs typeface="Inter"/>
                          <a:sym typeface="Inter"/>
                        </a:rPr>
                        <a:t>8</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Source: </a:t>
                      </a:r>
                      <a:r>
                        <a:rPr b="1" lang="en" sz="1100">
                          <a:solidFill>
                            <a:schemeClr val="accent1"/>
                          </a:solidFill>
                          <a:latin typeface="Inter"/>
                          <a:ea typeface="Inter"/>
                          <a:cs typeface="Inter"/>
                          <a:sym typeface="Inter"/>
                        </a:rPr>
                        <a:t>Address to the Journeymen Cordwainers</a:t>
                      </a:r>
                      <a:endParaRPr b="1" i="1" sz="1100">
                        <a:solidFill>
                          <a:schemeClr val="dk1"/>
                        </a:solidFill>
                        <a:latin typeface="Inter"/>
                        <a:ea typeface="Inter"/>
                        <a:cs typeface="Inter"/>
                        <a:sym typeface="Inter"/>
                      </a:endParaRPr>
                    </a:p>
                    <a:p>
                      <a:pPr indent="0" lvl="0" marL="0" rtl="0" algn="l">
                        <a:spcBef>
                          <a:spcPts val="0"/>
                        </a:spcBef>
                        <a:spcAft>
                          <a:spcPts val="0"/>
                        </a:spcAft>
                        <a:buNone/>
                      </a:pPr>
                      <a:r>
                        <a:t/>
                      </a:r>
                      <a:endParaRPr i="1" sz="1100">
                        <a:solidFill>
                          <a:schemeClr val="dk1"/>
                        </a:solidFill>
                        <a:latin typeface="Inter"/>
                        <a:ea typeface="Inter"/>
                        <a:cs typeface="Inter"/>
                        <a:sym typeface="Inter"/>
                      </a:endParaRPr>
                    </a:p>
                    <a:p>
                      <a:pPr indent="0" lvl="0" marL="0" rtl="0" algn="l">
                        <a:spcBef>
                          <a:spcPts val="0"/>
                        </a:spcBef>
                        <a:spcAft>
                          <a:spcPts val="0"/>
                        </a:spcAft>
                        <a:buNone/>
                      </a:pPr>
                      <a:r>
                        <a:t/>
                      </a:r>
                      <a:endParaRPr i="1" sz="1100">
                        <a:solidFill>
                          <a:schemeClr val="dk1"/>
                        </a:solidFill>
                        <a:latin typeface="Inter"/>
                        <a:ea typeface="Inter"/>
                        <a:cs typeface="Inter"/>
                        <a:sym typeface="Inter"/>
                      </a:endParaRPr>
                    </a:p>
                  </a:txBody>
                  <a:tcPr marT="87275" marB="87275" marR="86050" marL="86050"/>
                </a:tc>
                <a:tc>
                  <a:txBody>
                    <a:bodyPr/>
                    <a:lstStyle/>
                    <a:p>
                      <a:pPr indent="0" lvl="0" marL="0" rtl="0" algn="l">
                        <a:lnSpc>
                          <a:spcPct val="100000"/>
                        </a:lnSpc>
                        <a:spcBef>
                          <a:spcPts val="1200"/>
                        </a:spcBef>
                        <a:spcAft>
                          <a:spcPts val="1200"/>
                        </a:spcAft>
                        <a:buNone/>
                      </a:pPr>
                      <a:r>
                        <a:rPr b="1" lang="en" sz="1100">
                          <a:solidFill>
                            <a:schemeClr val="accent1"/>
                          </a:solidFill>
                          <a:latin typeface="Inter"/>
                          <a:ea typeface="Inter"/>
                          <a:cs typeface="Inter"/>
                          <a:sym typeface="Inter"/>
                        </a:rPr>
                        <a:t>Poetic language and patriotic imagery— like referencing unity, brotherhood, and “fair compensation”— to encourage workers to join together.</a:t>
                      </a:r>
                      <a:endParaRPr b="1" sz="1100">
                        <a:solidFill>
                          <a:schemeClr val="accent1"/>
                        </a:solidFill>
                        <a:latin typeface="Inter"/>
                        <a:ea typeface="Inter"/>
                        <a:cs typeface="Inter"/>
                        <a:sym typeface="Inter"/>
                      </a:endParaRPr>
                    </a:p>
                  </a:txBody>
                  <a:tcPr marT="87275" marB="87275" marR="86050" marL="86050"/>
                </a:tc>
                <a:tc>
                  <a:txBody>
                    <a:bodyPr/>
                    <a:lstStyle/>
                    <a:p>
                      <a:pPr indent="0" lvl="0" marL="0" rtl="0" algn="l">
                        <a:lnSpc>
                          <a:spcPct val="100000"/>
                        </a:lnSpc>
                        <a:spcBef>
                          <a:spcPts val="0"/>
                        </a:spcBef>
                        <a:spcAft>
                          <a:spcPts val="0"/>
                        </a:spcAft>
                        <a:buNone/>
                      </a:pPr>
                      <a:r>
                        <a:rPr b="1" lang="en" sz="1100">
                          <a:solidFill>
                            <a:schemeClr val="accent1"/>
                          </a:solidFill>
                          <a:latin typeface="Inter"/>
                          <a:ea typeface="Inter"/>
                          <a:cs typeface="Inter"/>
                          <a:sym typeface="Inter"/>
                        </a:rPr>
                        <a:t>How did workers respond to this message at the time?</a:t>
                      </a:r>
                      <a:endParaRPr b="1" sz="1100">
                        <a:solidFill>
                          <a:schemeClr val="accent1"/>
                        </a:solidFill>
                        <a:latin typeface="Inter"/>
                        <a:ea typeface="Inter"/>
                        <a:cs typeface="Inter"/>
                        <a:sym typeface="Inter"/>
                      </a:endParaRPr>
                    </a:p>
                  </a:txBody>
                  <a:tcPr marT="87275" marB="87275" marR="86050" marL="86050"/>
                </a:tc>
                <a:tc>
                  <a:txBody>
                    <a:bodyPr/>
                    <a:lstStyle/>
                    <a:p>
                      <a:pPr indent="0" lvl="0" marL="0" rtl="0" algn="l">
                        <a:lnSpc>
                          <a:spcPct val="100000"/>
                        </a:lnSpc>
                        <a:spcBef>
                          <a:spcPts val="0"/>
                        </a:spcBef>
                        <a:spcAft>
                          <a:spcPts val="0"/>
                        </a:spcAft>
                        <a:buNone/>
                      </a:pPr>
                      <a:r>
                        <a:rPr b="1" lang="en" sz="1100">
                          <a:solidFill>
                            <a:schemeClr val="accent1"/>
                          </a:solidFill>
                          <a:latin typeface="Inter"/>
                          <a:ea typeface="Inter"/>
                          <a:cs typeface="Inter"/>
                          <a:sym typeface="Inter"/>
                        </a:rPr>
                        <a:t>It shows how workers used emotional appeals, unity, and national values to rebuild labor organizing after it became legal again in MA.</a:t>
                      </a:r>
                      <a:endParaRPr b="1" sz="1100">
                        <a:solidFill>
                          <a:schemeClr val="accent1"/>
                        </a:solidFill>
                        <a:latin typeface="Inter"/>
                        <a:ea typeface="Inter"/>
                        <a:cs typeface="Inter"/>
                        <a:sym typeface="Inter"/>
                      </a:endParaRPr>
                    </a:p>
                  </a:txBody>
                  <a:tcPr marT="87275" marB="87275" marR="86050" marL="86050"/>
                </a:tc>
              </a:tr>
            </a:tbl>
          </a:graphicData>
        </a:graphic>
      </p:graphicFrame>
      <p:sp>
        <p:nvSpPr>
          <p:cNvPr id="179" name="Google Shape;179;p29"/>
          <p:cNvSpPr txBox="1"/>
          <p:nvPr/>
        </p:nvSpPr>
        <p:spPr>
          <a:xfrm>
            <a:off x="432988" y="2152043"/>
            <a:ext cx="6458100" cy="482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000">
                <a:solidFill>
                  <a:schemeClr val="dk1"/>
                </a:solidFill>
                <a:latin typeface="Halant"/>
                <a:ea typeface="Halant"/>
                <a:cs typeface="Halant"/>
                <a:sym typeface="Halant"/>
              </a:rPr>
              <a:t>Directions: </a:t>
            </a:r>
            <a:r>
              <a:rPr lang="en" sz="1000">
                <a:solidFill>
                  <a:schemeClr val="dk1"/>
                </a:solidFill>
                <a:latin typeface="Halant"/>
                <a:ea typeface="Halant"/>
                <a:cs typeface="Halant"/>
                <a:sym typeface="Halant"/>
              </a:rPr>
              <a:t>Choose which four stations you would like to investigate. View the station materials. Complete the table based on your background knowledge and the source information.</a:t>
            </a:r>
            <a:endParaRPr sz="1000">
              <a:solidFill>
                <a:schemeClr val="dk1"/>
              </a:solidFill>
              <a:latin typeface="Halant"/>
              <a:ea typeface="Halant"/>
              <a:cs typeface="Halant"/>
              <a:sym typeface="Halant"/>
            </a:endParaRPr>
          </a:p>
        </p:txBody>
      </p:sp>
      <p:sp>
        <p:nvSpPr>
          <p:cNvPr id="180" name="Google Shape;180;p29"/>
          <p:cNvSpPr txBox="1"/>
          <p:nvPr/>
        </p:nvSpPr>
        <p:spPr>
          <a:xfrm>
            <a:off x="1805424" y="1077842"/>
            <a:ext cx="5119200" cy="9729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latin typeface="Inter"/>
              <a:ea typeface="Inter"/>
              <a:cs typeface="Inter"/>
              <a:sym typeface="Inter"/>
            </a:endParaRPr>
          </a:p>
        </p:txBody>
      </p:sp>
      <p:sp>
        <p:nvSpPr>
          <p:cNvPr id="181" name="Google Shape;181;p29"/>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Source Investigation Stations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Rise of Early Labor Reform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82" name="Google Shape;182;p29"/>
          <p:cNvPicPr preferRelativeResize="0"/>
          <p:nvPr/>
        </p:nvPicPr>
        <p:blipFill>
          <a:blip r:embed="rId4">
            <a:alphaModFix/>
          </a:blip>
          <a:stretch>
            <a:fillRect/>
          </a:stretch>
        </p:blipFill>
        <p:spPr>
          <a:xfrm>
            <a:off x="203550" y="105259"/>
            <a:ext cx="994388" cy="412343"/>
          </a:xfrm>
          <a:prstGeom prst="rect">
            <a:avLst/>
          </a:prstGeom>
          <a:noFill/>
          <a:ln>
            <a:noFill/>
          </a:ln>
        </p:spPr>
      </p:pic>
      <p:pic>
        <p:nvPicPr>
          <p:cNvPr id="183" name="Google Shape;183;p29"/>
          <p:cNvPicPr preferRelativeResize="0"/>
          <p:nvPr/>
        </p:nvPicPr>
        <p:blipFill>
          <a:blip r:embed="rId5">
            <a:alphaModFix/>
          </a:blip>
          <a:stretch>
            <a:fillRect/>
          </a:stretch>
        </p:blipFill>
        <p:spPr>
          <a:xfrm>
            <a:off x="717050" y="1019238"/>
            <a:ext cx="1088375" cy="10883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