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7772400" cx="10058400"/>
  <p:notesSz cx="6858000" cy="9144000"/>
  <p:embeddedFontLst>
    <p:embeddedFont>
      <p:font typeface="Inter"/>
      <p:regular r:id="rId10"/>
      <p:bold r:id="rId11"/>
      <p:italic r:id="rId12"/>
      <p:boldItalic r:id="rId13"/>
    </p:embeddedFont>
    <p:embeddedFont>
      <p:font typeface="Plus Jakarta Sans Medium"/>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123D3C99-64FF-4692-B78A-A0C1E6D9C6B5}">
  <a:tblStyle styleId="{123D3C99-64FF-4692-B78A-A0C1E6D9C6B5}"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bold.fntdata"/><Relationship Id="rId14" Type="http://schemas.openxmlformats.org/officeDocument/2006/relationships/font" Target="fonts/PlusJakartaSansMedium-regular.fntdata"/><Relationship Id="rId17" Type="http://schemas.openxmlformats.org/officeDocument/2006/relationships/font" Target="fonts/PlusJakartaSansMedium-boldItalic.fntdata"/><Relationship Id="rId16"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043551cf01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043551cf0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043551cf01_0_11: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043551cf01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351cd2e0297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351cd2e029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hyperlink" Target="https://docs.google.com/presentation/d/1TTKRhY9StLfv4SAZ0xGLkp_ngo_7aiLJEkSrpDDWa-o/view" TargetMode="External"/><Relationship Id="rId10" Type="http://schemas.openxmlformats.org/officeDocument/2006/relationships/hyperlink" Target="https://docs.google.com/presentation/d/1PZz9FZE2m6L2YwjwRS9Fx6JxOp72pRfXWxWUNnYjuz0/view" TargetMode="External"/><Relationship Id="rId13" Type="http://schemas.openxmlformats.org/officeDocument/2006/relationships/hyperlink" Target="https://www.youtube.com/watch?v=TcYhuG1y3bc" TargetMode="External"/><Relationship Id="rId12" Type="http://schemas.openxmlformats.org/officeDocument/2006/relationships/hyperlink" Target="https://docs.google.com/presentation/d/18aPuQ263ibokSpTipDn2JfeRKEcfOTUwC_zJtScoZZI/view" TargetMode="External"/><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 Id="rId9" Type="http://schemas.openxmlformats.org/officeDocument/2006/relationships/hyperlink" Target="https://docs.google.com/presentation/d/1AoqoJms29WljrDV02DSSDS64nSnwucSz15yPPLTjWew/view" TargetMode="External"/><Relationship Id="rId5" Type="http://schemas.openxmlformats.org/officeDocument/2006/relationships/hyperlink" Target="https://docs.google.com/presentation/d/1TTKRhY9StLfv4SAZ0xGLkp_ngo_7aiLJEkSrpDDWa-o/view" TargetMode="External"/><Relationship Id="rId6" Type="http://schemas.openxmlformats.org/officeDocument/2006/relationships/hyperlink" Target="https://docs.google.com/presentation/d/18aPuQ263ibokSpTipDn2JfeRKEcfOTUwC_zJtScoZZI/view" TargetMode="External"/><Relationship Id="rId7" Type="http://schemas.openxmlformats.org/officeDocument/2006/relationships/hyperlink" Target="https://docs.google.com/presentation/d/1IQ9Z_OotIS8OG0grzGUqu8_brbFN3HucEXTHo-xD74E/view" TargetMode="External"/><Relationship Id="rId8" Type="http://schemas.openxmlformats.org/officeDocument/2006/relationships/hyperlink" Target="https://docs.google.com/presentation/d/1fqVi1FdrrZdhm3SAbc9p0g-R2dDpXAKDImuAC97Omfk/view"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docs.google.com/presentation/d/1IQ9Z_OotIS8OG0grzGUqu8_brbFN3HucEXTHo-xD74E/view"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docs.google.com/presentation/d/1zRUJOBalQAaegEak6R1-eyrkWrm_T-asItRPPCfkStk/view"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55" name="Google Shape;55;p13"/>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56" name="Google Shape;56;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8" name="Google Shape;58;p13"/>
          <p:cNvGraphicFramePr/>
          <p:nvPr/>
        </p:nvGraphicFramePr>
        <p:xfrm>
          <a:off x="355863" y="658325"/>
          <a:ext cx="3000000" cy="3000000"/>
        </p:xfrm>
        <a:graphic>
          <a:graphicData uri="http://schemas.openxmlformats.org/drawingml/2006/table">
            <a:tbl>
              <a:tblPr>
                <a:noFill/>
                <a:tableStyleId>{123D3C99-64FF-4692-B78A-A0C1E6D9C6B5}</a:tableStyleId>
              </a:tblPr>
              <a:tblGrid>
                <a:gridCol w="1633350"/>
                <a:gridCol w="4045800"/>
                <a:gridCol w="3669725"/>
              </a:tblGrid>
              <a:tr h="29375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latin typeface="Inter"/>
                          <a:ea typeface="Inter"/>
                          <a:cs typeface="Inter"/>
                          <a:sym typeface="Inter"/>
                        </a:rPr>
                        <a:t>LESSON 5: Women’s Rights</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23000">
                <a:tc>
                  <a:txBody>
                    <a:bodyPr/>
                    <a:lstStyle/>
                    <a:p>
                      <a:pPr indent="0" lvl="0" marL="0" rtl="0" algn="l">
                        <a:spcBef>
                          <a:spcPts val="0"/>
                        </a:spcBef>
                        <a:spcAft>
                          <a:spcPts val="0"/>
                        </a:spcAft>
                        <a:buNone/>
                      </a:pPr>
                      <a:r>
                        <a:rPr b="1" lang="en" sz="1200">
                          <a:latin typeface="Inter"/>
                          <a:ea typeface="Inter"/>
                          <a:cs typeface="Inter"/>
                          <a:sym typeface="Inter"/>
                        </a:rPr>
                        <a:t>SUPPORTING QUESTION</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 did early women’s rights activists use American ideals to support their cause?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282000">
                <a:tc>
                  <a:txBody>
                    <a:bodyPr/>
                    <a:lstStyle/>
                    <a:p>
                      <a:pPr indent="0" lvl="0" marL="0" rtl="0" algn="l">
                        <a:spcBef>
                          <a:spcPts val="0"/>
                        </a:spcBef>
                        <a:spcAft>
                          <a:spcPts val="0"/>
                        </a:spcAft>
                        <a:buNone/>
                      </a:pPr>
                      <a:r>
                        <a:rPr b="1" lang="en" sz="1200">
                          <a:latin typeface="Inter"/>
                          <a:ea typeface="Inter"/>
                          <a:cs typeface="Inter"/>
                          <a:sym typeface="Inter"/>
                        </a:rPr>
                        <a:t>FOCUS SKILL(S)</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None/>
                      </a:pPr>
                      <a:r>
                        <a:rPr lang="en" sz="1200">
                          <a:latin typeface="Inter"/>
                          <a:ea typeface="Inter"/>
                          <a:cs typeface="Inter"/>
                          <a:sym typeface="Inter"/>
                        </a:rPr>
                        <a:t>Contextualization</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Historical Significance</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Comparison</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987075">
                <a:tc>
                  <a:txBody>
                    <a:bodyPr/>
                    <a:lstStyle/>
                    <a:p>
                      <a:pPr indent="0" lvl="0" marL="0" rtl="0" algn="l">
                        <a:spcBef>
                          <a:spcPts val="0"/>
                        </a:spcBef>
                        <a:spcAft>
                          <a:spcPts val="0"/>
                        </a:spcAft>
                        <a:buNone/>
                      </a:pPr>
                      <a:r>
                        <a:rPr b="1" lang="en" sz="1200">
                          <a:latin typeface="Inter"/>
                          <a:ea typeface="Inter"/>
                          <a:cs typeface="Inter"/>
                          <a:sym typeface="Inter"/>
                        </a:rPr>
                        <a:t>MATERIALS</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TEACHER</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5"/>
                        </a:rPr>
                        <a:t>Do Firsts + Exemplars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6"/>
                        </a:rPr>
                        <a:t>Women’s Rights Student Worksheet + Exemplars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7"/>
                        </a:rPr>
                        <a:t>Classroom Mingle Sources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a:txBody>
                    <a:bodyPr/>
                    <a:lstStyle/>
                    <a:p>
                      <a:pPr indent="0" lvl="0" marL="0" rtl="0" algn="ctr">
                        <a:spcBef>
                          <a:spcPts val="0"/>
                        </a:spcBef>
                        <a:spcAft>
                          <a:spcPts val="0"/>
                        </a:spcAft>
                        <a:buNone/>
                      </a:pPr>
                      <a:r>
                        <a:rPr lang="en" sz="1200">
                          <a:latin typeface="Inter"/>
                          <a:ea typeface="Inter"/>
                          <a:cs typeface="Inter"/>
                          <a:sym typeface="Inter"/>
                        </a:rPr>
                        <a:t>STUDENT</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8"/>
                        </a:rPr>
                        <a:t>Do First Options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9"/>
                        </a:rPr>
                        <a:t>Printed Student Handouts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10"/>
                        </a:rPr>
                        <a:t>Classroom Mingle Sources</a:t>
                      </a:r>
                      <a:r>
                        <a:rPr lang="en" sz="1200">
                          <a:latin typeface="Inter"/>
                          <a:ea typeface="Inter"/>
                          <a:cs typeface="Inter"/>
                          <a:sym typeface="Inter"/>
                        </a:rPr>
                        <a:t> (7 sources: Print enough for each student to have 1 source)</a:t>
                      </a:r>
                      <a:endParaRPr sz="1200">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Access to Inquiry Journal (Already handed out in Lesson 1)</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r>
              <a:tr h="423000">
                <a:tc rowSpan="2">
                  <a:txBody>
                    <a:bodyPr/>
                    <a:lstStyle/>
                    <a:p>
                      <a:pPr indent="0" lvl="0" marL="0" rtl="0" algn="l">
                        <a:spcBef>
                          <a:spcPts val="0"/>
                        </a:spcBef>
                        <a:spcAft>
                          <a:spcPts val="0"/>
                        </a:spcAft>
                        <a:buNone/>
                      </a:pPr>
                      <a:r>
                        <a:rPr b="1" lang="en" sz="1200">
                          <a:latin typeface="Inter"/>
                          <a:ea typeface="Inter"/>
                          <a:cs typeface="Inter"/>
                          <a:sym typeface="Inter"/>
                        </a:rPr>
                        <a:t>DO FIRST</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Suffrage</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Option 2- Notice, Wonder, Think</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846050">
                <a:tc vMerge="1"/>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Select </a:t>
                      </a:r>
                      <a:r>
                        <a:rPr lang="en" sz="1200" u="sng">
                          <a:solidFill>
                            <a:schemeClr val="hlink"/>
                          </a:solidFill>
                          <a:latin typeface="Inter"/>
                          <a:ea typeface="Inter"/>
                          <a:cs typeface="Inter"/>
                          <a:sym typeface="Inter"/>
                          <a:hlinkClick r:id="rId11"/>
                        </a:rPr>
                        <a:t>“Do First”</a:t>
                      </a:r>
                      <a:r>
                        <a:rPr lang="en" sz="1200">
                          <a:solidFill>
                            <a:schemeClr val="dk1"/>
                          </a:solidFill>
                          <a:latin typeface="Inter"/>
                          <a:ea typeface="Inter"/>
                          <a:cs typeface="Inter"/>
                          <a:sym typeface="Inter"/>
                        </a:rPr>
                        <a:t> option</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Play “Song of the Unit” or alternative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students with visual, online, or print access to “Do First”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“Do First” either online or by hand.</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59300">
                <a:tc rowSpan="2">
                  <a:txBody>
                    <a:bodyPr/>
                    <a:lstStyle/>
                    <a:p>
                      <a:pPr indent="0" lvl="0" marL="0" rtl="0" algn="l">
                        <a:spcBef>
                          <a:spcPts val="0"/>
                        </a:spcBef>
                        <a:spcAft>
                          <a:spcPts val="0"/>
                        </a:spcAft>
                        <a:buNone/>
                      </a:pPr>
                      <a:r>
                        <a:rPr b="1" lang="en" sz="1200">
                          <a:latin typeface="Inter"/>
                          <a:ea typeface="Inter"/>
                          <a:cs typeface="Inter"/>
                          <a:sym typeface="Inter"/>
                        </a:rPr>
                        <a:t>ACTIVITY 1 - LAUNCH</a:t>
                      </a:r>
                      <a:endParaRPr b="1"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Introduce the context surrounding the emergence of a women’s rights movement with a video. Students will follow the transcript on pages 1-2 of the </a:t>
                      </a:r>
                      <a:r>
                        <a:rPr lang="en" sz="1200" u="sng">
                          <a:solidFill>
                            <a:schemeClr val="hlink"/>
                          </a:solidFill>
                          <a:latin typeface="Inter"/>
                          <a:ea typeface="Inter"/>
                          <a:cs typeface="Inter"/>
                          <a:sym typeface="Inter"/>
                          <a:hlinkClick r:id="rId12"/>
                        </a:rPr>
                        <a:t>student worksheet </a:t>
                      </a:r>
                      <a:r>
                        <a:rPr lang="en" sz="1200">
                          <a:solidFill>
                            <a:schemeClr val="dk1"/>
                          </a:solidFill>
                          <a:latin typeface="Inter"/>
                          <a:ea typeface="Inter"/>
                          <a:cs typeface="Inter"/>
                          <a:sym typeface="Inter"/>
                        </a:rPr>
                        <a:t>and answer the questions.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64025">
                <a:tc vMerge="1"/>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Hand out student worksheet</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u="sng">
                          <a:solidFill>
                            <a:schemeClr val="hlink"/>
                          </a:solidFill>
                          <a:latin typeface="Inter"/>
                          <a:ea typeface="Inter"/>
                          <a:cs typeface="Inter"/>
                          <a:sym typeface="Inter"/>
                          <a:hlinkClick r:id="rId13"/>
                        </a:rPr>
                        <a:t>Play video </a:t>
                      </a:r>
                      <a:r>
                        <a:rPr lang="en" sz="1200">
                          <a:solidFill>
                            <a:srgbClr val="000000"/>
                          </a:solidFill>
                          <a:latin typeface="Inter"/>
                          <a:ea typeface="Inter"/>
                          <a:cs typeface="Inter"/>
                          <a:sym typeface="Inter"/>
                        </a:rPr>
                        <a:t>for students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Discuss questions and provide vocabulary support</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Watch video</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Answer worksheet questions</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r>
            </a:tbl>
          </a:graphicData>
        </a:graphic>
      </p:graphicFrame>
      <p:sp>
        <p:nvSpPr>
          <p:cNvPr id="59" name="Google Shape;59;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Antebellum Reform</a:t>
            </a:r>
            <a:r>
              <a:rPr lang="en" sz="1800">
                <a:solidFill>
                  <a:schemeClr val="dk1"/>
                </a:solidFill>
                <a:latin typeface="Plus Jakarta Sans Medium"/>
                <a:ea typeface="Plus Jakarta Sans Medium"/>
                <a:cs typeface="Plus Jakarta Sans Medium"/>
                <a:sym typeface="Plus Jakarta Sans Medium"/>
              </a:rPr>
              <a:t>: Daily Lesson Plan</a:t>
            </a:r>
            <a:r>
              <a:rPr lang="en" sz="1800">
                <a:solidFill>
                  <a:schemeClr val="dk1"/>
                </a:solidFill>
                <a:latin typeface="Plus Jakarta Sans Medium"/>
                <a:ea typeface="Plus Jakarta Sans Medium"/>
                <a:cs typeface="Plus Jakarta Sans Medium"/>
                <a:sym typeface="Plus Jakarta Sans Medium"/>
              </a:rPr>
              <a:t> (90 Minutes)</a:t>
            </a:r>
            <a:endParaRPr sz="2100">
              <a:solidFill>
                <a:schemeClr val="dk1"/>
              </a:solidFill>
              <a:latin typeface="Plus Jakarta Sans Medium"/>
              <a:ea typeface="Plus Jakarta Sans Medium"/>
              <a:cs typeface="Plus Jakarta Sans Medium"/>
              <a:sym typeface="Plus Jakarta Sans Medium"/>
            </a:endParaRPr>
          </a:p>
        </p:txBody>
      </p:sp>
      <p:pic>
        <p:nvPicPr>
          <p:cNvPr id="60" name="Google Shape;60;p13"/>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4" name="Shape 64"/>
        <p:cNvGrpSpPr/>
        <p:nvPr/>
      </p:nvGrpSpPr>
      <p:grpSpPr>
        <a:xfrm>
          <a:off x="0" y="0"/>
          <a:ext cx="0" cy="0"/>
          <a:chOff x="0" y="0"/>
          <a:chExt cx="0" cy="0"/>
        </a:xfrm>
      </p:grpSpPr>
      <p:pic>
        <p:nvPicPr>
          <p:cNvPr id="65" name="Google Shape;65;p14"/>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66" name="Google Shape;66;p14"/>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67" name="Google Shape;67;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8" name="Google Shape;68;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9" name="Google Shape;69;p14"/>
          <p:cNvGraphicFramePr/>
          <p:nvPr/>
        </p:nvGraphicFramePr>
        <p:xfrm>
          <a:off x="279838" y="658325"/>
          <a:ext cx="3000000" cy="3000000"/>
        </p:xfrm>
        <a:graphic>
          <a:graphicData uri="http://schemas.openxmlformats.org/drawingml/2006/table">
            <a:tbl>
              <a:tblPr>
                <a:noFill/>
                <a:tableStyleId>{123D3C99-64FF-4692-B78A-A0C1E6D9C6B5}</a:tableStyleId>
              </a:tblPr>
              <a:tblGrid>
                <a:gridCol w="1673200"/>
                <a:gridCol w="4057350"/>
                <a:gridCol w="3702950"/>
              </a:tblGrid>
              <a:tr h="15162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LESSON 5: Women’s Rights </a:t>
                      </a:r>
                      <a:r>
                        <a:rPr b="1" lang="en" sz="1300">
                          <a:latin typeface="Inter"/>
                          <a:ea typeface="Inter"/>
                          <a:cs typeface="Inter"/>
                          <a:sym typeface="Inter"/>
                        </a:rPr>
                        <a:t>-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28875">
                <a:tc rowSpan="2">
                  <a:txBody>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ACTIVITY 2 - PRACTICE</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read the two primary sources excerpts, one from the Declaration of </a:t>
                      </a:r>
                      <a:r>
                        <a:rPr lang="en" sz="1200">
                          <a:solidFill>
                            <a:schemeClr val="dk1"/>
                          </a:solidFill>
                          <a:latin typeface="Inter"/>
                          <a:ea typeface="Inter"/>
                          <a:cs typeface="Inter"/>
                          <a:sym typeface="Inter"/>
                        </a:rPr>
                        <a:t>Independence</a:t>
                      </a:r>
                      <a:r>
                        <a:rPr lang="en" sz="1200">
                          <a:solidFill>
                            <a:schemeClr val="dk1"/>
                          </a:solidFill>
                          <a:latin typeface="Inter"/>
                          <a:ea typeface="Inter"/>
                          <a:cs typeface="Inter"/>
                          <a:sym typeface="Inter"/>
                        </a:rPr>
                        <a:t> and the other from the Declaration of Sentiments. Students will use the THINKS and Comparison graphic organizers included in the worksheet (pages 3-5) to analyze both of the primary sources.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†This can also be done on the Thinking Nation platform.</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4417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Direct students to page 3 or to the Thinking Nation platform</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Guide students through the reading of the primary sources </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Instruct students on how to complete the THINKS and Comparison graphic organizers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Read the two primary sources</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Complete the THINKS graphic organizer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41700">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3 - </a:t>
                      </a:r>
                      <a:r>
                        <a:rPr b="1" lang="en" sz="1300">
                          <a:solidFill>
                            <a:schemeClr val="dk1"/>
                          </a:solidFill>
                          <a:latin typeface="Inter"/>
                          <a:ea typeface="Inter"/>
                          <a:cs typeface="Inter"/>
                          <a:sym typeface="Inter"/>
                        </a:rPr>
                        <a:t>EXHIBIT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engage in a close reading and collaborative discussion to explore the multiple interpretations of the antebellum women’s rights movement. Students will </a:t>
                      </a:r>
                      <a:r>
                        <a:rPr lang="en" sz="1200">
                          <a:solidFill>
                            <a:schemeClr val="dk1"/>
                          </a:solidFill>
                          <a:latin typeface="Inter"/>
                          <a:ea typeface="Inter"/>
                          <a:cs typeface="Inter"/>
                          <a:sym typeface="Inter"/>
                        </a:rPr>
                        <a:t>receive</a:t>
                      </a:r>
                      <a:r>
                        <a:rPr lang="en" sz="1200">
                          <a:solidFill>
                            <a:schemeClr val="dk1"/>
                          </a:solidFill>
                          <a:latin typeface="Inter"/>
                          <a:ea typeface="Inter"/>
                          <a:cs typeface="Inter"/>
                          <a:sym typeface="Inter"/>
                        </a:rPr>
                        <a:t> </a:t>
                      </a:r>
                      <a:r>
                        <a:rPr lang="en" sz="1200" u="sng">
                          <a:solidFill>
                            <a:schemeClr val="hlink"/>
                          </a:solidFill>
                          <a:latin typeface="Inter"/>
                          <a:ea typeface="Inter"/>
                          <a:cs typeface="Inter"/>
                          <a:sym typeface="Inter"/>
                          <a:hlinkClick r:id="rId5"/>
                        </a:rPr>
                        <a:t>1 out of 7 sources</a:t>
                      </a:r>
                      <a:r>
                        <a:rPr lang="en" sz="1200">
                          <a:solidFill>
                            <a:schemeClr val="dk1"/>
                          </a:solidFill>
                          <a:latin typeface="Inter"/>
                          <a:ea typeface="Inter"/>
                          <a:cs typeface="Inter"/>
                          <a:sym typeface="Inter"/>
                        </a:rPr>
                        <a:t> to read and will answer questions about that source. Then, students will mingle with classmates to gain knowledge about each of the themes covered in the sources (Context, Unity, Division, and Legacy). Finally they will partner with a student to complete more specific comparison questions.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484875">
                <a:tc vMerge="1"/>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Distribute a source to each student</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Direct students to read and answer the source questions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Explain and model the mingle protocol</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Facilitate the classroom mingle</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Direct students to find a partner and complete the final questions</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Read assigned source and answer questions</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Participate</a:t>
                      </a:r>
                      <a:r>
                        <a:rPr lang="en" sz="1200">
                          <a:latin typeface="Inter"/>
                          <a:ea typeface="Inter"/>
                          <a:cs typeface="Inter"/>
                          <a:sym typeface="Inter"/>
                        </a:rPr>
                        <a:t> in classroom mingle and complete chart top ½ of page 6 of student worksheet</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Find a partner and complete comparison questions</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r>
            </a:tbl>
          </a:graphicData>
        </a:graphic>
      </p:graphicFrame>
      <p:sp>
        <p:nvSpPr>
          <p:cNvPr id="70" name="Google Shape;70;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Antebellum Reform: Daily Lesson Plan (90 Minutes)</a:t>
            </a:r>
            <a:endParaRPr sz="1800">
              <a:solidFill>
                <a:schemeClr val="dk1"/>
              </a:solidFill>
              <a:latin typeface="Plus Jakarta Sans Medium"/>
              <a:ea typeface="Plus Jakarta Sans Medium"/>
              <a:cs typeface="Plus Jakarta Sans Medium"/>
              <a:sym typeface="Plus Jakarta Sans Medium"/>
            </a:endParaRPr>
          </a:p>
        </p:txBody>
      </p:sp>
      <p:pic>
        <p:nvPicPr>
          <p:cNvPr id="71" name="Google Shape;71;p14"/>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5" name="Shape 75"/>
        <p:cNvGrpSpPr/>
        <p:nvPr/>
      </p:nvGrpSpPr>
      <p:grpSpPr>
        <a:xfrm>
          <a:off x="0" y="0"/>
          <a:ext cx="0" cy="0"/>
          <a:chOff x="0" y="0"/>
          <a:chExt cx="0" cy="0"/>
        </a:xfrm>
      </p:grpSpPr>
      <p:pic>
        <p:nvPicPr>
          <p:cNvPr id="76" name="Google Shape;76;p15"/>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77" name="Google Shape;77;p15"/>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78" name="Google Shape;78;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9" name="Google Shape;79;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80" name="Google Shape;80;p15"/>
          <p:cNvGraphicFramePr/>
          <p:nvPr/>
        </p:nvGraphicFramePr>
        <p:xfrm>
          <a:off x="279838" y="582125"/>
          <a:ext cx="3000000" cy="3000000"/>
        </p:xfrm>
        <a:graphic>
          <a:graphicData uri="http://schemas.openxmlformats.org/drawingml/2006/table">
            <a:tbl>
              <a:tblPr>
                <a:noFill/>
                <a:tableStyleId>{123D3C99-64FF-4692-B78A-A0C1E6D9C6B5}</a:tableStyleId>
              </a:tblPr>
              <a:tblGrid>
                <a:gridCol w="1673200"/>
                <a:gridCol w="4057350"/>
                <a:gridCol w="3702950"/>
              </a:tblGrid>
              <a:tr h="15162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LESSON 5: Women’s Rights </a:t>
                      </a:r>
                      <a:r>
                        <a:rPr b="1" lang="en" sz="1300">
                          <a:latin typeface="Inter"/>
                          <a:ea typeface="Inter"/>
                          <a:cs typeface="Inter"/>
                          <a:sym typeface="Inter"/>
                        </a:rPr>
                        <a:t>-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28875">
                <a:tc rowSpan="2">
                  <a:txBody>
                    <a:bodyPr/>
                    <a:lstStyle/>
                    <a:p>
                      <a:pPr indent="0" lvl="0" marL="0" rtl="0" algn="l">
                        <a:spcBef>
                          <a:spcPts val="0"/>
                        </a:spcBef>
                        <a:spcAft>
                          <a:spcPts val="0"/>
                        </a:spcAft>
                        <a:buNone/>
                      </a:pPr>
                      <a:r>
                        <a:rPr b="1" lang="en" sz="1200">
                          <a:solidFill>
                            <a:schemeClr val="dk1"/>
                          </a:solidFill>
                          <a:latin typeface="Inter"/>
                          <a:ea typeface="Inter"/>
                          <a:cs typeface="Inter"/>
                          <a:sym typeface="Inter"/>
                        </a:rPr>
                        <a:t>CONCLUSION</a:t>
                      </a:r>
                      <a:endParaRPr b="1" sz="12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reflect on their learning from the prior topic using the </a:t>
                      </a:r>
                      <a:r>
                        <a:rPr lang="en" sz="1200" u="sng">
                          <a:solidFill>
                            <a:schemeClr val="hlink"/>
                          </a:solidFill>
                          <a:latin typeface="Inter"/>
                          <a:ea typeface="Inter"/>
                          <a:cs typeface="Inter"/>
                          <a:sym typeface="Inter"/>
                          <a:hlinkClick r:id="rId5"/>
                        </a:rPr>
                        <a:t>Unit 5 Inquiry Journal</a:t>
                      </a:r>
                      <a:r>
                        <a:rPr lang="en" sz="1200">
                          <a:solidFill>
                            <a:schemeClr val="dk1"/>
                          </a:solidFill>
                          <a:latin typeface="Inter"/>
                          <a:ea typeface="Inter"/>
                          <a:cs typeface="Inter"/>
                          <a:sym typeface="Inter"/>
                        </a:rPr>
                        <a:t>. Students will use page 4 to answer the Compelling Question for Topic 2. Consider allowing students to use their notes and/or work with a partner.</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3288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access to Unit </a:t>
                      </a:r>
                      <a:r>
                        <a:rPr lang="en" sz="1200">
                          <a:latin typeface="Inter"/>
                          <a:ea typeface="Inter"/>
                          <a:cs typeface="Inter"/>
                          <a:sym typeface="Inter"/>
                        </a:rPr>
                        <a:t>5</a:t>
                      </a:r>
                      <a:r>
                        <a:rPr lang="en" sz="1200">
                          <a:solidFill>
                            <a:srgbClr val="000000"/>
                          </a:solidFill>
                          <a:latin typeface="Inter"/>
                          <a:ea typeface="Inter"/>
                          <a:cs typeface="Inter"/>
                          <a:sym typeface="Inter"/>
                        </a:rPr>
                        <a:t> Inquiry Journal</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Support students with expectations for CER paragraph (template included in Journal)</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Write a CER paragraph for Topic 2 Compelling Question</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28875">
                <a:tc>
                  <a:txBody>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STANDARDS</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7.24 Analyze the experiences, perspectives and identities of people who were denied access to full rights across the colonies (e.g., enslaved people, women, free Black people, religious minorities), including citizenship, marriage and voting restrictions, and evaluate efforts by those groups to gain access to legal rights.</a:t>
                      </a:r>
                      <a:endParaRPr sz="1200">
                        <a:solidFill>
                          <a:schemeClr val="dk1"/>
                        </a:solidFill>
                        <a:latin typeface="Inter"/>
                        <a:ea typeface="Inter"/>
                        <a:cs typeface="Inter"/>
                        <a:sym typeface="Inter"/>
                      </a:endParaRPr>
                    </a:p>
                    <a:p>
                      <a:pPr indent="0" lvl="0" marL="0" rtl="0" algn="l">
                        <a:spcBef>
                          <a:spcPts val="1000"/>
                        </a:spcBef>
                        <a:spcAft>
                          <a:spcPts val="0"/>
                        </a:spcAft>
                        <a:buNone/>
                      </a:pPr>
                      <a:r>
                        <a:rPr lang="en" sz="1200">
                          <a:solidFill>
                            <a:schemeClr val="dk1"/>
                          </a:solidFill>
                          <a:latin typeface="Inter"/>
                          <a:ea typeface="Inter"/>
                          <a:cs typeface="Inter"/>
                          <a:sym typeface="Inter"/>
                        </a:rPr>
                        <a:t>7.33 Analyze the impact of the American Revolution on the social and political status of different groups in the new nation including but not limited to women, Indigenous Nations, enslaved and free Black Americans, religious minorities, and European Americans of various socioeconomic groups (e.g., rural farmers, Southern planters, urban craftsmen, Northern merchants).</a:t>
                      </a:r>
                      <a:endParaRPr sz="1200">
                        <a:solidFill>
                          <a:schemeClr val="dk1"/>
                        </a:solidFill>
                        <a:latin typeface="Inter"/>
                        <a:ea typeface="Inter"/>
                        <a:cs typeface="Inter"/>
                        <a:sym typeface="Inter"/>
                      </a:endParaRPr>
                    </a:p>
                    <a:p>
                      <a:pPr indent="0" lvl="0" marL="0" rtl="0" algn="l">
                        <a:spcBef>
                          <a:spcPts val="1000"/>
                        </a:spcBef>
                        <a:spcAft>
                          <a:spcPts val="0"/>
                        </a:spcAft>
                        <a:buNone/>
                      </a:pPr>
                      <a:r>
                        <a:rPr lang="en" sz="1200">
                          <a:solidFill>
                            <a:schemeClr val="dk1"/>
                          </a:solidFill>
                          <a:latin typeface="Inter"/>
                          <a:ea typeface="Inter"/>
                          <a:cs typeface="Inter"/>
                          <a:sym typeface="Inter"/>
                        </a:rPr>
                        <a:t>7.43 Analyze the daily lives of those who were not allowed to participate in the formation of the US government or were denied access to civil rights, such as voting and/or citizenship using primary sources (e.g., the writings of Olaudah Equiano and Harriet Jacobs).</a:t>
                      </a:r>
                      <a:endParaRPr sz="1200">
                        <a:solidFill>
                          <a:schemeClr val="dk1"/>
                        </a:solidFill>
                        <a:latin typeface="Inter"/>
                        <a:ea typeface="Inter"/>
                        <a:cs typeface="Inter"/>
                        <a:sym typeface="Inter"/>
                      </a:endParaRPr>
                    </a:p>
                    <a:p>
                      <a:pPr indent="0" lvl="0" marL="0" rtl="0" algn="l">
                        <a:spcBef>
                          <a:spcPts val="1000"/>
                        </a:spcBef>
                        <a:spcAft>
                          <a:spcPts val="0"/>
                        </a:spcAft>
                        <a:buNone/>
                      </a:pPr>
                      <a:r>
                        <a:rPr lang="en" sz="1200">
                          <a:solidFill>
                            <a:schemeClr val="dk1"/>
                          </a:solidFill>
                          <a:latin typeface="Inter"/>
                          <a:ea typeface="Inter"/>
                          <a:cs typeface="Inter"/>
                          <a:sym typeface="Inter"/>
                        </a:rPr>
                        <a:t>7.47 Analyze the social and political changes during the Jacksonian era, including the expansion of voting rights, from multiple perspectives and evaluate the legacy of these changes.</a:t>
                      </a:r>
                      <a:endParaRPr sz="1200">
                        <a:solidFill>
                          <a:schemeClr val="dk1"/>
                        </a:solidFill>
                        <a:latin typeface="Inter"/>
                        <a:ea typeface="Inter"/>
                        <a:cs typeface="Inter"/>
                        <a:sym typeface="Inter"/>
                      </a:endParaRPr>
                    </a:p>
                    <a:p>
                      <a:pPr indent="0" lvl="0" marL="0" rtl="0" algn="l">
                        <a:spcBef>
                          <a:spcPts val="1000"/>
                        </a:spcBef>
                        <a:spcAft>
                          <a:spcPts val="0"/>
                        </a:spcAft>
                        <a:buNone/>
                      </a:pPr>
                      <a:r>
                        <a:rPr lang="en" sz="1200">
                          <a:solidFill>
                            <a:schemeClr val="dk1"/>
                          </a:solidFill>
                          <a:latin typeface="Inter"/>
                          <a:ea typeface="Inter"/>
                          <a:cs typeface="Inter"/>
                          <a:sym typeface="Inter"/>
                        </a:rPr>
                        <a:t>7.57 Analyze the complex and varied lives and experiences of enslaved people and free Black Americans between 1800-1877.</a:t>
                      </a:r>
                      <a:endParaRPr sz="1200">
                        <a:solidFill>
                          <a:schemeClr val="dk1"/>
                        </a:solidFill>
                        <a:latin typeface="Inter"/>
                        <a:ea typeface="Inter"/>
                        <a:cs typeface="Inter"/>
                        <a:sym typeface="Inter"/>
                      </a:endParaRPr>
                    </a:p>
                    <a:p>
                      <a:pPr indent="0" lvl="0" marL="0" rtl="0" algn="l">
                        <a:spcBef>
                          <a:spcPts val="1000"/>
                        </a:spcBef>
                        <a:spcAft>
                          <a:spcPts val="0"/>
                        </a:spcAft>
                        <a:buNone/>
                      </a:pPr>
                      <a:r>
                        <a:rPr lang="en" sz="1200">
                          <a:solidFill>
                            <a:schemeClr val="dk1"/>
                          </a:solidFill>
                          <a:latin typeface="Inter"/>
                          <a:ea typeface="Inter"/>
                          <a:cs typeface="Inter"/>
                          <a:sym typeface="Inter"/>
                        </a:rPr>
                        <a:t>7.61 Compare gender rights and roles in different geographic regions and communities within the United States, and evaluate the goals and tactics of the women’s suffrage movement.</a:t>
                      </a:r>
                      <a:endParaRPr sz="1200">
                        <a:solidFill>
                          <a:schemeClr val="dk1"/>
                        </a:solidFill>
                        <a:latin typeface="Inter"/>
                        <a:ea typeface="Inter"/>
                        <a:cs typeface="Inter"/>
                        <a:sym typeface="Inter"/>
                      </a:endParaRPr>
                    </a:p>
                    <a:p>
                      <a:pPr indent="0" lvl="0" marL="0" rtl="0" algn="l">
                        <a:spcBef>
                          <a:spcPts val="1000"/>
                        </a:spcBef>
                        <a:spcAft>
                          <a:spcPts val="1000"/>
                        </a:spcAft>
                        <a:buNone/>
                      </a:pPr>
                      <a:r>
                        <a:rPr lang="en" sz="1200">
                          <a:solidFill>
                            <a:schemeClr val="dk1"/>
                          </a:solidFill>
                          <a:latin typeface="Inter"/>
                          <a:ea typeface="Inter"/>
                          <a:cs typeface="Inter"/>
                          <a:sym typeface="Inter"/>
                        </a:rPr>
                        <a:t>7.62 Analyze societal confines and constraints within social reform movements of the 19th century, including the role of gender, sexuality, religion and race.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bl>
          </a:graphicData>
        </a:graphic>
      </p:graphicFrame>
      <p:sp>
        <p:nvSpPr>
          <p:cNvPr id="81" name="Google Shape;81;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Antebellum Reform: Daily Lesson Plan (90 Minutes)</a:t>
            </a:r>
            <a:endParaRPr sz="1800">
              <a:solidFill>
                <a:schemeClr val="dk1"/>
              </a:solidFill>
              <a:latin typeface="Plus Jakarta Sans Medium"/>
              <a:ea typeface="Plus Jakarta Sans Medium"/>
              <a:cs typeface="Plus Jakarta Sans Medium"/>
              <a:sym typeface="Plus Jakarta Sans Medium"/>
            </a:endParaRPr>
          </a:p>
        </p:txBody>
      </p:sp>
      <p:pic>
        <p:nvPicPr>
          <p:cNvPr id="82" name="Google Shape;82;p15"/>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