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9601200" cx="73152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SemiBold"/>
      <p:regular r:id="rId33"/>
      <p:bold r:id="rId34"/>
      <p:italic r:id="rId35"/>
      <p:boldItalic r:id="rId36"/>
    </p:embeddedFont>
    <p:embeddedFont>
      <p:font typeface="Plus Jakarta Sans Medium"/>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78C6DD-DBB4-47F4-A0BF-049D517B80DA}">
  <a:tblStyle styleId="{5778C6DD-DBB4-47F4-A0BF-049D517B80D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boldItalic.fntdata"/><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3.xml"/><Relationship Id="rId33" Type="http://schemas.openxmlformats.org/officeDocument/2006/relationships/font" Target="fonts/PlusJakartaSansSemiBold-regular.fntdata"/><Relationship Id="rId10" Type="http://schemas.openxmlformats.org/officeDocument/2006/relationships/slide" Target="slides/slide2.xml"/><Relationship Id="rId32" Type="http://schemas.openxmlformats.org/officeDocument/2006/relationships/font" Target="fonts/PlusJakartaSans-boldItalic.fntdata"/><Relationship Id="rId13" Type="http://schemas.openxmlformats.org/officeDocument/2006/relationships/slide" Target="slides/slide5.xml"/><Relationship Id="rId35" Type="http://schemas.openxmlformats.org/officeDocument/2006/relationships/font" Target="fonts/PlusJakartaSansSemiBold-italic.fntdata"/><Relationship Id="rId12" Type="http://schemas.openxmlformats.org/officeDocument/2006/relationships/slide" Target="slides/slide4.xml"/><Relationship Id="rId34" Type="http://schemas.openxmlformats.org/officeDocument/2006/relationships/font" Target="fonts/PlusJakartaSansSemiBold-bold.fntdata"/><Relationship Id="rId15" Type="http://schemas.openxmlformats.org/officeDocument/2006/relationships/slide" Target="slides/slide7.xml"/><Relationship Id="rId37" Type="http://schemas.openxmlformats.org/officeDocument/2006/relationships/font" Target="fonts/PlusJakartaSansMedium-regular.fntdata"/><Relationship Id="rId14" Type="http://schemas.openxmlformats.org/officeDocument/2006/relationships/slide" Target="slides/slide6.xml"/><Relationship Id="rId36" Type="http://schemas.openxmlformats.org/officeDocument/2006/relationships/font" Target="fonts/PlusJakartaSansSemiBold-boldItalic.fntdata"/><Relationship Id="rId17" Type="http://schemas.openxmlformats.org/officeDocument/2006/relationships/slide" Target="slides/slide9.xml"/><Relationship Id="rId39" Type="http://schemas.openxmlformats.org/officeDocument/2006/relationships/font" Target="fonts/PlusJakartaSansMedium-italic.fntdata"/><Relationship Id="rId16" Type="http://schemas.openxmlformats.org/officeDocument/2006/relationships/slide" Target="slides/slide8.xml"/><Relationship Id="rId38" Type="http://schemas.openxmlformats.org/officeDocument/2006/relationships/font" Target="fonts/PlusJakartaSansMedium-bold.fntdata"/><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52ef4b556f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52ef4b556f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511f09938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511f0993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51b30b6137_0_16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51b30b6137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1b30b6137_0_16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1b30b6137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1b30b6137_0_19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1b30b6137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52ef4b556f_0_1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52ef4b556f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11f09938a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11f09938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1b30b6137_0_17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1b30b6137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51b30b6137_0_21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51b30b6137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youtube.com/watch?v=TcYhuG1y3bc"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TcYhuG1y3bc"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www.youtube.com/watch?v=TcYhuG1y3b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7" name="Google Shape;147;p37"/>
          <p:cNvGraphicFramePr/>
          <p:nvPr/>
        </p:nvGraphicFramePr>
        <p:xfrm>
          <a:off x="441444" y="1846486"/>
          <a:ext cx="3000000" cy="3000000"/>
        </p:xfrm>
        <a:graphic>
          <a:graphicData uri="http://schemas.openxmlformats.org/drawingml/2006/table">
            <a:tbl>
              <a:tblPr>
                <a:noFill/>
                <a:tableStyleId>{5778C6DD-DBB4-47F4-A0BF-049D517B80DA}</a:tableStyleId>
              </a:tblPr>
              <a:tblGrid>
                <a:gridCol w="64323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Seneca Falls Convention. The 1848 Seneca Falls Convention was the very first women's rights convention in the United States, kicking off a decades long struggle for gender equality. Here, we'll tell the story of the Seneca Falls Convention and its lasting legacy– a story that started with a tea party. But we'll get into all that in just a minute. First, we have to understand the traditional 19th century gender roles. Men dominated the public sphere by working, voting, or participating in politics, while women stayed home to cook, clean, and raise children. There were restrictions in many states on women voting, owning property, and having control of their own income. One woman who advocated for women's rights in the 19th century was Elizabeth Cady Stanton, a homemaker in Seneca Falls, New York. Born into a progressive family, Stanton grew up highly educated and enjoyed an active social and political life before settling down with a family. But Stanton felt stifled as just a wife and mother to seven children, longing for a life outside the home. She soon found it in a local group of Quaker women who embraced equality, community, and activism. They invited her to a small social gathering, a tea party, which included a Quaker activist named Lucretia Mott. Mott and Stanton had met years before at an anti-slavery convention in London, but they were denied entry due to their gender. It was during the Tea Party that Stanton lamented the injustice of a woman's unequal status in society. Her words resonated with the others. So the women decided to hold a gathering that would call attention to the social, civil, and religious rights of women– the first of its kind in the United States. It became known as the Seneca Falls Convention, taking place on July 19 and 20th 1848 with over 300 people in attendance. Like Stanton and Mott, many in attendance were also active in the anti-slavery movement, including Frederick Douglass, a former slave and abolitionist who was one of the few men and the only African-America</a:t>
                      </a:r>
                      <a:r>
                        <a:rPr lang="en" sz="1200">
                          <a:solidFill>
                            <a:schemeClr val="dk1"/>
                          </a:solidFill>
                          <a:latin typeface="Inter"/>
                          <a:ea typeface="Inter"/>
                          <a:cs typeface="Inter"/>
                          <a:sym typeface="Inter"/>
                        </a:rPr>
                        <a:t>n </a:t>
                      </a:r>
                      <a:r>
                        <a:rPr lang="en" sz="1200">
                          <a:solidFill>
                            <a:schemeClr val="dk1"/>
                          </a:solidFill>
                          <a:latin typeface="Inter"/>
                          <a:ea typeface="Inter"/>
                          <a:cs typeface="Inter"/>
                          <a:sym typeface="Inter"/>
                        </a:rPr>
                        <a:t>to attend. At the convention, they read the Declaration of Sentiments, a document drafted by Stanton and modeled after the Declaration of Independence. Declaring, we hold these truths to be self-evident, that all men and women are created equal. The sentiments outlined the civil and political rights denied to American women, which included education, property ownership, child custody in the event of a divorce, and most importantly, the right to vote. On the second day of the convention, 12 resolutions were passed and signed by 68 women and 32 men. The Seneca Falls Convention was the first time that American women demanded a change and it caused quite a stir around the country. Many newspapers mocked them with unflattering political cartoons, while columns ridiculed the convention as dull and uninteresting, or insane and ludicrous. </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48" name="Google Shape;148;p37"/>
          <p:cNvSpPr txBox="1"/>
          <p:nvPr/>
        </p:nvSpPr>
        <p:spPr>
          <a:xfrm>
            <a:off x="428450" y="864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History Channel</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History Channel presents both long form and short form documentaries on topics on American and World history to engage viewers in a variety of topics.  This history short summarizes the early Women’s Rights Movement and 1848 Seneca Falls Convention.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Halant"/>
              <a:ea typeface="Halant"/>
              <a:cs typeface="Halant"/>
              <a:sym typeface="Halant"/>
            </a:endParaRPr>
          </a:p>
        </p:txBody>
      </p:sp>
      <p:sp>
        <p:nvSpPr>
          <p:cNvPr id="149" name="Google Shape;149;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happened at the Seneca Falls Convention?</a:t>
            </a:r>
            <a:endParaRPr sz="1800">
              <a:solidFill>
                <a:schemeClr val="dk1"/>
              </a:solidFill>
              <a:latin typeface="Halant"/>
              <a:ea typeface="Halant"/>
              <a:cs typeface="Halant"/>
              <a:sym typeface="Halant"/>
            </a:endParaRPr>
          </a:p>
        </p:txBody>
      </p:sp>
      <p:sp>
        <p:nvSpPr>
          <p:cNvPr id="150" name="Google Shape;150;p37"/>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1" name="Shape 251"/>
        <p:cNvGrpSpPr/>
        <p:nvPr/>
      </p:nvGrpSpPr>
      <p:grpSpPr>
        <a:xfrm>
          <a:off x="0" y="0"/>
          <a:ext cx="0" cy="0"/>
          <a:chOff x="0" y="0"/>
          <a:chExt cx="0" cy="0"/>
        </a:xfrm>
      </p:grpSpPr>
      <p:pic>
        <p:nvPicPr>
          <p:cNvPr id="252" name="Google Shape;252;p4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53" name="Google Shape;253;p4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54" name="Google Shape;254;p4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55" name="Google Shape;255;p4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Give One, Get One (Exemplar)</a:t>
            </a:r>
            <a:endParaRPr sz="1800">
              <a:solidFill>
                <a:schemeClr val="dk1"/>
              </a:solidFill>
              <a:latin typeface="Halant"/>
              <a:ea typeface="Halant"/>
              <a:cs typeface="Halant"/>
              <a:sym typeface="Halant"/>
            </a:endParaRPr>
          </a:p>
        </p:txBody>
      </p:sp>
      <p:sp>
        <p:nvSpPr>
          <p:cNvPr id="256" name="Google Shape;256;p46"/>
          <p:cNvSpPr txBox="1"/>
          <p:nvPr/>
        </p:nvSpPr>
        <p:spPr>
          <a:xfrm>
            <a:off x="359025" y="5131052"/>
            <a:ext cx="6432300" cy="379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Then partner up with another student. The only requirement is that your partner read a different source than you. (Same theme is acceptable). Complete the questions below.</a:t>
            </a:r>
            <a:endParaRPr sz="12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two sources you read?</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i="1" lang="en" sz="1100">
                <a:solidFill>
                  <a:srgbClr val="E95C3D"/>
                </a:solidFill>
                <a:latin typeface="Inter"/>
                <a:ea typeface="Inter"/>
                <a:cs typeface="Inter"/>
                <a:sym typeface="Inter"/>
              </a:rPr>
              <a:t>Vanguard </a:t>
            </a:r>
            <a:r>
              <a:rPr b="1" lang="en" sz="1100">
                <a:solidFill>
                  <a:srgbClr val="E95C3D"/>
                </a:solidFill>
                <a:latin typeface="Inter"/>
                <a:ea typeface="Inter"/>
                <a:cs typeface="Inter"/>
                <a:sym typeface="Inter"/>
              </a:rPr>
              <a:t>by Martha S. Jones and </a:t>
            </a:r>
            <a:r>
              <a:rPr b="1" i="1" lang="en" sz="1100">
                <a:solidFill>
                  <a:srgbClr val="E95C3D"/>
                </a:solidFill>
                <a:latin typeface="Inter"/>
                <a:ea typeface="Inter"/>
                <a:cs typeface="Inter"/>
                <a:sym typeface="Inter"/>
              </a:rPr>
              <a:t>Beginnings of Sisterhood</a:t>
            </a:r>
            <a:r>
              <a:rPr b="1" lang="en" sz="1100">
                <a:solidFill>
                  <a:srgbClr val="E95C3D"/>
                </a:solidFill>
                <a:latin typeface="Inter"/>
                <a:ea typeface="Inter"/>
                <a:cs typeface="Inter"/>
                <a:sym typeface="Inter"/>
              </a:rPr>
              <a:t> by Keith E. Melder</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main theme(s)?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Division and Unity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one similarity between the two sources?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Both sources show that women were taking action and organizing for their rights in the early 1800s.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one difference between the two sources?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Melder focuses on how women found common purpose through shared reform work, while Jones highlights how Black women were often excluded.</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looking at multiple sources contribute to historical thinking?</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It shows that the women’s rights movement was complex and included both cooperation and exclusion. Different sources help us understand the full story from multiple perspectives.</a:t>
            </a:r>
            <a:endParaRPr b="1" sz="1100">
              <a:solidFill>
                <a:srgbClr val="E95C3D"/>
              </a:solidFill>
              <a:latin typeface="Inter"/>
              <a:ea typeface="Inter"/>
              <a:cs typeface="Inter"/>
              <a:sym typeface="Inter"/>
            </a:endParaRPr>
          </a:p>
        </p:txBody>
      </p:sp>
      <p:sp>
        <p:nvSpPr>
          <p:cNvPr id="257" name="Google Shape;257;p46"/>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main theme of the source your read. Then, mingle with your classmates to find three students who read sources that correspond to the other three themes. Take time to share your learnings with each other.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100">
              <a:highlight>
                <a:schemeClr val="accent4"/>
              </a:highlight>
              <a:latin typeface="Inter"/>
              <a:ea typeface="Inter"/>
              <a:cs typeface="Inter"/>
              <a:sym typeface="Inter"/>
            </a:endParaRPr>
          </a:p>
        </p:txBody>
      </p:sp>
      <p:graphicFrame>
        <p:nvGraphicFramePr>
          <p:cNvPr id="258" name="Google Shape;258;p46"/>
          <p:cNvGraphicFramePr/>
          <p:nvPr/>
        </p:nvGraphicFramePr>
        <p:xfrm>
          <a:off x="359050" y="1485900"/>
          <a:ext cx="3000000" cy="3000000"/>
        </p:xfrm>
        <a:graphic>
          <a:graphicData uri="http://schemas.openxmlformats.org/drawingml/2006/table">
            <a:tbl>
              <a:tblPr>
                <a:noFill/>
                <a:tableStyleId>{5778C6DD-DBB4-47F4-A0BF-049D517B80DA}</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Theme</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Context</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Unity</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Division</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Legacy</a:t>
                      </a:r>
                      <a:endParaRPr b="1" sz="11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Source Author and Title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Elaine Weiss, </a:t>
                      </a:r>
                      <a:r>
                        <a:rPr b="1" i="1" lang="en" sz="1100">
                          <a:solidFill>
                            <a:srgbClr val="E95C3D"/>
                          </a:solidFill>
                          <a:latin typeface="Inter"/>
                          <a:ea typeface="Inter"/>
                          <a:cs typeface="Inter"/>
                          <a:sym typeface="Inter"/>
                        </a:rPr>
                        <a:t>The Woman’s Hour</a:t>
                      </a:r>
                      <a:endParaRPr b="1" i="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Keith E. Melder, </a:t>
                      </a:r>
                      <a:r>
                        <a:rPr b="1" i="1" lang="en" sz="1100">
                          <a:solidFill>
                            <a:srgbClr val="E95C3D"/>
                          </a:solidFill>
                          <a:latin typeface="Inter"/>
                          <a:ea typeface="Inter"/>
                          <a:cs typeface="Inter"/>
                          <a:sym typeface="Inter"/>
                        </a:rPr>
                        <a:t>Beginnings of Sisterhood</a:t>
                      </a:r>
                      <a:endParaRPr b="1" i="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Martha S. Jones, </a:t>
                      </a:r>
                      <a:r>
                        <a:rPr b="1" i="1" lang="en" sz="1100">
                          <a:solidFill>
                            <a:srgbClr val="E95C3D"/>
                          </a:solidFill>
                          <a:latin typeface="Inter"/>
                          <a:ea typeface="Inter"/>
                          <a:cs typeface="Inter"/>
                          <a:sym typeface="Inter"/>
                        </a:rPr>
                        <a:t>Vanguard</a:t>
                      </a:r>
                      <a:endParaRPr b="1" i="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Lisa Tetrault, </a:t>
                      </a:r>
                      <a:r>
                        <a:rPr b="1" i="1" lang="en" sz="1100">
                          <a:solidFill>
                            <a:srgbClr val="E95C3D"/>
                          </a:solidFill>
                          <a:latin typeface="Inter"/>
                          <a:ea typeface="Inter"/>
                          <a:cs typeface="Inter"/>
                          <a:sym typeface="Inter"/>
                        </a:rPr>
                        <a:t>The Myth of Seneca Falls</a:t>
                      </a:r>
                      <a:endParaRPr b="1" i="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Main Message Summary</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Women were excluded from an antislavery convention and then organized</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Shared reform work helped women build bonds and focus on common struggles</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Black women were not part of the Seneca Falls Convention despite being highly active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There were many other beginnings that could have marked the start of the movement</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Say-it-in-Six</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Exclusion abroad sparked reform at home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Sisterhood grew from shared reform work</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Race shaped who was included where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One meeting remembered, many beginnings erased</a:t>
                      </a:r>
                      <a:endParaRPr b="1" sz="11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6" name="Google Shape;156;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7" name="Google Shape;157;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8" name="Google Shape;158;p38"/>
          <p:cNvGraphicFramePr/>
          <p:nvPr/>
        </p:nvGraphicFramePr>
        <p:xfrm>
          <a:off x="359094" y="627286"/>
          <a:ext cx="3000000" cy="3000000"/>
        </p:xfrm>
        <a:graphic>
          <a:graphicData uri="http://schemas.openxmlformats.org/drawingml/2006/table">
            <a:tbl>
              <a:tblPr>
                <a:noFill/>
                <a:tableStyleId>{5778C6DD-DBB4-47F4-A0BF-049D517B80DA}</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One writer declared equal rights for women to be a monstrous injury to all mankind. The wave of negative press was too humiliating for some of the participants to handle, particularly those who had signed the Declaration of Sentiments. Several went as far as withdrawing their names from the document and joining the opposition. The public shaming didn't stop the movement, the impact and promise of the Seneca Falls Convention was undeniable. Women like Elizabeth Cady Stanton felt a renewed sense of purpose and threw themselves headlong into the fight for equal rights. A month later, a second larger convention was held in Rochester with the Declaration of Sentiments gaining 107 additional signatures. The Seneca Falls Convention would signal the birth of the women's rights movement. One particular resolution in the Declaration of Sentiments would evolve into a full fledged crusade, the demand for women's suffrage. Decades of political organizing, marches, and protests would ultimately result in the 1920 passage of the 19th Amendment, which guaranteed women the right to vote--something that couldn't have happened without the Seneca Falls Convention.</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59" name="Google Shape;159;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happened at the Seneca Falls Convention?</a:t>
            </a:r>
            <a:endParaRPr sz="1800">
              <a:solidFill>
                <a:schemeClr val="dk1"/>
              </a:solidFill>
              <a:latin typeface="Halant"/>
              <a:ea typeface="Halant"/>
              <a:cs typeface="Halant"/>
              <a:sym typeface="Halant"/>
            </a:endParaRPr>
          </a:p>
        </p:txBody>
      </p:sp>
      <p:sp>
        <p:nvSpPr>
          <p:cNvPr id="160" name="Google Shape;160;p38"/>
          <p:cNvSpPr txBox="1"/>
          <p:nvPr/>
        </p:nvSpPr>
        <p:spPr>
          <a:xfrm>
            <a:off x="329100" y="3720775"/>
            <a:ext cx="6657000" cy="265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Elizabeth Cady Stanton feel “stifled” in her role as a wife and mother?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many newspapers mocked the Seneca Falls Convention and its participants?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the Seneca Falls Convention?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9"/>
          <p:cNvSpPr txBox="1"/>
          <p:nvPr/>
        </p:nvSpPr>
        <p:spPr>
          <a:xfrm>
            <a:off x="441450" y="8882575"/>
            <a:ext cx="6432300" cy="418200"/>
          </a:xfrm>
          <a:prstGeom prst="rect">
            <a:avLst/>
          </a:prstGeom>
          <a:solidFill>
            <a:srgbClr val="EFEFE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Comparison</a:t>
            </a:r>
            <a:endParaRPr sz="1200">
              <a:latin typeface="Inter"/>
              <a:ea typeface="Inter"/>
              <a:cs typeface="Inter"/>
              <a:sym typeface="Inter"/>
            </a:endParaRPr>
          </a:p>
        </p:txBody>
      </p:sp>
      <p:sp>
        <p:nvSpPr>
          <p:cNvPr id="166" name="Google Shape;166;p3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American Freedom</a:t>
            </a:r>
            <a:endParaRPr>
              <a:solidFill>
                <a:schemeClr val="dk1"/>
              </a:solidFill>
              <a:latin typeface="Plus Jakarta Sans Medium"/>
              <a:ea typeface="Plus Jakarta Sans Medium"/>
              <a:cs typeface="Plus Jakarta Sans Medium"/>
              <a:sym typeface="Plus Jakarta Sans Medium"/>
            </a:endParaRPr>
          </a:p>
        </p:txBody>
      </p:sp>
      <p:pic>
        <p:nvPicPr>
          <p:cNvPr id="167" name="Google Shape;167;p39"/>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68" name="Google Shape;168;p39"/>
          <p:cNvGraphicFramePr/>
          <p:nvPr/>
        </p:nvGraphicFramePr>
        <p:xfrm>
          <a:off x="870575" y="2042700"/>
          <a:ext cx="3000000" cy="3000000"/>
        </p:xfrm>
        <a:graphic>
          <a:graphicData uri="http://schemas.openxmlformats.org/drawingml/2006/table">
            <a:tbl>
              <a:tblPr>
                <a:noFill/>
                <a:tableStyleId>{5778C6DD-DBB4-47F4-A0BF-049D517B80DA}</a:tableStyleId>
              </a:tblPr>
              <a:tblGrid>
                <a:gridCol w="2387325"/>
                <a:gridCol w="3147225"/>
              </a:tblGrid>
              <a:tr h="494475">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The Declaration of Independence, ratified July 4, 1776</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Elizabeth Cady Stanton, “Declaration of Sentiments,” at the Seneca Falls Convention, New York, July 1848.</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622025">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When in the Course of human events, it becomes necessary for one people to dissolve the political bands which have connected them with another… they should declare the causes which impel them to the separation.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 That to secure these rights, Governments are instituted among Men, deriving their just powers from the consent of the governed, That whenever any Form of Government becomes destructive of these ends, it is the Right of the People to alter or to abolish it…</a:t>
                      </a:r>
                      <a:endParaRPr sz="1200">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When, in the course of human events, it becomes necessary for one portion of the family of man to assume among the people of the earth a position different from that which they have hitherto occupied, but one to which the laws of nature and of nature's God entitle them, a decent respect to the opinions of mankind requires that they should declare the causes that impel them to such a course.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We hold these truths to be self-evident: that all men and women are created equal; that they are endowed by their Creator with certain inalienable rights; that among these are life, liberty, and the pursuit of happiness; that to secure these rights governments are instituted, deriving their just powers from the consent of the governed. Whenever any form of Government becomes destructive of these ends, it is the right of those who suffer from it to refuse allegiance to it, and to insist upon the institution of a new government… </a:t>
                      </a:r>
                      <a:endParaRPr sz="1200">
                        <a:solidFill>
                          <a:srgbClr val="00000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Multiple Sources</a:t>
            </a:r>
            <a:endParaRPr/>
          </a:p>
        </p:txBody>
      </p:sp>
      <p:graphicFrame>
        <p:nvGraphicFramePr>
          <p:cNvPr id="174" name="Google Shape;174;p40"/>
          <p:cNvGraphicFramePr/>
          <p:nvPr/>
        </p:nvGraphicFramePr>
        <p:xfrm>
          <a:off x="444675" y="872075"/>
          <a:ext cx="3000000" cy="3000000"/>
        </p:xfrm>
        <a:graphic>
          <a:graphicData uri="http://schemas.openxmlformats.org/drawingml/2006/table">
            <a:tbl>
              <a:tblPr>
                <a:noFill/>
                <a:tableStyleId>{5778C6DD-DBB4-47F4-A0BF-049D517B80DA}</a:tableStyleId>
              </a:tblPr>
              <a:tblGrid>
                <a:gridCol w="1923500"/>
                <a:gridCol w="2362550"/>
                <a:gridCol w="2143025"/>
              </a:tblGrid>
              <a:tr h="2920350">
                <a:tc>
                  <a:txBody>
                    <a:bodyPr/>
                    <a:lstStyle/>
                    <a:p>
                      <a:pPr indent="0" lvl="0" marL="0" rtl="0" algn="l">
                        <a:spcBef>
                          <a:spcPts val="0"/>
                        </a:spcBef>
                        <a:spcAft>
                          <a:spcPts val="0"/>
                        </a:spcAft>
                        <a:buNone/>
                      </a:pPr>
                      <a:r>
                        <a:rPr lang="en" sz="1200">
                          <a:latin typeface="Inter"/>
                          <a:ea typeface="Inter"/>
                          <a:cs typeface="Inter"/>
                          <a:sym typeface="Inter"/>
                        </a:rPr>
                        <a:t> </a:t>
                      </a: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these documents?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these documents?</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When were these documents created and/or circulated? Who wrote them?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these documents were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these documents were written?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texts best convey the purpose of the document? Cite evidence.</a:t>
                      </a:r>
                      <a:endParaRPr>
                        <a:solidFill>
                          <a:schemeClr val="dk1"/>
                        </a:solidFill>
                        <a:latin typeface="Plus Jakarta Sans SemiBold"/>
                        <a:ea typeface="Plus Jakarta Sans SemiBold"/>
                        <a:cs typeface="Plus Jakarta Sans SemiBold"/>
                        <a:sym typeface="Plus Jakarta Sans SemiBold"/>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these documents, what are some things that can be inferred about the authors’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these documents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each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75" name="Google Shape;175;p40"/>
          <p:cNvGraphicFramePr/>
          <p:nvPr/>
        </p:nvGraphicFramePr>
        <p:xfrm>
          <a:off x="528650" y="4713800"/>
          <a:ext cx="3000000" cy="3000000"/>
        </p:xfrm>
        <a:graphic>
          <a:graphicData uri="http://schemas.openxmlformats.org/drawingml/2006/table">
            <a:tbl>
              <a:tblPr>
                <a:noFill/>
                <a:tableStyleId>{5778C6DD-DBB4-47F4-A0BF-049D517B80DA}</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76" name="Google Shape;176;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77" name="Google Shape;177;p40"/>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78" name="Google Shape;178;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4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84" name="Google Shape;184;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85" name="Google Shape;185;p41"/>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86" name="Google Shape;186;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87" name="Google Shape;187;p41"/>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88" name="Google Shape;188;p41"/>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Declaration of Independence</a:t>
            </a:r>
            <a:endParaRPr b="1" sz="1700">
              <a:latin typeface="Inter"/>
              <a:ea typeface="Inter"/>
              <a:cs typeface="Inter"/>
              <a:sym typeface="Inter"/>
            </a:endParaRPr>
          </a:p>
        </p:txBody>
      </p:sp>
      <p:sp>
        <p:nvSpPr>
          <p:cNvPr id="189" name="Google Shape;189;p41"/>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Declaration of Sentiments</a:t>
            </a:r>
            <a:endParaRPr b="1" sz="1700">
              <a:latin typeface="Inter"/>
              <a:ea typeface="Inter"/>
              <a:cs typeface="Inter"/>
              <a:sym typeface="Inter"/>
            </a:endParaRPr>
          </a:p>
        </p:txBody>
      </p:sp>
      <p:graphicFrame>
        <p:nvGraphicFramePr>
          <p:cNvPr id="190" name="Google Shape;190;p41"/>
          <p:cNvGraphicFramePr/>
          <p:nvPr/>
        </p:nvGraphicFramePr>
        <p:xfrm>
          <a:off x="474188" y="3732300"/>
          <a:ext cx="3000000" cy="3000000"/>
        </p:xfrm>
        <a:graphic>
          <a:graphicData uri="http://schemas.openxmlformats.org/drawingml/2006/table">
            <a:tbl>
              <a:tblPr>
                <a:noFill/>
                <a:tableStyleId>{5778C6DD-DBB4-47F4-A0BF-049D517B80DA}</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91" name="Google Shape;191;p41"/>
          <p:cNvGraphicFramePr/>
          <p:nvPr/>
        </p:nvGraphicFramePr>
        <p:xfrm>
          <a:off x="474188" y="6180250"/>
          <a:ext cx="3000000" cy="3000000"/>
        </p:xfrm>
        <a:graphic>
          <a:graphicData uri="http://schemas.openxmlformats.org/drawingml/2006/table">
            <a:tbl>
              <a:tblPr>
                <a:noFill/>
                <a:tableStyleId>{5778C6DD-DBB4-47F4-A0BF-049D517B80DA}</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92" name="Google Shape;192;p41"/>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3" name="Google Shape;193;p41"/>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4" name="Google Shape;194;p41"/>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95" name="Google Shape;195;p41"/>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96" name="Google Shape;196;p41"/>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three ways that the two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97" name="Google Shape;197;p41"/>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pic>
        <p:nvPicPr>
          <p:cNvPr id="202" name="Google Shape;202;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3" name="Google Shape;203;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4" name="Google Shape;204;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5" name="Google Shape;205;p4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Give One, Get One</a:t>
            </a:r>
            <a:endParaRPr sz="1800">
              <a:solidFill>
                <a:schemeClr val="dk1"/>
              </a:solidFill>
              <a:latin typeface="Halant"/>
              <a:ea typeface="Halant"/>
              <a:cs typeface="Halant"/>
              <a:sym typeface="Halant"/>
            </a:endParaRPr>
          </a:p>
        </p:txBody>
      </p:sp>
      <p:sp>
        <p:nvSpPr>
          <p:cNvPr id="206" name="Google Shape;206;p42"/>
          <p:cNvSpPr txBox="1"/>
          <p:nvPr/>
        </p:nvSpPr>
        <p:spPr>
          <a:xfrm>
            <a:off x="359025" y="5131052"/>
            <a:ext cx="6432300" cy="379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Then partner up with another student. The only requirement is that your partner read a different source than you. (Same theme is acceptable). Complete the questions below.</a:t>
            </a:r>
            <a:endParaRPr sz="12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two sources you read?</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main theme(s)?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one similarity between the two sources?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one difference between the two sources?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looking at multiple sources contribute to historical thinking?</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p:txBody>
      </p:sp>
      <p:sp>
        <p:nvSpPr>
          <p:cNvPr id="207" name="Google Shape;207;p42"/>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main theme of the source your read. Then, mingle with your classmates to find three students who read sources that correspond to the other three themes. Take time to share your learnings with each other.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100">
              <a:highlight>
                <a:schemeClr val="accent4"/>
              </a:highlight>
              <a:latin typeface="Inter"/>
              <a:ea typeface="Inter"/>
              <a:cs typeface="Inter"/>
              <a:sym typeface="Inter"/>
            </a:endParaRPr>
          </a:p>
        </p:txBody>
      </p:sp>
      <p:graphicFrame>
        <p:nvGraphicFramePr>
          <p:cNvPr id="208" name="Google Shape;208;p42"/>
          <p:cNvGraphicFramePr/>
          <p:nvPr/>
        </p:nvGraphicFramePr>
        <p:xfrm>
          <a:off x="359050" y="1485900"/>
          <a:ext cx="3000000" cy="3000000"/>
        </p:xfrm>
        <a:graphic>
          <a:graphicData uri="http://schemas.openxmlformats.org/drawingml/2006/table">
            <a:tbl>
              <a:tblPr>
                <a:noFill/>
                <a:tableStyleId>{5778C6DD-DBB4-47F4-A0BF-049D517B80DA}</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Theme</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Context</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Unity</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Division</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Legacy</a:t>
                      </a:r>
                      <a:endParaRPr b="1" sz="11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Source Author and Title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Main Message Summary</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Say-it-in-Six</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pic>
        <p:nvPicPr>
          <p:cNvPr id="213" name="Google Shape;213;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4" name="Google Shape;214;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15" name="Google Shape;215;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16" name="Google Shape;216;p43"/>
          <p:cNvGraphicFramePr/>
          <p:nvPr/>
        </p:nvGraphicFramePr>
        <p:xfrm>
          <a:off x="359094" y="627286"/>
          <a:ext cx="3000000" cy="3000000"/>
        </p:xfrm>
        <a:graphic>
          <a:graphicData uri="http://schemas.openxmlformats.org/drawingml/2006/table">
            <a:tbl>
              <a:tblPr>
                <a:noFill/>
                <a:tableStyleId>{5778C6DD-DBB4-47F4-A0BF-049D517B80DA}</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One writer declared equal rights for women to be a monstrous injury to all mankind. The wave of negative press was too humiliating for some of the participants to handle, particularly those who had signed the Declaration of Sentiments. Several went as far as withdrawing their names from the document and joining the opposition. The public shaming didn't stop the movement, the impact and promise of the Seneca Falls Convention was undeniable. Women like Elizabeth Cady Stanton felt a renewed sense of purpose and threw themselves headlong into the fight for equal rights. A month later, a second larger convention was held in Rochester with the Declaration of Sentiments gaining 107 additional signatures. The Seneca Falls Convention would signal the birth of the women's rights movement. One particular resolution in the Declaration of Sentiments would evolve into a full fledged crusade, the demand for women's suffrage. Decades of political organizing, marches, and protests would ultimately result in the 1920 passage of the 19th Amendment, which guaranteed women the right to vote--something that couldn't have happened without the Seneca Falls Convention.</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217" name="Google Shape;217;p4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happened at the Seneca Falls Convention? (Exemplar)</a:t>
            </a:r>
            <a:endParaRPr sz="1800">
              <a:solidFill>
                <a:schemeClr val="dk1"/>
              </a:solidFill>
              <a:latin typeface="Halant"/>
              <a:ea typeface="Halant"/>
              <a:cs typeface="Halant"/>
              <a:sym typeface="Halant"/>
            </a:endParaRPr>
          </a:p>
        </p:txBody>
      </p:sp>
      <p:sp>
        <p:nvSpPr>
          <p:cNvPr id="218" name="Google Shape;218;p43"/>
          <p:cNvSpPr txBox="1"/>
          <p:nvPr/>
        </p:nvSpPr>
        <p:spPr>
          <a:xfrm>
            <a:off x="329100" y="3720775"/>
            <a:ext cx="6657000" cy="45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Elizabeth Cady Stanton feel “stifled” in her role as a wife and mother?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Stanton felt stifled because she longed for a life outside the home. Although she was highly educated and had been active socially and politically before marriage, she felt limited by her role as just a wife and mother to seven children.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many newspapers mocked the Seneca Falls Convention and its participants?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Many people in the 19th century believed strongly in traditional gender roles. The idea of women demanding equal rights, especially the right to vote, challenged those beliefs. Newspapers may have mocked the convention because it seemed threatening or ridiculous to them, or they wanted to discourage people from supporting the women's rights movement.</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the Seneca Falls Convention?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Seneca Falls Convention was the first organized meeting for women’s rights in the United States. It marked the beginning of the women’s rights movement and introduced the idea of women’s suffrage as a national goal. The convention inspired decades of activism that eventually led to the 19th Amendment, which gave women the right to vote in 1920.</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Multiple Sources (Exemplar)</a:t>
            </a:r>
            <a:endParaRPr/>
          </a:p>
        </p:txBody>
      </p:sp>
      <p:graphicFrame>
        <p:nvGraphicFramePr>
          <p:cNvPr id="224" name="Google Shape;224;p44"/>
          <p:cNvGraphicFramePr/>
          <p:nvPr/>
        </p:nvGraphicFramePr>
        <p:xfrm>
          <a:off x="444675" y="567275"/>
          <a:ext cx="3000000" cy="3000000"/>
        </p:xfrm>
        <a:graphic>
          <a:graphicData uri="http://schemas.openxmlformats.org/drawingml/2006/table">
            <a:tbl>
              <a:tblPr>
                <a:noFill/>
                <a:tableStyleId>{5778C6DD-DBB4-47F4-A0BF-049D517B80DA}</a:tableStyleId>
              </a:tblPr>
              <a:tblGrid>
                <a:gridCol w="1923500"/>
                <a:gridCol w="2362550"/>
                <a:gridCol w="2143025"/>
              </a:tblGrid>
              <a:tr h="2473000">
                <a:tc>
                  <a:txBody>
                    <a:bodyPr/>
                    <a:lstStyle/>
                    <a:p>
                      <a:pPr indent="0" lvl="0" marL="0" rtl="0" algn="l">
                        <a:spcBef>
                          <a:spcPts val="0"/>
                        </a:spcBef>
                        <a:spcAft>
                          <a:spcPts val="0"/>
                        </a:spcAft>
                        <a:buNone/>
                      </a:pPr>
                      <a:r>
                        <a:rPr lang="en" sz="1200">
                          <a:latin typeface="Inter"/>
                          <a:ea typeface="Inter"/>
                          <a:cs typeface="Inter"/>
                          <a:sym typeface="Inter"/>
                        </a:rPr>
                        <a:t> </a:t>
                      </a: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these documents?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DOI: </a:t>
                      </a:r>
                      <a:r>
                        <a:rPr b="1" lang="en" sz="1000">
                          <a:solidFill>
                            <a:srgbClr val="E95C3D"/>
                          </a:solidFill>
                          <a:latin typeface="Inter"/>
                          <a:ea typeface="Inter"/>
                          <a:cs typeface="Inter"/>
                          <a:sym typeface="Inter"/>
                        </a:rPr>
                        <a:t>King George III and the British Parliament; American colonists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DOS: Attendees of the convention, politicians,  and the American public</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these documents?</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W</a:t>
                      </a:r>
                      <a:r>
                        <a:rPr b="1" lang="en" sz="1000">
                          <a:solidFill>
                            <a:srgbClr val="E95C3D"/>
                          </a:solidFill>
                          <a:latin typeface="Inter"/>
                          <a:ea typeface="Inter"/>
                          <a:cs typeface="Inter"/>
                          <a:sym typeface="Inter"/>
                        </a:rPr>
                        <a:t>omen (DOI), Indigenous peoples, and enslaved Blacks</a:t>
                      </a:r>
                      <a:endParaRPr b="1" sz="1000">
                        <a:solidFill>
                          <a:srgbClr val="E95C3D"/>
                        </a:solidFill>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When were these documents created and/or circulated? Who wrote them?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DOI: P</a:t>
                      </a:r>
                      <a:r>
                        <a:rPr b="1" lang="en" sz="1000">
                          <a:solidFill>
                            <a:srgbClr val="E95C3D"/>
                          </a:solidFill>
                          <a:latin typeface="Inter"/>
                          <a:ea typeface="Inter"/>
                          <a:cs typeface="Inter"/>
                          <a:sym typeface="Inter"/>
                        </a:rPr>
                        <a:t>rimarily drafted by Thomas Jefferson in the summer of 1776.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DOS: Primarily drafted by Elizabeth Cady Stanton and other organizers in July 1848.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these documents were written?</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DOI: The American Revolution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DOS</a:t>
                      </a:r>
                      <a:r>
                        <a:rPr b="1" lang="en" sz="1000">
                          <a:solidFill>
                            <a:srgbClr val="E95C3D"/>
                          </a:solidFill>
                          <a:latin typeface="Inter"/>
                          <a:ea typeface="Inter"/>
                          <a:cs typeface="Inter"/>
                          <a:sym typeface="Inter"/>
                        </a:rPr>
                        <a:t>: Antebellum Reform Movements</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these documents were written?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DOI was written to solidify the break from Great Britain and to provide political justification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DOS: To illustrate the continued denied citizenship and critique gender inequality.</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texts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Both texts use phrases like “right… to alter” and “right… to refuse” to highlight the role of people in politics.</a:t>
                      </a:r>
                      <a:endParaRPr b="1" sz="1000">
                        <a:solidFill>
                          <a:srgbClr val="E95C3D"/>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11320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these documents, what are some things that can be inferred about the authors’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Both authors were literate and good writers which suggests they had access to education.  Neither document mentions race which suggests they were white.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a:t>
                      </a:r>
                      <a:r>
                        <a:rPr lang="en" sz="1000">
                          <a:solidFill>
                            <a:schemeClr val="dk1"/>
                          </a:solidFill>
                          <a:latin typeface="Inter"/>
                          <a:ea typeface="Inter"/>
                          <a:cs typeface="Inter"/>
                          <a:sym typeface="Inter"/>
                        </a:rPr>
                        <a:t>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authors of the Declaration of Independence were white male leaders who had political power but felt oppressed by British rule. Women reformers had no political power—they couldn’t vote, own property in many cases, or participate in lawmaking.</a:t>
                      </a:r>
                      <a:endParaRPr b="1" sz="1000">
                        <a:solidFill>
                          <a:srgbClr val="E95C3D"/>
                        </a:solidFill>
                        <a:latin typeface="Inter"/>
                        <a:ea typeface="Inter"/>
                        <a:cs typeface="Inter"/>
                        <a:sym typeface="Inter"/>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05747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these documents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DOI:</a:t>
                      </a:r>
                      <a:r>
                        <a:rPr b="1" lang="en" sz="1000">
                          <a:solidFill>
                            <a:srgbClr val="E95C3D"/>
                          </a:solidFill>
                          <a:latin typeface="Inter"/>
                          <a:ea typeface="Inter"/>
                          <a:cs typeface="Inter"/>
                          <a:sym typeface="Inter"/>
                        </a:rPr>
                        <a:t> It articulated the principles of self-governance and inalienable rights, which influenced liberation movements around the world.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DOS: Was a foundational document in the women’s rights movement, using bold language in claiming women’s equality, and using the D.O.I. as a framework to demand equal citizenship.</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each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D.O.I.  “whenever any Form of Government becomes destructive of these ends, it is the Right of the People to alter or to abolish it…” is a quote that shows the justification for independence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D.O.S. “We hold these truths to be self-evident: that all men and women are created equal” is a quote that links the language of the D.O.I. to the woman’s equality movement</a:t>
                      </a:r>
                      <a:endParaRPr b="1" sz="800">
                        <a:solidFill>
                          <a:srgbClr val="E95C3D"/>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25" name="Google Shape;225;p44"/>
          <p:cNvGraphicFramePr/>
          <p:nvPr/>
        </p:nvGraphicFramePr>
        <p:xfrm>
          <a:off x="507500" y="4508475"/>
          <a:ext cx="3000000" cy="3000000"/>
        </p:xfrm>
        <a:graphic>
          <a:graphicData uri="http://schemas.openxmlformats.org/drawingml/2006/table">
            <a:tbl>
              <a:tblPr>
                <a:noFill/>
                <a:tableStyleId>{5778C6DD-DBB4-47F4-A0BF-049D517B80DA}</a:tableStyleId>
              </a:tblPr>
              <a:tblGrid>
                <a:gridCol w="1731500"/>
              </a:tblGrid>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Impel</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Hitherto</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Allegiance</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26" name="Google Shape;226;p4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227" name="Google Shape;227;p44"/>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228" name="Google Shape;228;p4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 (Exemplar)</a:t>
            </a:r>
            <a:endParaRPr sz="2400">
              <a:solidFill>
                <a:schemeClr val="dk1"/>
              </a:solidFill>
              <a:latin typeface="Plus Jakarta Sans"/>
              <a:ea typeface="Plus Jakarta Sans"/>
              <a:cs typeface="Plus Jakarta Sans"/>
              <a:sym typeface="Plus Jakarta Sans"/>
            </a:endParaRPr>
          </a:p>
        </p:txBody>
      </p:sp>
      <p:sp>
        <p:nvSpPr>
          <p:cNvPr id="234" name="Google Shape;234;p4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35" name="Google Shape;235;p4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36" name="Google Shape;236;p4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37" name="Google Shape;237;p45"/>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38" name="Google Shape;238;p45"/>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Declaration of Independence</a:t>
            </a:r>
            <a:endParaRPr b="1" sz="1700">
              <a:latin typeface="Inter"/>
              <a:ea typeface="Inter"/>
              <a:cs typeface="Inter"/>
              <a:sym typeface="Inter"/>
            </a:endParaRPr>
          </a:p>
        </p:txBody>
      </p:sp>
      <p:sp>
        <p:nvSpPr>
          <p:cNvPr id="239" name="Google Shape;239;p45"/>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Declaration of Sentiments</a:t>
            </a:r>
            <a:endParaRPr b="1" sz="1700">
              <a:latin typeface="Inter"/>
              <a:ea typeface="Inter"/>
              <a:cs typeface="Inter"/>
              <a:sym typeface="Inter"/>
            </a:endParaRPr>
          </a:p>
        </p:txBody>
      </p:sp>
      <p:graphicFrame>
        <p:nvGraphicFramePr>
          <p:cNvPr id="240" name="Google Shape;240;p45"/>
          <p:cNvGraphicFramePr/>
          <p:nvPr/>
        </p:nvGraphicFramePr>
        <p:xfrm>
          <a:off x="474188" y="3732300"/>
          <a:ext cx="3000000" cy="3000000"/>
        </p:xfrm>
        <a:graphic>
          <a:graphicData uri="http://schemas.openxmlformats.org/drawingml/2006/table">
            <a:tbl>
              <a:tblPr>
                <a:noFill/>
                <a:tableStyleId>{5778C6DD-DBB4-47F4-A0BF-049D517B80DA}</a:tableStyleId>
              </a:tblPr>
              <a:tblGrid>
                <a:gridCol w="2122275"/>
                <a:gridCol w="2122275"/>
                <a:gridCol w="2122275"/>
              </a:tblGrid>
              <a:tr h="1068300">
                <a:tc>
                  <a:txBody>
                    <a:bodyPr/>
                    <a:lstStyle/>
                    <a:p>
                      <a:pPr indent="0" lvl="0" marL="0" rtl="0" algn="ctr">
                        <a:spcBef>
                          <a:spcPts val="0"/>
                        </a:spcBef>
                        <a:spcAft>
                          <a:spcPts val="0"/>
                        </a:spcAft>
                        <a:buNone/>
                      </a:pPr>
                      <a:r>
                        <a:rPr b="1" lang="en" sz="1700">
                          <a:latin typeface="Inter"/>
                          <a:ea typeface="Inter"/>
                          <a:cs typeface="Inter"/>
                          <a:sym typeface="Inter"/>
                        </a:rPr>
                        <a:t>1</a:t>
                      </a:r>
                      <a:endParaRPr b="1" sz="1700">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Language and tone connect to  Enlightenment philosophies</a:t>
                      </a:r>
                      <a:endParaRPr b="1" sz="1500">
                        <a:solidFill>
                          <a:srgbClr val="FF0000"/>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700">
                          <a:latin typeface="Inter"/>
                          <a:ea typeface="Inter"/>
                          <a:cs typeface="Inter"/>
                          <a:sym typeface="Inter"/>
                        </a:rPr>
                        <a:t>2</a:t>
                      </a:r>
                      <a:endParaRPr b="1" sz="1700">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Articulated grievances</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700">
                          <a:latin typeface="Inter"/>
                          <a:ea typeface="Inter"/>
                          <a:cs typeface="Inter"/>
                          <a:sym typeface="Inter"/>
                        </a:rPr>
                        <a:t>3</a:t>
                      </a:r>
                      <a:endParaRPr b="1" sz="1700">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Asserted rights of a group</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41" name="Google Shape;241;p45"/>
          <p:cNvGraphicFramePr/>
          <p:nvPr/>
        </p:nvGraphicFramePr>
        <p:xfrm>
          <a:off x="474188" y="6180250"/>
          <a:ext cx="3000000" cy="3000000"/>
        </p:xfrm>
        <a:graphic>
          <a:graphicData uri="http://schemas.openxmlformats.org/drawingml/2006/table">
            <a:tbl>
              <a:tblPr>
                <a:noFill/>
                <a:tableStyleId>{5778C6DD-DBB4-47F4-A0BF-049D517B80DA}</a:tableStyleId>
              </a:tblPr>
              <a:tblGrid>
                <a:gridCol w="2427325"/>
                <a:gridCol w="1521400"/>
                <a:gridCol w="2418100"/>
              </a:tblGrid>
              <a:tr h="442750">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To declare the American colonies’ independence from Britain and justify rebellion.</a:t>
                      </a:r>
                      <a:endParaRPr b="1" sz="11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Purpose</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To highlight the injustices faced by women and demand equal rights, especially suffrage.</a:t>
                      </a:r>
                      <a:endParaRPr b="1" sz="11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769400">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Focused on political tyranny—grievances against King George III for denying the colonies rights like representation, fair trials, and self-rule.</a:t>
                      </a:r>
                      <a:endParaRPr b="1" sz="11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Focus of Grievances</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Focused on gender inequality— grievances against men and the legal system for denying women the right to vote, education, property ownership, and equal status in marriage.</a:t>
                      </a:r>
                      <a:endParaRPr b="1" sz="11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6050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Prompted the Revolutionary War and led to the founding of the United States. It was widely embraced by the colonies.</a:t>
                      </a:r>
                      <a:endParaRPr b="1" sz="11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Historical Impact and Reception</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Was controversial and widely ridiculed at the time. It launched the organized women’s rights movement in the U.S.</a:t>
                      </a:r>
                      <a:endParaRPr b="1" sz="11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42" name="Google Shape;242;p45"/>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243" name="Google Shape;243;p45"/>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244" name="Google Shape;244;p45"/>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245" name="Google Shape;245;p45"/>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246" name="Google Shape;246;p45"/>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Identify three ways that the two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247" name="Google Shape;247;p45"/>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