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359314-BC7A-4D34-BB2F-513712199B99}">
  <a:tblStyle styleId="{58359314-BC7A-4D34-BB2F-513712199B99}"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002dd1663_0_2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35002dd1663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1c59add9e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351c59add9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1c220049a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1c220049a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9" name="Shape 69"/>
        <p:cNvGrpSpPr/>
        <p:nvPr/>
      </p:nvGrpSpPr>
      <p:grpSpPr>
        <a:xfrm>
          <a:off x="0" y="0"/>
          <a:ext cx="0" cy="0"/>
          <a:chOff x="0" y="0"/>
          <a:chExt cx="0" cy="0"/>
        </a:xfrm>
      </p:grpSpPr>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3" name="Shape 73"/>
        <p:cNvGrpSpPr/>
        <p:nvPr/>
      </p:nvGrpSpPr>
      <p:grpSpPr>
        <a:xfrm>
          <a:off x="0" y="0"/>
          <a:ext cx="0" cy="0"/>
          <a:chOff x="0" y="0"/>
          <a:chExt cx="0" cy="0"/>
        </a:xfrm>
      </p:grpSpPr>
      <p:sp>
        <p:nvSpPr>
          <p:cNvPr id="74" name="Google Shape;74;p17"/>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9" name="Shape 79"/>
        <p:cNvGrpSpPr/>
        <p:nvPr/>
      </p:nvGrpSpPr>
      <p:grpSpPr>
        <a:xfrm>
          <a:off x="0" y="0"/>
          <a:ext cx="0" cy="0"/>
          <a:chOff x="0" y="0"/>
          <a:chExt cx="0" cy="0"/>
        </a:xfrm>
      </p:grpSpPr>
      <p:sp>
        <p:nvSpPr>
          <p:cNvPr id="80" name="Google Shape;80;p1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5" name="Shape 85"/>
        <p:cNvGrpSpPr/>
        <p:nvPr/>
      </p:nvGrpSpPr>
      <p:grpSpPr>
        <a:xfrm>
          <a:off x="0" y="0"/>
          <a:ext cx="0" cy="0"/>
          <a:chOff x="0" y="0"/>
          <a:chExt cx="0" cy="0"/>
        </a:xfrm>
      </p:grpSpPr>
      <p:sp>
        <p:nvSpPr>
          <p:cNvPr id="86" name="Google Shape;86;p19"/>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1" name="Shape 91"/>
        <p:cNvGrpSpPr/>
        <p:nvPr/>
      </p:nvGrpSpPr>
      <p:grpSpPr>
        <a:xfrm>
          <a:off x="0" y="0"/>
          <a:ext cx="0" cy="0"/>
          <a:chOff x="0" y="0"/>
          <a:chExt cx="0" cy="0"/>
        </a:xfrm>
      </p:grpSpPr>
      <p:sp>
        <p:nvSpPr>
          <p:cNvPr id="92" name="Google Shape;92;p2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20"/>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7" name="Google Shape;97;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8" name="Shape 98"/>
        <p:cNvGrpSpPr/>
        <p:nvPr/>
      </p:nvGrpSpPr>
      <p:grpSpPr>
        <a:xfrm>
          <a:off x="0" y="0"/>
          <a:ext cx="0" cy="0"/>
          <a:chOff x="0" y="0"/>
          <a:chExt cx="0" cy="0"/>
        </a:xfrm>
      </p:grpSpPr>
      <p:sp>
        <p:nvSpPr>
          <p:cNvPr id="99" name="Google Shape;99;p21"/>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0" name="Google Shape;100;p21"/>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1" name="Google Shape;101;p21"/>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3" name="Google Shape;103;p21"/>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6" name="Google Shape;106;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7" name="Shape 107"/>
        <p:cNvGrpSpPr/>
        <p:nvPr/>
      </p:nvGrpSpPr>
      <p:grpSpPr>
        <a:xfrm>
          <a:off x="0" y="0"/>
          <a:ext cx="0" cy="0"/>
          <a:chOff x="0" y="0"/>
          <a:chExt cx="0" cy="0"/>
        </a:xfrm>
      </p:grpSpPr>
      <p:sp>
        <p:nvSpPr>
          <p:cNvPr id="108" name="Google Shape;108;p22"/>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9" name="Google Shape;109;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2" name="Shape 112"/>
        <p:cNvGrpSpPr/>
        <p:nvPr/>
      </p:nvGrpSpPr>
      <p:grpSpPr>
        <a:xfrm>
          <a:off x="0" y="0"/>
          <a:ext cx="0" cy="0"/>
          <a:chOff x="0" y="0"/>
          <a:chExt cx="0" cy="0"/>
        </a:xfrm>
      </p:grpSpPr>
      <p:sp>
        <p:nvSpPr>
          <p:cNvPr id="113" name="Google Shape;113;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4" name="Google Shape;114;p2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15" name="Google Shape;115;p2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6" name="Google Shape;116;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9" name="Shape 119"/>
        <p:cNvGrpSpPr/>
        <p:nvPr/>
      </p:nvGrpSpPr>
      <p:grpSpPr>
        <a:xfrm>
          <a:off x="0" y="0"/>
          <a:ext cx="0" cy="0"/>
          <a:chOff x="0" y="0"/>
          <a:chExt cx="0" cy="0"/>
        </a:xfrm>
      </p:grpSpPr>
      <p:sp>
        <p:nvSpPr>
          <p:cNvPr id="120" name="Google Shape;120;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1" name="Google Shape;121;p24"/>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2" name="Google Shape;122;p24"/>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0"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7"/>
          <p:cNvGraphicFramePr/>
          <p:nvPr/>
        </p:nvGraphicFramePr>
        <p:xfrm>
          <a:off x="0" y="0"/>
          <a:ext cx="3000000" cy="3000000"/>
        </p:xfrm>
        <a:graphic>
          <a:graphicData uri="http://schemas.openxmlformats.org/drawingml/2006/table">
            <a:tbl>
              <a:tblPr bandRow="1" firstRow="1">
                <a:noFill/>
                <a:tableStyleId>{58359314-BC7A-4D34-BB2F-513712199B99}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3" name="Google Shape;143;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4" name="Google Shape;144;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aphicFrame>
        <p:nvGraphicFramePr>
          <p:cNvPr id="149" name="Google Shape;149;p28"/>
          <p:cNvGraphicFramePr/>
          <p:nvPr/>
        </p:nvGraphicFramePr>
        <p:xfrm>
          <a:off x="0" y="0"/>
          <a:ext cx="3000000" cy="3000000"/>
        </p:xfrm>
        <a:graphic>
          <a:graphicData uri="http://schemas.openxmlformats.org/drawingml/2006/table">
            <a:tbl>
              <a:tblPr bandRow="1" firstRow="1">
                <a:noFill/>
                <a:tableStyleId>{58359314-BC7A-4D34-BB2F-513712199B99}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club, society, or association formed by people with a common interest or purpose</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“Lowell women were not alone in their pleas for labor justice… In 1834 the women operatives of Dover formed a union, and 800 joined to improve wages and standards.”</a:t>
                      </a:r>
                      <a:endParaRPr sz="1500">
                        <a:latin typeface="Inter"/>
                        <a:ea typeface="Inter"/>
                        <a:cs typeface="Inter"/>
                        <a:sym typeface="Inter"/>
                      </a:endParaRPr>
                    </a:p>
                    <a:p>
                      <a:pPr indent="-323850" lvl="0" marL="457200" rtl="0" algn="r">
                        <a:spcBef>
                          <a:spcPts val="0"/>
                        </a:spcBef>
                        <a:spcAft>
                          <a:spcPts val="0"/>
                        </a:spcAft>
                        <a:buSzPts val="1500"/>
                        <a:buFont typeface="Inter"/>
                        <a:buChar char="-"/>
                      </a:pPr>
                      <a:r>
                        <a:rPr lang="en" sz="1500">
                          <a:latin typeface="Inter"/>
                          <a:ea typeface="Inter"/>
                          <a:cs typeface="Inter"/>
                          <a:sym typeface="Inter"/>
                        </a:rPr>
                        <a:t>Catherine Clinton &amp; Christine A. Lunardini, </a:t>
                      </a:r>
                      <a:r>
                        <a:rPr i="1" lang="en" sz="1500">
                          <a:latin typeface="Inter"/>
                          <a:ea typeface="Inter"/>
                          <a:cs typeface="Inter"/>
                          <a:sym typeface="Inter"/>
                        </a:rPr>
                        <a:t>The Columbia Guide to American Women in the Nineteenth Century,</a:t>
                      </a:r>
                      <a:r>
                        <a:rPr lang="en" sz="1500">
                          <a:latin typeface="Inter"/>
                          <a:ea typeface="Inter"/>
                          <a:cs typeface="Inter"/>
                          <a:sym typeface="Inter"/>
                        </a:rPr>
                        <a:t> 2000.</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0" name="Google Shape;150;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Union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1" name="Google Shape;151;p2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9"/>
          <p:cNvSpPr txBox="1"/>
          <p:nvPr/>
        </p:nvSpPr>
        <p:spPr>
          <a:xfrm>
            <a:off x="182100" y="2603550"/>
            <a:ext cx="3274200" cy="94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1"/>
                </a:solidFill>
                <a:latin typeface="Inter"/>
                <a:ea typeface="Inter"/>
                <a:cs typeface="Inter"/>
                <a:sym typeface="Inter"/>
              </a:rPr>
              <a:t>Source: George Cooke, “City of Washington from Beyond the Navy Yard,” 1833. Public Domain</a:t>
            </a:r>
            <a:endParaRPr sz="1300">
              <a:solidFill>
                <a:schemeClr val="dk1"/>
              </a:solidFill>
              <a:latin typeface="Inter"/>
              <a:ea typeface="Inter"/>
              <a:cs typeface="Inter"/>
              <a:sym typeface="Inter"/>
            </a:endParaRPr>
          </a:p>
        </p:txBody>
      </p:sp>
      <p:sp>
        <p:nvSpPr>
          <p:cNvPr id="157" name="Google Shape;157;p29"/>
          <p:cNvSpPr txBox="1"/>
          <p:nvPr/>
        </p:nvSpPr>
        <p:spPr>
          <a:xfrm>
            <a:off x="3549875" y="102300"/>
            <a:ext cx="5428500" cy="251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chemeClr val="dk1"/>
                </a:solidFill>
                <a:latin typeface="Inter"/>
                <a:ea typeface="Inter"/>
                <a:cs typeface="Inter"/>
                <a:sym typeface="Inter"/>
              </a:rPr>
              <a:t>PREDICTION</a:t>
            </a:r>
            <a:endParaRPr b="1" sz="1700">
              <a:solidFill>
                <a:schemeClr val="dk1"/>
              </a:solidFill>
              <a:latin typeface="Inter"/>
              <a:ea typeface="Inter"/>
              <a:cs typeface="Inter"/>
              <a:sym typeface="Inter"/>
            </a:endParaRPr>
          </a:p>
          <a:p>
            <a:pPr indent="0" lvl="0" marL="0" rtl="0" algn="l">
              <a:spcBef>
                <a:spcPts val="0"/>
              </a:spcBef>
              <a:spcAft>
                <a:spcPts val="0"/>
              </a:spcAft>
              <a:buNone/>
            </a:pPr>
            <a:r>
              <a:t/>
            </a:r>
            <a:endParaRPr b="1" sz="1700">
              <a:solidFill>
                <a:schemeClr val="dk1"/>
              </a:solidFill>
              <a:latin typeface="Inter"/>
              <a:ea typeface="Inter"/>
              <a:cs typeface="Inter"/>
              <a:sym typeface="Inter"/>
            </a:endParaRPr>
          </a:p>
          <a:p>
            <a:pPr indent="0" lvl="0" marL="0" rtl="0" algn="l">
              <a:spcBef>
                <a:spcPts val="0"/>
              </a:spcBef>
              <a:spcAft>
                <a:spcPts val="0"/>
              </a:spcAft>
              <a:buNone/>
            </a:pPr>
            <a:r>
              <a:rPr lang="en" sz="1600">
                <a:solidFill>
                  <a:schemeClr val="dk1"/>
                </a:solidFill>
                <a:latin typeface="Inter"/>
                <a:ea typeface="Inter"/>
                <a:cs typeface="Inter"/>
                <a:sym typeface="Inter"/>
              </a:rPr>
              <a:t>By the 1830s and 1840s, the Market Revolution and Industrial Revolution fueled an expansion of urbanization due to job opportunities in cities. The methods of work significantly changed in this antebellum period.</a:t>
            </a:r>
            <a:endParaRPr sz="1600">
              <a:solidFill>
                <a:schemeClr val="dk1"/>
              </a:solidFill>
              <a:latin typeface="Inter"/>
              <a:ea typeface="Inter"/>
              <a:cs typeface="Inter"/>
              <a:sym typeface="Inter"/>
            </a:endParaRPr>
          </a:p>
          <a:p>
            <a:pPr indent="0" lvl="0" marL="0" rtl="0" algn="l">
              <a:spcBef>
                <a:spcPts val="0"/>
              </a:spcBef>
              <a:spcAft>
                <a:spcPts val="0"/>
              </a:spcAft>
              <a:buNone/>
            </a:pPr>
            <a:r>
              <a:t/>
            </a:r>
            <a:endParaRPr sz="1600">
              <a:solidFill>
                <a:schemeClr val="dk1"/>
              </a:solidFill>
              <a:latin typeface="Inter"/>
              <a:ea typeface="Inter"/>
              <a:cs typeface="Inter"/>
              <a:sym typeface="Inter"/>
            </a:endParaRPr>
          </a:p>
          <a:p>
            <a:pPr indent="0" lvl="0" marL="0" rtl="0" algn="l">
              <a:spcBef>
                <a:spcPts val="0"/>
              </a:spcBef>
              <a:spcAft>
                <a:spcPts val="0"/>
              </a:spcAft>
              <a:buNone/>
            </a:pPr>
            <a:r>
              <a:rPr lang="en" sz="1600">
                <a:solidFill>
                  <a:schemeClr val="dk1"/>
                </a:solidFill>
                <a:latin typeface="Inter"/>
                <a:ea typeface="Inter"/>
                <a:cs typeface="Inter"/>
                <a:sym typeface="Inter"/>
              </a:rPr>
              <a:t>What do you predict will be the effects and impact of these changes?</a:t>
            </a:r>
            <a:endParaRPr sz="1600">
              <a:solidFill>
                <a:schemeClr val="dk1"/>
              </a:solidFill>
              <a:latin typeface="Inter"/>
              <a:ea typeface="Inter"/>
              <a:cs typeface="Inter"/>
              <a:sym typeface="Inter"/>
            </a:endParaRPr>
          </a:p>
          <a:p>
            <a:pPr indent="0" lvl="0" marL="0" rtl="0" algn="l">
              <a:spcBef>
                <a:spcPts val="0"/>
              </a:spcBef>
              <a:spcAft>
                <a:spcPts val="0"/>
              </a:spcAft>
              <a:buNone/>
            </a:pPr>
            <a:r>
              <a:t/>
            </a:r>
            <a:endParaRPr sz="2100">
              <a:solidFill>
                <a:schemeClr val="dk1"/>
              </a:solidFill>
              <a:latin typeface="Inter"/>
              <a:ea typeface="Inter"/>
              <a:cs typeface="Inter"/>
              <a:sym typeface="Inter"/>
            </a:endParaRPr>
          </a:p>
        </p:txBody>
      </p:sp>
      <p:sp>
        <p:nvSpPr>
          <p:cNvPr id="158" name="Google Shape;158;p29"/>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159" name="Google Shape;159;p29"/>
          <p:cNvPicPr preferRelativeResize="0"/>
          <p:nvPr/>
        </p:nvPicPr>
        <p:blipFill>
          <a:blip r:embed="rId3">
            <a:alphaModFix/>
          </a:blip>
          <a:stretch>
            <a:fillRect/>
          </a:stretch>
        </p:blipFill>
        <p:spPr>
          <a:xfrm>
            <a:off x="152400" y="152400"/>
            <a:ext cx="3245073" cy="234726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