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9601200" cx="7315200"/>
  <p:notesSz cx="6858000" cy="9144000"/>
  <p:embeddedFontLst>
    <p:embeddedFont>
      <p:font typeface="Halant"/>
      <p:regular r:id="rId13"/>
      <p:bold r:id="rId14"/>
    </p:embeddedFont>
    <p:embeddedFont>
      <p:font typeface="Inter"/>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CE5CE22-A8FA-4362-BC42-AD88FA8DE5DA}">
  <a:tblStyle styleId="{CCE5CE22-A8FA-4362-BC42-AD88FA8DE5D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regular.fntdata"/><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Inter-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1c52cb40e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1c52cb40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f00d52216_0_5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f00d52216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3d7031898_0_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53d7031898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562d249fb5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562d249fb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351c52cb40e_0_5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351c52cb40e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51c52cb40e_0_6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351c52cb40e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www.youtube.com/watch?v=s4iWOm5ZfT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www.youtube.com/watch?v=7zG-MzYwqA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55" name="Google Shape;55;p1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56" name="Google Shape;56;p1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57" name="Google Shape;57;p13"/>
          <p:cNvGraphicFramePr/>
          <p:nvPr/>
        </p:nvGraphicFramePr>
        <p:xfrm>
          <a:off x="355544" y="1611636"/>
          <a:ext cx="3000000" cy="3000000"/>
        </p:xfrm>
        <a:graphic>
          <a:graphicData uri="http://schemas.openxmlformats.org/drawingml/2006/table">
            <a:tbl>
              <a:tblPr>
                <a:noFill/>
                <a:tableStyleId>{CCE5CE22-A8FA-4362-BC42-AD88FA8DE5DA}</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a:t>
                      </a:r>
                      <a:r>
                        <a:rPr lang="en" sz="1200">
                          <a:solidFill>
                            <a:schemeClr val="dk1"/>
                          </a:solidFill>
                          <a:latin typeface="Inter"/>
                          <a:ea typeface="Inter"/>
                          <a:cs typeface="Inter"/>
                          <a:sym typeface="Inter"/>
                        </a:rPr>
                        <a:t>n the early 1800s, America was moving rapidly from an agricultural country to an industrialized nation. With that transformation came the creation of a new workforce for a new kind of factory. Especially after the Erie Canal when New England farmers began moving West, the younger sons would move West. But the younger daughters, what are we going to do with them? They moved into the new textile industries. One textile factory opened by a young Boston man named Francis Cabot Lowell consolidated the process of turning cloth into cotton in a single building. After Lowell died his partners built a town around his textile factories and named it after him. The factories of Lowell, Massachusetts drew young women from all over New England, some as young as 16. They came to supplement their family's income, but more importantly they came to discover a new life one of opportunity and independence. When these young women left the farms, the farms are very isolated (we don't think of Lowell Massachusetts of being exactly a center of civilization these days) but for them it was the big city. It was a much wider brighter, more interesting world and they had known on the New England farms. Lowell was the first real factory town. It boasted boarding houses and churches and places where the girls could attend lectures and concerts. And they set up these dormitories for these unmarried women to live in under matrons who would make sure they were all in on time and went to church and what have you. The Lowell girls formed a close supportive community and the pay was good for the times—the average of three dollars a week. But mill workers were forbidden to form unions and when the owners reduced their wages in an effort to stay competitive, the Lowell girls could not fight back. And a new workforce was waiting, by the 1850s poor immigrants had replaced the farm girls in American factories—the first of a continuous wave of immigrants that would become the new face of American labor.</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58" name="Google Shape;58;p13"/>
          <p:cNvSpPr txBox="1"/>
          <p:nvPr/>
        </p:nvSpPr>
        <p:spPr>
          <a:xfrm>
            <a:off x="428450" y="559200"/>
            <a:ext cx="6511200" cy="831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NBC News Learn</a:t>
            </a:r>
            <a:endParaRPr b="1"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NBC News Learn is an educational arm of NBC News that provides access to a wide range of educational resources, including historic news reports, current events stories, original content, and primary source documents. It's designed to engage students of all levels and abilities, both in the classroom and at home. </a:t>
            </a:r>
            <a:endParaRPr sz="1000">
              <a:solidFill>
                <a:schemeClr val="dk1"/>
              </a:solidFill>
              <a:latin typeface="Inter"/>
              <a:ea typeface="Inter"/>
              <a:cs typeface="Inter"/>
              <a:sym typeface="Inter"/>
            </a:endParaRPr>
          </a:p>
        </p:txBody>
      </p:sp>
      <p:sp>
        <p:nvSpPr>
          <p:cNvPr id="59" name="Google Shape;59;p13"/>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Station 1: </a:t>
            </a:r>
            <a:r>
              <a:rPr lang="en" sz="1800">
                <a:solidFill>
                  <a:schemeClr val="dk1"/>
                </a:solidFill>
                <a:latin typeface="Halant"/>
                <a:ea typeface="Halant"/>
                <a:cs typeface="Halant"/>
                <a:sym typeface="Halant"/>
              </a:rPr>
              <a:t>The Lowell Girls</a:t>
            </a:r>
            <a:endParaRPr sz="1800">
              <a:solidFill>
                <a:schemeClr val="dk1"/>
              </a:solidFill>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65" name="Google Shape;65;p1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66" name="Google Shape;66;p1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67" name="Google Shape;67;p14"/>
          <p:cNvGraphicFramePr/>
          <p:nvPr/>
        </p:nvGraphicFramePr>
        <p:xfrm>
          <a:off x="355544" y="1459236"/>
          <a:ext cx="3000000" cy="3000000"/>
        </p:xfrm>
        <a:graphic>
          <a:graphicData uri="http://schemas.openxmlformats.org/drawingml/2006/table">
            <a:tbl>
              <a:tblPr>
                <a:noFill/>
                <a:tableStyleId>{CCE5CE22-A8FA-4362-BC42-AD88FA8DE5DA}</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38100" marR="152400" rtl="0" algn="l">
                        <a:lnSpc>
                          <a:spcPct val="100000"/>
                        </a:lnSpc>
                        <a:spcBef>
                          <a:spcPts val="0"/>
                        </a:spcBef>
                        <a:spcAft>
                          <a:spcPts val="0"/>
                        </a:spcAft>
                        <a:buClr>
                          <a:schemeClr val="dk1"/>
                        </a:buClr>
                        <a:buSzPts val="1100"/>
                        <a:buFont typeface="Arial"/>
                        <a:buNone/>
                      </a:pPr>
                      <a:r>
                        <a:rPr lang="en" sz="1200">
                          <a:solidFill>
                            <a:srgbClr val="0F0F0F"/>
                          </a:solidFill>
                          <a:latin typeface="Inter"/>
                          <a:ea typeface="Inter"/>
                          <a:cs typeface="Inter"/>
                          <a:sym typeface="Inter"/>
                        </a:rPr>
                        <a:t>Hi, I'm Millie Prudence Taylor, a Yankee farm girl living in the city of Lowell Massachusetts and this is my morning routine. Dearest mother, I apologize for not writing sooner. I hope everyone is doing well. The glorious sound of the morning bells chime in to wake us up. We all gracefully get up from our cozy beds and make our way to the mills. I quickly commence work, the pleasant sound of the rhythmic looms fill my ears. At last it is 6 o'clock, time for breakfast. We get a generous 30 minutes to get from the factory to the boarding houses. I make sure I say my greetings to all the other girls on my walk back. Mrs. Brown, our housekeeper, has our breakfast made for us as we walk in. Today she made a lovely cranberry pie with coffee. Meal time is a little different than on the farm. People may say that we lose our manners in the boarding house, but I find it a rather refined experience. But the 30 minutes they give us is plenty of time to do our business. And when we take ill, it should comfort you to know that Father John takes care of us all. The charming noise of the 6:20 bells. We all head back to the factory to commence work at 6:30. I make sure to retie my hair and stay clear of any flying shuttles coming my way. I start the machine and commence work until dinner time. People say there's something different about this city. For me, it's just something in the air. I repeat this every morning. It's not bad mother. The clanging bells provide the music to my day, and the constant state of hurry, the noisy clatter of the machines bring opportunity to all of us girls. I hope to write again soon. Love, Milly Prudence Taylor, Lowell Massachusetts</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68" name="Google Shape;68;p14"/>
          <p:cNvSpPr txBox="1"/>
          <p:nvPr/>
        </p:nvSpPr>
        <p:spPr>
          <a:xfrm>
            <a:off x="428450" y="559200"/>
            <a:ext cx="6511200" cy="831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Lowell National Park Service</a:t>
            </a:r>
            <a:endParaRPr b="1"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rgbClr val="0F0F0F"/>
                </a:solidFill>
                <a:latin typeface="Inter"/>
                <a:ea typeface="Inter"/>
                <a:cs typeface="Inter"/>
                <a:sym typeface="Inter"/>
              </a:rPr>
              <a:t>Lowell National Historical Park located in Lowell, Massachusetts interprets the American Industrial Revolution and shares the stories of all those who've worked in the textile industry and lived in this great city.</a:t>
            </a:r>
            <a:endParaRPr sz="1000">
              <a:solidFill>
                <a:schemeClr val="dk1"/>
              </a:solidFill>
              <a:latin typeface="Inter"/>
              <a:ea typeface="Inter"/>
              <a:cs typeface="Inter"/>
              <a:sym typeface="Inter"/>
            </a:endParaRPr>
          </a:p>
        </p:txBody>
      </p:sp>
      <p:sp>
        <p:nvSpPr>
          <p:cNvPr id="69" name="Google Shape;69;p14"/>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Station 2: Mill Girl Morning Routine</a:t>
            </a:r>
            <a:endParaRPr sz="18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75" name="Google Shape;75;p1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76" name="Google Shape;76;p1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77" name="Google Shape;77;p15"/>
          <p:cNvGraphicFramePr/>
          <p:nvPr/>
        </p:nvGraphicFramePr>
        <p:xfrm>
          <a:off x="355544" y="697236"/>
          <a:ext cx="3000000" cy="3000000"/>
        </p:xfrm>
        <a:graphic>
          <a:graphicData uri="http://schemas.openxmlformats.org/drawingml/2006/table">
            <a:tbl>
              <a:tblPr>
                <a:noFill/>
                <a:tableStyleId>{CCE5CE22-A8FA-4362-BC42-AD88FA8DE5DA}</a:tableStyleId>
              </a:tblPr>
              <a:tblGrid>
                <a:gridCol w="6657000"/>
              </a:tblGrid>
              <a:tr h="411525">
                <a:tc>
                  <a:txBody>
                    <a:bodyPr/>
                    <a:lstStyle/>
                    <a:p>
                      <a:pPr indent="0" lvl="0" marL="0" marR="152400" rtl="0" algn="l">
                        <a:lnSpc>
                          <a:spcPct val="100000"/>
                        </a:lnSpc>
                        <a:spcBef>
                          <a:spcPts val="0"/>
                        </a:spcBef>
                        <a:spcAft>
                          <a:spcPts val="0"/>
                        </a:spcAft>
                        <a:buClr>
                          <a:schemeClr val="dk1"/>
                        </a:buClr>
                        <a:buSzPts val="1100"/>
                        <a:buFont typeface="Arial"/>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Probably Lowell Mills, 1834</a:t>
                      </a:r>
                      <a:endParaRPr sz="12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marR="15240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This source is a broadside (a printed poster or announcement used to quickly share news, opinions, or rally support). It is attributed to the Lowell Mills in 1834, however, the </a:t>
                      </a:r>
                      <a:r>
                        <a:rPr lang="en" sz="1000">
                          <a:solidFill>
                            <a:schemeClr val="dk1"/>
                          </a:solidFill>
                          <a:latin typeface="Inter"/>
                          <a:ea typeface="Inter"/>
                          <a:cs typeface="Inter"/>
                          <a:sym typeface="Inter"/>
                        </a:rPr>
                        <a:t>actual</a:t>
                      </a:r>
                      <a:r>
                        <a:rPr lang="en" sz="1000">
                          <a:solidFill>
                            <a:schemeClr val="dk1"/>
                          </a:solidFill>
                          <a:latin typeface="Inter"/>
                          <a:ea typeface="Inter"/>
                          <a:cs typeface="Inter"/>
                          <a:sym typeface="Inter"/>
                        </a:rPr>
                        <a:t> author and date are not confirmed.</a:t>
                      </a:r>
                      <a:endParaRPr sz="1000">
                        <a:solidFill>
                          <a:schemeClr val="dk1"/>
                        </a:solidFill>
                        <a:latin typeface="Inter"/>
                        <a:ea typeface="Inter"/>
                        <a:cs typeface="Inter"/>
                        <a:sym typeface="Inter"/>
                      </a:endParaRPr>
                    </a:p>
                  </a:txBody>
                  <a:tcPr marT="87275" marB="87275" marR="86050" marL="114300"/>
                </a:tc>
              </a:tr>
              <a:tr h="411525">
                <a:tc>
                  <a:txBody>
                    <a:bodyPr/>
                    <a:lstStyle/>
                    <a:p>
                      <a:pPr indent="0" lvl="0" marL="0" marR="152400" rtl="0" algn="ctr">
                        <a:lnSpc>
                          <a:spcPct val="100000"/>
                        </a:lnSpc>
                        <a:spcBef>
                          <a:spcPts val="0"/>
                        </a:spcBef>
                        <a:spcAft>
                          <a:spcPts val="0"/>
                        </a:spcAft>
                        <a:buNone/>
                      </a:pPr>
                      <a:r>
                        <a:rPr lang="en" sz="1200">
                          <a:solidFill>
                            <a:schemeClr val="dk1"/>
                          </a:solidFill>
                          <a:latin typeface="Inter"/>
                          <a:ea typeface="Inter"/>
                          <a:cs typeface="Inter"/>
                          <a:sym typeface="Inter"/>
                        </a:rPr>
                        <a:t>‘Union is Power.’</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Our present object is to have union </a:t>
                      </a:r>
                      <a:r>
                        <a:rPr lang="en" sz="1200">
                          <a:solidFill>
                            <a:schemeClr val="dk1"/>
                          </a:solidFill>
                          <a:latin typeface="Inter"/>
                          <a:ea typeface="Inter"/>
                          <a:cs typeface="Inter"/>
                          <a:sym typeface="Inter"/>
                        </a:rPr>
                        <a:t>exertion</a:t>
                      </a:r>
                      <a:r>
                        <a:rPr lang="en" sz="1200">
                          <a:solidFill>
                            <a:schemeClr val="dk1"/>
                          </a:solidFill>
                          <a:latin typeface="Inter"/>
                          <a:ea typeface="Inter"/>
                          <a:cs typeface="Inter"/>
                          <a:sym typeface="Inter"/>
                        </a:rPr>
                        <a:t>, and we remain in possession of our own unquestionable rights. We circulate this paper wishing to obtain the names of all who imbibe the spirit of our </a:t>
                      </a:r>
                      <a:r>
                        <a:rPr i="1" lang="en" sz="1200">
                          <a:solidFill>
                            <a:schemeClr val="dk1"/>
                          </a:solidFill>
                          <a:latin typeface="Inter"/>
                          <a:ea typeface="Inter"/>
                          <a:cs typeface="Inter"/>
                          <a:sym typeface="Inter"/>
                        </a:rPr>
                        <a:t>Patriotic Ancestors</a:t>
                      </a:r>
                      <a:r>
                        <a:rPr lang="en" sz="1200">
                          <a:solidFill>
                            <a:schemeClr val="dk1"/>
                          </a:solidFill>
                          <a:latin typeface="Inter"/>
                          <a:ea typeface="Inter"/>
                          <a:cs typeface="Inter"/>
                          <a:sym typeface="Inter"/>
                        </a:rPr>
                        <a:t> ; who preferred privation to bondage, and parted with all that renders life desirable, and even life itself, to procure independence for </a:t>
                      </a:r>
                      <a:r>
                        <a:rPr lang="en" sz="1200">
                          <a:solidFill>
                            <a:schemeClr val="dk1"/>
                          </a:solidFill>
                          <a:latin typeface="Inter"/>
                          <a:ea typeface="Inter"/>
                          <a:cs typeface="Inter"/>
                          <a:sym typeface="Inter"/>
                        </a:rPr>
                        <a:t>their</a:t>
                      </a:r>
                      <a:r>
                        <a:rPr lang="en" sz="1200">
                          <a:solidFill>
                            <a:schemeClr val="dk1"/>
                          </a:solidFill>
                          <a:latin typeface="Inter"/>
                          <a:ea typeface="Inter"/>
                          <a:cs typeface="Inter"/>
                          <a:sym typeface="Inter"/>
                        </a:rPr>
                        <a:t> children. The oppressing hand of avarice would enslave us, and to gain their object, they very gravely tell us of the pressure of the times ; this we are already sensible of, and deplore it. If any are in want of assistance, the Ladies will be compassionate and assist them ; but we prefer to have the disposing of our charities in our own hands ; and as we are free, we would remain in possession of what a kind Providence has bestowed upon us, and remain daughters of freemen still.</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All who patronize this effort, we wish to have discontinue their labors at once, until terms of </a:t>
                      </a:r>
                      <a:r>
                        <a:rPr lang="en" sz="1200">
                          <a:solidFill>
                            <a:schemeClr val="dk1"/>
                          </a:solidFill>
                          <a:latin typeface="Inter"/>
                          <a:ea typeface="Inter"/>
                          <a:cs typeface="Inter"/>
                          <a:sym typeface="Inter"/>
                        </a:rPr>
                        <a:t>reconciliation</a:t>
                      </a:r>
                      <a:r>
                        <a:rPr lang="en" sz="1200">
                          <a:solidFill>
                            <a:schemeClr val="dk1"/>
                          </a:solidFill>
                          <a:latin typeface="Inter"/>
                          <a:ea typeface="Inter"/>
                          <a:cs typeface="Inter"/>
                          <a:sym typeface="Inter"/>
                        </a:rPr>
                        <a:t> are made.</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Resolved, — </a:t>
                      </a:r>
                      <a:r>
                        <a:rPr i="1" lang="en" sz="1200">
                          <a:solidFill>
                            <a:schemeClr val="dk1"/>
                          </a:solidFill>
                          <a:latin typeface="Inter"/>
                          <a:ea typeface="Inter"/>
                          <a:cs typeface="Inter"/>
                          <a:sym typeface="Inter"/>
                        </a:rPr>
                        <a:t>That we will not go back into the mills to work unless our wages are continued to us as they have been.</a:t>
                      </a:r>
                      <a:endParaRPr i="1"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i="1"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Resolved,—</a:t>
                      </a:r>
                      <a:r>
                        <a:rPr i="1" lang="en" sz="1200">
                          <a:solidFill>
                            <a:schemeClr val="dk1"/>
                          </a:solidFill>
                          <a:latin typeface="Inter"/>
                          <a:ea typeface="Inter"/>
                          <a:cs typeface="Inter"/>
                          <a:sym typeface="Inter"/>
                        </a:rPr>
                        <a:t> That none of us will go back unless they will receive us all as one.</a:t>
                      </a:r>
                      <a:endParaRPr i="1"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i="1"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Resolved,—</a:t>
                      </a:r>
                      <a:r>
                        <a:rPr i="1" lang="en" sz="1200">
                          <a:solidFill>
                            <a:schemeClr val="dk1"/>
                          </a:solidFill>
                          <a:latin typeface="Inter"/>
                          <a:ea typeface="Inter"/>
                          <a:cs typeface="Inter"/>
                          <a:sym typeface="Inter"/>
                        </a:rPr>
                        <a:t>That</a:t>
                      </a:r>
                      <a:r>
                        <a:rPr i="1" lang="en" sz="1200">
                          <a:solidFill>
                            <a:schemeClr val="dk1"/>
                          </a:solidFill>
                          <a:latin typeface="Inter"/>
                          <a:ea typeface="Inter"/>
                          <a:cs typeface="Inter"/>
                          <a:sym typeface="Inter"/>
                        </a:rPr>
                        <a:t> if any have not money enough to carry them home, then they shall be supplied.</a:t>
                      </a:r>
                      <a:endParaRPr i="1"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i="1"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Let oppression </a:t>
                      </a:r>
                      <a:r>
                        <a:rPr lang="en" sz="1200">
                          <a:solidFill>
                            <a:schemeClr val="dk1"/>
                          </a:solidFill>
                          <a:latin typeface="Inter"/>
                          <a:ea typeface="Inter"/>
                          <a:cs typeface="Inter"/>
                          <a:sym typeface="Inter"/>
                        </a:rPr>
                        <a:t>shrug her shoulders</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And a haughty tyrant frown, </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And little upstart </a:t>
                      </a:r>
                      <a:r>
                        <a:rPr i="1" lang="en" sz="1200">
                          <a:solidFill>
                            <a:schemeClr val="dk1"/>
                          </a:solidFill>
                          <a:latin typeface="Inter"/>
                          <a:ea typeface="Inter"/>
                          <a:cs typeface="Inter"/>
                          <a:sym typeface="Inter"/>
                        </a:rPr>
                        <a:t>Ignorance</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In mockery look down —</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Yet I value not the feeble threats</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Of tories in disguise,</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While the flag of </a:t>
                      </a:r>
                      <a:r>
                        <a:rPr i="1" lang="en" sz="1200">
                          <a:solidFill>
                            <a:schemeClr val="dk1"/>
                          </a:solidFill>
                          <a:latin typeface="Inter"/>
                          <a:ea typeface="Inter"/>
                          <a:cs typeface="Inter"/>
                          <a:sym typeface="Inter"/>
                        </a:rPr>
                        <a:t>Independence</a:t>
                      </a:r>
                      <a:endParaRPr i="1"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O’er our noble nation flies.</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78" name="Google Shape;78;p1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 Station 4: “Union is Power.” Broadside</a:t>
            </a:r>
            <a:endParaRPr sz="18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2" name="Shape 82"/>
        <p:cNvGrpSpPr/>
        <p:nvPr/>
      </p:nvGrpSpPr>
      <p:grpSpPr>
        <a:xfrm>
          <a:off x="0" y="0"/>
          <a:ext cx="0" cy="0"/>
          <a:chOff x="0" y="0"/>
          <a:chExt cx="0" cy="0"/>
        </a:xfrm>
      </p:grpSpPr>
      <p:pic>
        <p:nvPicPr>
          <p:cNvPr id="83" name="Google Shape;83;p1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84" name="Google Shape;84;p1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85" name="Google Shape;85;p1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86" name="Google Shape;86;p16"/>
          <p:cNvGraphicFramePr/>
          <p:nvPr/>
        </p:nvGraphicFramePr>
        <p:xfrm>
          <a:off x="355544" y="697236"/>
          <a:ext cx="3000000" cy="3000000"/>
        </p:xfrm>
        <a:graphic>
          <a:graphicData uri="http://schemas.openxmlformats.org/drawingml/2006/table">
            <a:tbl>
              <a:tblPr>
                <a:noFill/>
                <a:tableStyleId>{CCE5CE22-A8FA-4362-BC42-AD88FA8DE5DA}</a:tableStyleId>
              </a:tblPr>
              <a:tblGrid>
                <a:gridCol w="6657000"/>
              </a:tblGrid>
              <a:tr h="411525">
                <a:tc>
                  <a:txBody>
                    <a:bodyPr/>
                    <a:lstStyle/>
                    <a:p>
                      <a:pPr indent="0" lvl="0" marL="0" marR="152400" rtl="0" algn="l">
                        <a:lnSpc>
                          <a:spcPct val="100000"/>
                        </a:lnSpc>
                        <a:spcBef>
                          <a:spcPts val="0"/>
                        </a:spcBef>
                        <a:spcAft>
                          <a:spcPts val="0"/>
                        </a:spcAft>
                        <a:buClr>
                          <a:schemeClr val="dk1"/>
                        </a:buClr>
                        <a:buSzPts val="1100"/>
                        <a:buFont typeface="Arial"/>
                        <a:buNone/>
                      </a:pPr>
                      <a:r>
                        <a:rPr lang="en" sz="1200">
                          <a:latin typeface="Halant"/>
                          <a:ea typeface="Halant"/>
                          <a:cs typeface="Halant"/>
                          <a:sym typeface="Halant"/>
                        </a:rPr>
                        <a:t>Source: Harriet Jane Hanson Robinson, </a:t>
                      </a:r>
                      <a:r>
                        <a:rPr i="1" lang="en" sz="1200">
                          <a:latin typeface="Halant"/>
                          <a:ea typeface="Halant"/>
                          <a:cs typeface="Halant"/>
                          <a:sym typeface="Halant"/>
                        </a:rPr>
                        <a:t>Loom and spindle, or life among the early mill girls with a sketch of "the Lowell offering" and some of its contributors, </a:t>
                      </a:r>
                      <a:r>
                        <a:rPr lang="en" sz="1200">
                          <a:latin typeface="Halant"/>
                          <a:ea typeface="Halant"/>
                          <a:cs typeface="Halant"/>
                          <a:sym typeface="Halant"/>
                        </a:rPr>
                        <a:t>1898.</a:t>
                      </a:r>
                      <a:endParaRPr sz="1200">
                        <a:latin typeface="Halant"/>
                        <a:ea typeface="Halant"/>
                        <a:cs typeface="Halant"/>
                        <a:sym typeface="Halant"/>
                      </a:endParaRPr>
                    </a:p>
                    <a:p>
                      <a:pPr indent="0" lvl="0" marL="0" marR="152400" rtl="0" algn="l">
                        <a:lnSpc>
                          <a:spcPct val="100000"/>
                        </a:lnSpc>
                        <a:spcBef>
                          <a:spcPts val="0"/>
                        </a:spcBef>
                        <a:spcAft>
                          <a:spcPts val="0"/>
                        </a:spcAft>
                        <a:buClr>
                          <a:schemeClr val="dk1"/>
                        </a:buClr>
                        <a:buSzPts val="1100"/>
                        <a:buFont typeface="Arial"/>
                        <a:buNone/>
                      </a:pPr>
                      <a:r>
                        <a:t/>
                      </a:r>
                      <a:endParaRPr sz="1000">
                        <a:latin typeface="Inter"/>
                        <a:ea typeface="Inter"/>
                        <a:cs typeface="Inter"/>
                        <a:sym typeface="Inter"/>
                      </a:endParaRPr>
                    </a:p>
                    <a:p>
                      <a:pPr indent="0" lvl="0" marL="0" marR="15240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Harriet Hanson Robinson worked in the textile mills of Lowell, Massachusetts as a young girl in the 1830s. She became a writer and women’s rights activist. In her memoir </a:t>
                      </a:r>
                      <a:r>
                        <a:rPr i="1" lang="en" sz="1000">
                          <a:solidFill>
                            <a:schemeClr val="dk1"/>
                          </a:solidFill>
                          <a:latin typeface="Inter"/>
                          <a:ea typeface="Inter"/>
                          <a:cs typeface="Inter"/>
                          <a:sym typeface="Inter"/>
                        </a:rPr>
                        <a:t>Loom and Spindle</a:t>
                      </a:r>
                      <a:r>
                        <a:rPr lang="en" sz="1000">
                          <a:solidFill>
                            <a:schemeClr val="dk1"/>
                          </a:solidFill>
                          <a:latin typeface="Inter"/>
                          <a:ea typeface="Inter"/>
                          <a:cs typeface="Inter"/>
                          <a:sym typeface="Inter"/>
                        </a:rPr>
                        <a:t>, she described what it was like to be a mill girl—both the hard work and the sense of independence it gave her.</a:t>
                      </a:r>
                      <a:endParaRPr sz="1000">
                        <a:solidFill>
                          <a:schemeClr val="dk1"/>
                        </a:solidFill>
                        <a:latin typeface="Inter"/>
                        <a:ea typeface="Inter"/>
                        <a:cs typeface="Inter"/>
                        <a:sym typeface="Inter"/>
                      </a:endParaRPr>
                    </a:p>
                  </a:txBody>
                  <a:tcPr marT="87275" marB="87275" marR="86050" marL="114300"/>
                </a:tc>
              </a:tr>
              <a:tr h="411525">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One of the first strikes of cotton-factory operatives that ever took place in this country was that in Lowell, in October, 1836. When it was announced that the wages were to be cut down, great indignation was felt, and it was decided to strike, </a:t>
                      </a:r>
                      <a:r>
                        <a:rPr i="1" lang="en" sz="1200">
                          <a:solidFill>
                            <a:schemeClr val="dk1"/>
                          </a:solidFill>
                          <a:latin typeface="Inter"/>
                          <a:ea typeface="Inter"/>
                          <a:cs typeface="Inter"/>
                          <a:sym typeface="Inter"/>
                        </a:rPr>
                        <a:t>en masse</a:t>
                      </a:r>
                      <a:r>
                        <a:rPr lang="en" sz="1200">
                          <a:solidFill>
                            <a:schemeClr val="dk1"/>
                          </a:solidFill>
                          <a:latin typeface="Inter"/>
                          <a:ea typeface="Inter"/>
                          <a:cs typeface="Inter"/>
                          <a:sym typeface="Inter"/>
                        </a:rPr>
                        <a:t>. This was done. The mills were shut down, and the girls went in procession from their several corporations to the “grove” on Chapel Hill, and listened to “incendiary” speeches from early labor reformers…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Cutting down the wages was not their only grievance, nor the only cause of this strike. Hitherto the corporations had paid twenty-five cents a week towards the board of each operative, and now it was their purpose to have the girls pay the sum; and this, in addition to the cut in the wages, would make a difference of at least one dollar a week. It was estimated that as many as twelve or fifteen hundred girls turned out, and walked in procession through the streets. They had neither flags nor music, but sang songs, a favorite (but rather inappropriate) one being a parody on “I won’t be a nun.”</a:t>
                      </a:r>
                      <a:endParaRPr sz="1200">
                        <a:solidFill>
                          <a:schemeClr val="dk1"/>
                        </a:solidFill>
                        <a:latin typeface="Inter"/>
                        <a:ea typeface="Inter"/>
                        <a:cs typeface="Inter"/>
                        <a:sym typeface="Inter"/>
                      </a:endParaRPr>
                    </a:p>
                    <a:p>
                      <a:pPr indent="-469900" lvl="0" marL="977900" marR="5715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“Oh! isn’t it a pity, such a pretty girl as I—</a:t>
                      </a:r>
                      <a:endParaRPr sz="1200">
                        <a:solidFill>
                          <a:schemeClr val="dk1"/>
                        </a:solidFill>
                        <a:latin typeface="Inter"/>
                        <a:ea typeface="Inter"/>
                        <a:cs typeface="Inter"/>
                        <a:sym typeface="Inter"/>
                      </a:endParaRPr>
                    </a:p>
                    <a:p>
                      <a:pPr indent="-393700" lvl="0" marL="977900" marR="5715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Should be sent to the factory to pine away and die?</a:t>
                      </a:r>
                      <a:endParaRPr sz="1200">
                        <a:solidFill>
                          <a:schemeClr val="dk1"/>
                        </a:solidFill>
                        <a:latin typeface="Inter"/>
                        <a:ea typeface="Inter"/>
                        <a:cs typeface="Inter"/>
                        <a:sym typeface="Inter"/>
                      </a:endParaRPr>
                    </a:p>
                    <a:p>
                      <a:pPr indent="-393700" lvl="0" marL="1752600" marR="5715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Oh! I cannot be a slave,</a:t>
                      </a:r>
                      <a:endParaRPr sz="1200">
                        <a:solidFill>
                          <a:schemeClr val="dk1"/>
                        </a:solidFill>
                        <a:latin typeface="Inter"/>
                        <a:ea typeface="Inter"/>
                        <a:cs typeface="Inter"/>
                        <a:sym typeface="Inter"/>
                      </a:endParaRPr>
                    </a:p>
                    <a:p>
                      <a:pPr indent="-393700" lvl="0" marL="1752600" marR="5715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will not be a slave,</a:t>
                      </a:r>
                      <a:endParaRPr sz="1200">
                        <a:solidFill>
                          <a:schemeClr val="dk1"/>
                        </a:solidFill>
                        <a:latin typeface="Inter"/>
                        <a:ea typeface="Inter"/>
                        <a:cs typeface="Inter"/>
                        <a:sym typeface="Inter"/>
                      </a:endParaRPr>
                    </a:p>
                    <a:p>
                      <a:pPr indent="-393700" lvl="0" marL="1752600" marR="5715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I’m so fond of liberty</a:t>
                      </a:r>
                      <a:endParaRPr sz="1200">
                        <a:solidFill>
                          <a:schemeClr val="dk1"/>
                        </a:solidFill>
                        <a:latin typeface="Inter"/>
                        <a:ea typeface="Inter"/>
                        <a:cs typeface="Inter"/>
                        <a:sym typeface="Inter"/>
                      </a:endParaRPr>
                    </a:p>
                    <a:p>
                      <a:pPr indent="-393700" lvl="0" marL="1752600" marR="5715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That I cannot be a slave.”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My own recollection of this first strike (or “turn out” as it was called) is very vivid. I worked in a lower room, where I had heard the proposed strike fully, if not vehemently, discussed; I had been an ardent listener to what was said against this attempt at “oppression” on the part of the corporation, and naturally I took sides with the strikers. When the day came on which the girls were to turn out, those in the upper rooms started first, and so many of them left that our mill was at once shut down. Then, when the girls in my room stood irresolute, uncertain what to do, asking each other, “Would you?” or “Shall we turn out?” and not one of them having the courage to lead off, I, who began to think they would not go out, after all their talk, became impatient, and started on ahead, saying, with childish bravado, “I don’t care what you do, </a:t>
                      </a:r>
                      <a:r>
                        <a:rPr i="1" lang="en" sz="1200">
                          <a:solidFill>
                            <a:schemeClr val="dk1"/>
                          </a:solidFill>
                          <a:latin typeface="Inter"/>
                          <a:ea typeface="Inter"/>
                          <a:cs typeface="Inter"/>
                          <a:sym typeface="Inter"/>
                        </a:rPr>
                        <a:t>I</a:t>
                      </a:r>
                      <a:r>
                        <a:rPr lang="en" sz="1200">
                          <a:solidFill>
                            <a:schemeClr val="dk1"/>
                          </a:solidFill>
                          <a:latin typeface="Inter"/>
                          <a:ea typeface="Inter"/>
                          <a:cs typeface="Inter"/>
                          <a:sym typeface="Inter"/>
                        </a:rPr>
                        <a:t> am going to turn out, whether any one else does or not;” and I marched out, and was followed by the others.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As I looked back at the long line that followed me, I was more proud than I have ever been since at any success I may have achieved, and more proud than I shall ever be again until my own beloved State gives to its women citizens the right of suffrage.</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87" name="Google Shape;87;p16"/>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 Station 5: Loom and Spindle</a:t>
            </a:r>
            <a:endParaRPr sz="1800">
              <a:solidFill>
                <a:schemeClr val="dk1"/>
              </a:solidFill>
              <a:latin typeface="Halant"/>
              <a:ea typeface="Halant"/>
              <a:cs typeface="Halant"/>
              <a:sym typeface="Halan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1" name="Shape 91"/>
        <p:cNvGrpSpPr/>
        <p:nvPr/>
      </p:nvGrpSpPr>
      <p:grpSpPr>
        <a:xfrm>
          <a:off x="0" y="0"/>
          <a:ext cx="0" cy="0"/>
          <a:chOff x="0" y="0"/>
          <a:chExt cx="0" cy="0"/>
        </a:xfrm>
      </p:grpSpPr>
      <p:pic>
        <p:nvPicPr>
          <p:cNvPr id="92" name="Google Shape;92;p1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93" name="Google Shape;93;p1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94" name="Google Shape;94;p1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95" name="Google Shape;95;p17"/>
          <p:cNvGraphicFramePr/>
          <p:nvPr/>
        </p:nvGraphicFramePr>
        <p:xfrm>
          <a:off x="355544" y="1764036"/>
          <a:ext cx="3000000" cy="3000000"/>
        </p:xfrm>
        <a:graphic>
          <a:graphicData uri="http://schemas.openxmlformats.org/drawingml/2006/table">
            <a:tbl>
              <a:tblPr>
                <a:noFill/>
                <a:tableStyleId>{CCE5CE22-A8FA-4362-BC42-AD88FA8DE5DA}</a:tableStyleId>
              </a:tblPr>
              <a:tblGrid>
                <a:gridCol w="3328500"/>
                <a:gridCol w="3328500"/>
              </a:tblGrid>
              <a:tr h="411525">
                <a:tc>
                  <a:txBody>
                    <a:bodyPr/>
                    <a:lstStyle/>
                    <a:p>
                      <a:pPr indent="0" lvl="0" marL="0" marR="152400" rtl="0" algn="l">
                        <a:lnSpc>
                          <a:spcPct val="100000"/>
                        </a:lnSpc>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Source: “Ten Hour Day Circular,” 1835.</a:t>
                      </a:r>
                      <a:endParaRPr sz="1200">
                        <a:solidFill>
                          <a:schemeClr val="dk1"/>
                        </a:solidFill>
                        <a:latin typeface="Halant"/>
                        <a:ea typeface="Halant"/>
                        <a:cs typeface="Halant"/>
                        <a:sym typeface="Halant"/>
                      </a:endParaRPr>
                    </a:p>
                  </a:txBody>
                  <a:tcPr marT="87275" marB="87275" marR="86050" marL="114300"/>
                </a:tc>
                <a:tc>
                  <a:txBody>
                    <a:bodyPr/>
                    <a:lstStyle/>
                    <a:p>
                      <a:pPr indent="0" lvl="0" marL="0" marR="152400" rtl="0" algn="l">
                        <a:lnSpc>
                          <a:spcPct val="100000"/>
                        </a:lnSpc>
                        <a:spcBef>
                          <a:spcPts val="0"/>
                        </a:spcBef>
                        <a:spcAft>
                          <a:spcPts val="0"/>
                        </a:spcAft>
                        <a:buNone/>
                      </a:pPr>
                      <a:r>
                        <a:rPr lang="en" sz="1100">
                          <a:solidFill>
                            <a:schemeClr val="dk1"/>
                          </a:solidFill>
                          <a:latin typeface="Halant"/>
                          <a:ea typeface="Halant"/>
                          <a:cs typeface="Halant"/>
                          <a:sym typeface="Halant"/>
                        </a:rPr>
                        <a:t>Source: </a:t>
                      </a:r>
                      <a:r>
                        <a:rPr i="1" lang="en" sz="1100">
                          <a:solidFill>
                            <a:schemeClr val="dk1"/>
                          </a:solidFill>
                          <a:latin typeface="Halant"/>
                          <a:ea typeface="Halant"/>
                          <a:cs typeface="Halant"/>
                          <a:sym typeface="Halant"/>
                        </a:rPr>
                        <a:t>Daily National Intelligencer</a:t>
                      </a:r>
                      <a:r>
                        <a:rPr lang="en" sz="1100">
                          <a:solidFill>
                            <a:schemeClr val="dk1"/>
                          </a:solidFill>
                          <a:latin typeface="Halant"/>
                          <a:ea typeface="Halant"/>
                          <a:cs typeface="Halant"/>
                          <a:sym typeface="Halant"/>
                        </a:rPr>
                        <a:t>, “Notice to the Public from the Washington Navy Yard strike leaders,” August 13, 1835.</a:t>
                      </a:r>
                      <a:endParaRPr sz="1100">
                        <a:solidFill>
                          <a:schemeClr val="dk1"/>
                        </a:solidFill>
                        <a:latin typeface="Halant"/>
                        <a:ea typeface="Halant"/>
                        <a:cs typeface="Halant"/>
                        <a:sym typeface="Halant"/>
                      </a:endParaRPr>
                    </a:p>
                  </a:txBody>
                  <a:tcPr marT="87275" marB="87275" marR="86050" marL="114300"/>
                </a:tc>
              </a:tr>
              <a:tr h="411525">
                <a:tc>
                  <a:txBody>
                    <a:bodyPr/>
                    <a:lstStyle/>
                    <a:p>
                      <a:pPr indent="0" lvl="0" marL="0" marR="152400" rtl="0" algn="ctr">
                        <a:lnSpc>
                          <a:spcPct val="100000"/>
                        </a:lnSpc>
                        <a:spcBef>
                          <a:spcPts val="0"/>
                        </a:spcBef>
                        <a:spcAft>
                          <a:spcPts val="0"/>
                        </a:spcAft>
                        <a:buNone/>
                      </a:pPr>
                      <a:r>
                        <a:rPr lang="en" sz="1100">
                          <a:solidFill>
                            <a:schemeClr val="dk1"/>
                          </a:solidFill>
                          <a:latin typeface="Inter"/>
                          <a:ea typeface="Inter"/>
                          <a:cs typeface="Inter"/>
                          <a:sym typeface="Inter"/>
                        </a:rPr>
                        <a:t>RULES</a:t>
                      </a:r>
                      <a:br>
                        <a:rPr lang="en" sz="1100">
                          <a:solidFill>
                            <a:schemeClr val="dk1"/>
                          </a:solidFill>
                          <a:latin typeface="Inter"/>
                          <a:ea typeface="Inter"/>
                          <a:cs typeface="Inter"/>
                          <a:sym typeface="Inter"/>
                        </a:rPr>
                      </a:br>
                      <a:r>
                        <a:rPr lang="en" sz="1100">
                          <a:solidFill>
                            <a:schemeClr val="dk1"/>
                          </a:solidFill>
                          <a:latin typeface="Inter"/>
                          <a:ea typeface="Inter"/>
                          <a:cs typeface="Inter"/>
                          <a:sym typeface="Inter"/>
                        </a:rPr>
                        <a:t>TO</a:t>
                      </a:r>
                      <a:br>
                        <a:rPr lang="en" sz="1100">
                          <a:solidFill>
                            <a:schemeClr val="dk1"/>
                          </a:solidFill>
                          <a:latin typeface="Inter"/>
                          <a:ea typeface="Inter"/>
                          <a:cs typeface="Inter"/>
                          <a:sym typeface="Inter"/>
                        </a:rPr>
                      </a:br>
                      <a:r>
                        <a:rPr lang="en" sz="1100">
                          <a:solidFill>
                            <a:schemeClr val="dk1"/>
                          </a:solidFill>
                          <a:latin typeface="Inter"/>
                          <a:ea typeface="Inter"/>
                          <a:cs typeface="Inter"/>
                          <a:sym typeface="Inter"/>
                        </a:rPr>
                        <a:t>Regulate the Work</a:t>
                      </a:r>
                      <a:endParaRPr sz="1100">
                        <a:solidFill>
                          <a:schemeClr val="dk1"/>
                        </a:solidFill>
                        <a:latin typeface="Inter"/>
                        <a:ea typeface="Inter"/>
                        <a:cs typeface="Inter"/>
                        <a:sym typeface="Inter"/>
                      </a:endParaRPr>
                    </a:p>
                    <a:p>
                      <a:pPr indent="0" lvl="0" marL="0" marR="152400" rtl="0" algn="ctr">
                        <a:lnSpc>
                          <a:spcPct val="100000"/>
                        </a:lnSpc>
                        <a:spcBef>
                          <a:spcPts val="0"/>
                        </a:spcBef>
                        <a:spcAft>
                          <a:spcPts val="0"/>
                        </a:spcAft>
                        <a:buNone/>
                      </a:pPr>
                      <a:r>
                        <a:rPr lang="en" sz="1100">
                          <a:solidFill>
                            <a:schemeClr val="dk1"/>
                          </a:solidFill>
                          <a:latin typeface="Inter"/>
                          <a:ea typeface="Inter"/>
                          <a:cs typeface="Inter"/>
                          <a:sym typeface="Inter"/>
                        </a:rPr>
                        <a:t>OF THE</a:t>
                      </a:r>
                      <a:endParaRPr sz="1100">
                        <a:solidFill>
                          <a:schemeClr val="dk1"/>
                        </a:solidFill>
                        <a:latin typeface="Inter"/>
                        <a:ea typeface="Inter"/>
                        <a:cs typeface="Inter"/>
                        <a:sym typeface="Inter"/>
                      </a:endParaRPr>
                    </a:p>
                    <a:p>
                      <a:pPr indent="0" lvl="0" marL="0" marR="152400" rtl="0" algn="ctr">
                        <a:lnSpc>
                          <a:spcPct val="100000"/>
                        </a:lnSpc>
                        <a:spcBef>
                          <a:spcPts val="0"/>
                        </a:spcBef>
                        <a:spcAft>
                          <a:spcPts val="0"/>
                        </a:spcAft>
                        <a:buNone/>
                      </a:pPr>
                      <a:r>
                        <a:rPr lang="en" sz="1100">
                          <a:solidFill>
                            <a:schemeClr val="dk1"/>
                          </a:solidFill>
                          <a:latin typeface="Inter"/>
                          <a:ea typeface="Inter"/>
                          <a:cs typeface="Inter"/>
                          <a:sym typeface="Inter"/>
                        </a:rPr>
                        <a:t>JOURNEYMEN SHIPWRIGHTS, JOINERS. CAULKERS AND MAST MAKERS OF PHILADELPHIA</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The Journeymen Shipwrights, Joiners, Caulkers, and Mast Makers, deeming it proper as Citizens and Freemen, to regulate the hours in which they are to Labour, reasonably and more consistent with the Constitution of Man‒propose the following Rules, by which shall be all the year regulated by the ringing of the Mechanics Union Bell.</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In May, June, July, &amp; August, we will begin work at Sunrise and leave off at 6 o’clock, P.M. reserving one hour for breakfast and two for dinner.</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In December, </a:t>
                      </a:r>
                      <a:r>
                        <a:rPr lang="en" sz="1100">
                          <a:solidFill>
                            <a:schemeClr val="dk1"/>
                          </a:solidFill>
                          <a:latin typeface="Inter"/>
                          <a:ea typeface="Inter"/>
                          <a:cs typeface="Inter"/>
                          <a:sym typeface="Inter"/>
                        </a:rPr>
                        <a:t>January</a:t>
                      </a:r>
                      <a:r>
                        <a:rPr lang="en" sz="1100">
                          <a:solidFill>
                            <a:schemeClr val="dk1"/>
                          </a:solidFill>
                          <a:latin typeface="Inter"/>
                          <a:ea typeface="Inter"/>
                          <a:cs typeface="Inter"/>
                          <a:sym typeface="Inter"/>
                        </a:rPr>
                        <a:t> and February, we will get breakfast before going to work, begin work at 45 minutes after Sun-rise, reserving one hour for dinner, and work until Sun-set</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The remainder of the year from Sun to Sun, reserving one hour for breakfast and one hour for dinner</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The hour for dinner is 12 o’clock, the year round</a:t>
                      </a:r>
                      <a:endParaRPr sz="1100">
                        <a:solidFill>
                          <a:schemeClr val="dk1"/>
                        </a:solidFill>
                        <a:latin typeface="Inter"/>
                        <a:ea typeface="Inter"/>
                        <a:cs typeface="Inter"/>
                        <a:sym typeface="Inter"/>
                      </a:endParaRPr>
                    </a:p>
                  </a:txBody>
                  <a:tcPr marT="87275" marB="87275" marR="86050" marL="114300">
                    <a:lnL cap="flat" cmpd="sng" w="9525">
                      <a:solidFill>
                        <a:srgbClr val="9E9E9E">
                          <a:alpha val="0"/>
                        </a:srgbClr>
                      </a:solidFill>
                      <a:prstDash val="solid"/>
                      <a:round/>
                      <a:headEnd len="sm" w="sm" type="none"/>
                      <a:tailEnd len="sm" w="sm" type="none"/>
                    </a:lnL>
                    <a:lnB cap="flat" cmpd="sng" w="9525">
                      <a:solidFill>
                        <a:srgbClr val="9E9E9E">
                          <a:alpha val="0"/>
                        </a:srgbClr>
                      </a:solidFill>
                      <a:prstDash val="solid"/>
                      <a:round/>
                      <a:headEnd len="sm" w="sm" type="none"/>
                      <a:tailEnd len="sm" w="sm" type="none"/>
                    </a:lnB>
                  </a:tcPr>
                </a:tc>
                <a:tc>
                  <a:txBody>
                    <a:bodyPr/>
                    <a:lstStyle/>
                    <a:p>
                      <a:pPr indent="0" lvl="0" marL="0" marR="152400" rtl="0" algn="l">
                        <a:lnSpc>
                          <a:spcPct val="100000"/>
                        </a:lnSpc>
                        <a:spcBef>
                          <a:spcPts val="0"/>
                        </a:spcBef>
                        <a:spcAft>
                          <a:spcPts val="0"/>
                        </a:spcAft>
                        <a:buNone/>
                      </a:pPr>
                      <a:r>
                        <a:rPr lang="en" sz="1100">
                          <a:solidFill>
                            <a:schemeClr val="dk1"/>
                          </a:solidFill>
                          <a:latin typeface="Halant"/>
                          <a:ea typeface="Halant"/>
                          <a:cs typeface="Halant"/>
                          <a:sym typeface="Halant"/>
                        </a:rPr>
                        <a:t>TO THE PUBLIC.</a:t>
                      </a:r>
                      <a:endParaRPr sz="11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chemeClr val="dk1"/>
                          </a:solidFill>
                          <a:latin typeface="Halant"/>
                          <a:ea typeface="Halant"/>
                          <a:cs typeface="Halant"/>
                          <a:sym typeface="Halant"/>
                        </a:rPr>
                        <a:t>We, the undersigned, a committee appointed by the Workmen of the Navy Yard, Washington, to adjust the difficulties which </a:t>
                      </a:r>
                      <a:r>
                        <a:rPr lang="en" sz="1100">
                          <a:solidFill>
                            <a:schemeClr val="dk1"/>
                          </a:solidFill>
                          <a:latin typeface="Halant"/>
                          <a:ea typeface="Halant"/>
                          <a:cs typeface="Halant"/>
                          <a:sym typeface="Halant"/>
                        </a:rPr>
                        <a:t>have</a:t>
                      </a:r>
                      <a:r>
                        <a:rPr lang="en" sz="1100">
                          <a:solidFill>
                            <a:schemeClr val="dk1"/>
                          </a:solidFill>
                          <a:latin typeface="Halant"/>
                          <a:ea typeface="Halant"/>
                          <a:cs typeface="Halant"/>
                          <a:sym typeface="Halant"/>
                        </a:rPr>
                        <a:t> recently occurred between the Commandant and the Men employed in the Yard, in relation to his late orders, take pleasure in stating, that the whole matter has been settled to the satisfaction of all parties ; and that the workmen have returned to their various employments in the Yard.</a:t>
                      </a:r>
                      <a:endParaRPr sz="11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1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chemeClr val="dk1"/>
                          </a:solidFill>
                          <a:latin typeface="Halant"/>
                          <a:ea typeface="Halant"/>
                          <a:cs typeface="Halant"/>
                          <a:sym typeface="Halant"/>
                        </a:rPr>
                        <a:t>In making this announcement, they feel called upon, as an act of justice to the Commandant of the Yard, and it is a duty they discharge with pleasure, to inform the public that the misunderstanding which has unfortunately existed between them, originated in a misconception of his motives ; and that the precipitancy with which they acted led them into other difficulties, or else, in their opinion, the matter would have been sooner settled.</a:t>
                      </a:r>
                      <a:endParaRPr sz="11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1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chemeClr val="dk1"/>
                          </a:solidFill>
                          <a:latin typeface="Halant"/>
                          <a:ea typeface="Halant"/>
                          <a:cs typeface="Halant"/>
                          <a:sym typeface="Halant"/>
                        </a:rPr>
                        <a:t>For the satisfactory conclusion of the subject, the committee and their fellow workingmen feel that they are much indebted to Dr. McWilliams and J.L. Hershaw, Esq., the </a:t>
                      </a:r>
                      <a:r>
                        <a:rPr lang="en" sz="1100">
                          <a:solidFill>
                            <a:schemeClr val="dk1"/>
                          </a:solidFill>
                          <a:latin typeface="Halant"/>
                          <a:ea typeface="Halant"/>
                          <a:cs typeface="Halant"/>
                          <a:sym typeface="Halant"/>
                        </a:rPr>
                        <a:t>gentlemen</a:t>
                      </a:r>
                      <a:r>
                        <a:rPr lang="en" sz="1100">
                          <a:solidFill>
                            <a:schemeClr val="dk1"/>
                          </a:solidFill>
                          <a:latin typeface="Halant"/>
                          <a:ea typeface="Halant"/>
                          <a:cs typeface="Halant"/>
                          <a:sym typeface="Halant"/>
                        </a:rPr>
                        <a:t> whose kind mediation, in a great measure, secures this happy result.</a:t>
                      </a:r>
                      <a:endParaRPr sz="11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1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chemeClr val="dk1"/>
                          </a:solidFill>
                          <a:latin typeface="Halant"/>
                          <a:ea typeface="Halant"/>
                          <a:cs typeface="Halant"/>
                          <a:sym typeface="Halant"/>
                        </a:rPr>
                        <a:t>GEORGE LYNDaLL.</a:t>
                      </a:r>
                      <a:endParaRPr sz="11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chemeClr val="dk1"/>
                          </a:solidFill>
                          <a:latin typeface="Halant"/>
                          <a:ea typeface="Halant"/>
                          <a:cs typeface="Halant"/>
                          <a:sym typeface="Halant"/>
                        </a:rPr>
                        <a:t>JOHN A. MISKELL</a:t>
                      </a:r>
                      <a:endParaRPr sz="11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chemeClr val="dk1"/>
                          </a:solidFill>
                          <a:latin typeface="Halant"/>
                          <a:ea typeface="Halant"/>
                          <a:cs typeface="Halant"/>
                          <a:sym typeface="Halant"/>
                        </a:rPr>
                        <a:t>SAMUEL S. BRIGGS</a:t>
                      </a:r>
                      <a:endParaRPr sz="11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1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chemeClr val="dk1"/>
                          </a:solidFill>
                          <a:latin typeface="Halant"/>
                          <a:ea typeface="Halant"/>
                          <a:cs typeface="Halant"/>
                          <a:sym typeface="Halant"/>
                        </a:rPr>
                        <a:t>Washington, Aug. 13.</a:t>
                      </a:r>
                      <a:endParaRPr sz="11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t/>
                      </a:r>
                      <a:endParaRPr sz="1100">
                        <a:solidFill>
                          <a:schemeClr val="dk1"/>
                        </a:solidFill>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chemeClr val="dk1"/>
                          </a:solidFill>
                          <a:latin typeface="Halant"/>
                          <a:ea typeface="Halant"/>
                          <a:cs typeface="Halant"/>
                          <a:sym typeface="Halant"/>
                        </a:rPr>
                        <a:t>Editors of newspapers who have noticed the recent strike, will please give this an insertion.</a:t>
                      </a:r>
                      <a:endParaRPr sz="1100">
                        <a:solidFill>
                          <a:schemeClr val="dk1"/>
                        </a:solidFill>
                        <a:latin typeface="Halant"/>
                        <a:ea typeface="Halant"/>
                        <a:cs typeface="Halant"/>
                        <a:sym typeface="Halant"/>
                      </a:endParaRPr>
                    </a:p>
                  </a:txBody>
                  <a:tcPr marT="87275" marB="87275" marR="86050" marL="114300">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
        <p:nvSpPr>
          <p:cNvPr id="96" name="Google Shape;96;p17"/>
          <p:cNvSpPr txBox="1"/>
          <p:nvPr/>
        </p:nvSpPr>
        <p:spPr>
          <a:xfrm>
            <a:off x="428450" y="483000"/>
            <a:ext cx="6511200" cy="1180800"/>
          </a:xfrm>
          <a:prstGeom prst="rect">
            <a:avLst/>
          </a:prstGeom>
          <a:noFill/>
          <a:ln>
            <a:noFill/>
          </a:ln>
        </p:spPr>
        <p:txBody>
          <a:bodyPr anchorCtr="0" anchor="t" bIns="109750" lIns="109750" spcFirstLastPara="1" rIns="109750" wrap="square" tIns="109750">
            <a:noAutofit/>
          </a:bodyPr>
          <a:lstStyle/>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Context: </a:t>
            </a:r>
            <a:r>
              <a:rPr lang="en" sz="1100">
                <a:solidFill>
                  <a:schemeClr val="dk1"/>
                </a:solidFill>
                <a:latin typeface="Halant"/>
                <a:ea typeface="Halant"/>
                <a:cs typeface="Halant"/>
                <a:sym typeface="Halant"/>
              </a:rPr>
              <a:t>In 1835, workers at the Washington Navy Yard organized one of the first major labor strikes in U.S. history. Sparked by a new policy that cut their lunch break and extended work hours without additional pay, the strike reflected growing frustration among skilled laborers during the rise of industrialization. Notably, both Black and white workers participated, making it one of the earliest interracial labor actions in the U.S. The event marked an early example of collective action and helped shape the emerging labor reform movement in antebellum America.</a:t>
            </a:r>
            <a:endParaRPr sz="1100">
              <a:solidFill>
                <a:schemeClr val="dk1"/>
              </a:solidFill>
              <a:latin typeface="Halant"/>
              <a:ea typeface="Halant"/>
              <a:cs typeface="Halant"/>
              <a:sym typeface="Halant"/>
            </a:endParaRPr>
          </a:p>
        </p:txBody>
      </p:sp>
      <p:sp>
        <p:nvSpPr>
          <p:cNvPr id="97" name="Google Shape;97;p1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Station 6: Washington Navy Yard Labor Strike</a:t>
            </a:r>
            <a:endParaRPr sz="1800">
              <a:solidFill>
                <a:schemeClr val="dk1"/>
              </a:solidFill>
              <a:latin typeface="Halant"/>
              <a:ea typeface="Halant"/>
              <a:cs typeface="Halant"/>
              <a:sym typeface="Halan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1" name="Shape 101"/>
        <p:cNvGrpSpPr/>
        <p:nvPr/>
      </p:nvGrpSpPr>
      <p:grpSpPr>
        <a:xfrm>
          <a:off x="0" y="0"/>
          <a:ext cx="0" cy="0"/>
          <a:chOff x="0" y="0"/>
          <a:chExt cx="0" cy="0"/>
        </a:xfrm>
      </p:grpSpPr>
      <p:pic>
        <p:nvPicPr>
          <p:cNvPr id="102" name="Google Shape;102;p1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03" name="Google Shape;103;p1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4" name="Google Shape;104;p1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05" name="Google Shape;105;p18"/>
          <p:cNvGraphicFramePr/>
          <p:nvPr/>
        </p:nvGraphicFramePr>
        <p:xfrm>
          <a:off x="355544" y="621036"/>
          <a:ext cx="3000000" cy="3000000"/>
        </p:xfrm>
        <a:graphic>
          <a:graphicData uri="http://schemas.openxmlformats.org/drawingml/2006/table">
            <a:tbl>
              <a:tblPr>
                <a:noFill/>
                <a:tableStyleId>{CCE5CE22-A8FA-4362-BC42-AD88FA8DE5DA}</a:tableStyleId>
              </a:tblPr>
              <a:tblGrid>
                <a:gridCol w="6657000"/>
              </a:tblGrid>
              <a:tr h="411525">
                <a:tc>
                  <a:txBody>
                    <a:bodyPr/>
                    <a:lstStyle/>
                    <a:p>
                      <a:pPr indent="0" lvl="0" marL="0" marR="152400" rtl="0" algn="l">
                        <a:lnSpc>
                          <a:spcPct val="100000"/>
                        </a:lnSpc>
                        <a:spcBef>
                          <a:spcPts val="0"/>
                        </a:spcBef>
                        <a:spcAft>
                          <a:spcPts val="0"/>
                        </a:spcAft>
                        <a:buClr>
                          <a:schemeClr val="dk1"/>
                        </a:buClr>
                        <a:buSzPts val="1100"/>
                        <a:buFont typeface="Arial"/>
                        <a:buNone/>
                      </a:pPr>
                      <a:r>
                        <a:rPr lang="en" sz="1200">
                          <a:latin typeface="Halant"/>
                          <a:ea typeface="Halant"/>
                          <a:cs typeface="Halant"/>
                          <a:sym typeface="Halant"/>
                        </a:rPr>
                        <a:t>Source: Patrick Grubbs, “The Cordwainers Trial of 1806,” 2016.</a:t>
                      </a:r>
                      <a:endParaRPr sz="1200">
                        <a:latin typeface="Halant"/>
                        <a:ea typeface="Halant"/>
                        <a:cs typeface="Halant"/>
                        <a:sym typeface="Halant"/>
                      </a:endParaRPr>
                    </a:p>
                    <a:p>
                      <a:pPr indent="0" lvl="0" marL="0" marR="152400" rtl="0" algn="l">
                        <a:lnSpc>
                          <a:spcPct val="100000"/>
                        </a:lnSpc>
                        <a:spcBef>
                          <a:spcPts val="0"/>
                        </a:spcBef>
                        <a:spcAft>
                          <a:spcPts val="0"/>
                        </a:spcAft>
                        <a:buClr>
                          <a:schemeClr val="dk1"/>
                        </a:buClr>
                        <a:buSzPts val="1100"/>
                        <a:buFont typeface="Arial"/>
                        <a:buNone/>
                      </a:pPr>
                      <a:r>
                        <a:t/>
                      </a:r>
                      <a:endParaRPr sz="1000">
                        <a:latin typeface="Inter"/>
                        <a:ea typeface="Inter"/>
                        <a:cs typeface="Inter"/>
                        <a:sym typeface="Inter"/>
                      </a:endParaRPr>
                    </a:p>
                    <a:p>
                      <a:pPr indent="0" lvl="0" marL="0" marR="152400" rtl="0" algn="l">
                        <a:lnSpc>
                          <a:spcPct val="100000"/>
                        </a:lnSpc>
                        <a:spcBef>
                          <a:spcPts val="0"/>
                        </a:spcBef>
                        <a:spcAft>
                          <a:spcPts val="0"/>
                        </a:spcAft>
                        <a:buClr>
                          <a:schemeClr val="dk1"/>
                        </a:buClr>
                        <a:buSzPts val="1100"/>
                        <a:buFont typeface="Arial"/>
                        <a:buNone/>
                      </a:pPr>
                      <a:r>
                        <a:rPr lang="en" sz="1000">
                          <a:latin typeface="Inter"/>
                          <a:ea typeface="Inter"/>
                          <a:cs typeface="Inter"/>
                          <a:sym typeface="Inter"/>
                        </a:rPr>
                        <a:t>Note: Patrick Grubbs is an Adjunct Professor of History at Northampton Community College.</a:t>
                      </a:r>
                      <a:endParaRPr sz="1000">
                        <a:latin typeface="Inter"/>
                        <a:ea typeface="Inter"/>
                        <a:cs typeface="Inter"/>
                        <a:sym typeface="Inter"/>
                      </a:endParaRPr>
                    </a:p>
                  </a:txBody>
                  <a:tcPr marT="87275" marB="87275" marR="86050" marL="114300"/>
                </a:tc>
              </a:tr>
              <a:tr h="411525">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Shoemaking, one of the most lucrative trades in Philadelphia during the eighteenth and early nineteenth centuries, also proved to be one of the most contentious. Dissension within the trade worsened in the last decade of the eighteenth century and climaxed with the Philadelphia Cordwainers (shoemakers) Trial of 1806…</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In 1794 the Federal Society of Journeymen Cordwainers of Philadelphia organized to protect wages, but more significantly to protect journeymen workers from “scab labor,” workers who agreed to work for lower wages. These societies proved effective, as workers received a wage increase in 1798, before a failed 1799 strike led to a general reduction…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Over the next five years, calm settled over the industry… [However] in the fall of 1805 journeymen shoemakers initiated a strike that lasted nearly seven weeks. Master shoemakers took the matter to court…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The trial, officially known as </a:t>
                      </a:r>
                      <a:r>
                        <a:rPr i="1" lang="en" sz="1200">
                          <a:solidFill>
                            <a:schemeClr val="dk1"/>
                          </a:solidFill>
                          <a:latin typeface="Inter"/>
                          <a:ea typeface="Inter"/>
                          <a:cs typeface="Inter"/>
                          <a:sym typeface="Inter"/>
                        </a:rPr>
                        <a:t>The Commonwealth v. George Pullis, </a:t>
                      </a:r>
                      <a:r>
                        <a:rPr lang="en" sz="1200">
                          <a:solidFill>
                            <a:schemeClr val="dk1"/>
                          </a:solidFill>
                          <a:latin typeface="Inter"/>
                          <a:ea typeface="Inter"/>
                          <a:cs typeface="Inter"/>
                          <a:sym typeface="Inter"/>
                        </a:rPr>
                        <a:t>began March 2… Prosecutors... argued that journeymen societies not only hampered the shoemaking industry, but threatened the entire economy of the city… They advised the jurors that allowing these societies to exist would set an example for other trades that might foment hostilities, violence, and potential civil war…</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The defense… argued that workers had the right to organize and receive wages comparable to those of journeymen shoemakers in Baltimore and New York City… Furthermore, they argued that no law existed in Pennsylvania that prohibited journeymen from organizing for wage increases. Using rhetoric drawn from the American Revolution, [they] asserted that the masters’ control over their laborers as a form of wage slavery comparable to the tyranny colonists had fought against.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After both sides presented their case… the jury found the eight journeymen guilty and fined them eight dollars each.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The Philadelphia Cordwainers Trial, or Conspiracy Trial, of 1806 as it was popularly known, had far-reaching implications for antebellum society and labor… As for labor, the trial ultimately made any workers’ societies, or trade unions designed to control prices or wages, illegal in America. </a:t>
                      </a:r>
                      <a:r>
                        <a:rPr lang="en" sz="1200">
                          <a:solidFill>
                            <a:schemeClr val="dk1"/>
                          </a:solidFill>
                          <a:highlight>
                            <a:srgbClr val="FFFFFF"/>
                          </a:highlight>
                          <a:latin typeface="Inter"/>
                          <a:ea typeface="Inter"/>
                          <a:cs typeface="Inter"/>
                          <a:sym typeface="Inter"/>
                        </a:rPr>
                        <a:t>This decision held until the 1842 Massachusetts Supreme Court trial of</a:t>
                      </a:r>
                      <a:r>
                        <a:rPr i="1" lang="en" sz="1200">
                          <a:solidFill>
                            <a:schemeClr val="dk1"/>
                          </a:solidFill>
                          <a:highlight>
                            <a:srgbClr val="FFFFFF"/>
                          </a:highlight>
                          <a:latin typeface="Inter"/>
                          <a:ea typeface="Inter"/>
                          <a:cs typeface="Inter"/>
                          <a:sym typeface="Inter"/>
                        </a:rPr>
                        <a:t> Commonwealth vs. Hunt</a:t>
                      </a:r>
                      <a:r>
                        <a:rPr lang="en" sz="1200">
                          <a:solidFill>
                            <a:schemeClr val="dk1"/>
                          </a:solidFill>
                          <a:highlight>
                            <a:srgbClr val="FFFFFF"/>
                          </a:highlight>
                          <a:latin typeface="Inter"/>
                          <a:ea typeface="Inter"/>
                          <a:cs typeface="Inter"/>
                          <a:sym typeface="Inter"/>
                        </a:rPr>
                        <a:t> permitted labor unions to operate lawfully. </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06" name="Google Shape;106;p1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Station 7: Cordwainers Strike and Trial</a:t>
            </a:r>
            <a:endParaRPr sz="1800">
              <a:solidFill>
                <a:schemeClr val="dk1"/>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