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4E5D1A4-D319-448B-A566-9EEEBA6A8F18}">
  <a:tblStyle styleId="{24E5D1A4-D319-448B-A566-9EEEBA6A8F18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5002dd1663_0_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g35002dd1663_0_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51b18f1bf6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g351b18f1bf6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51a64c7af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51a64c7af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Google Shape;67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{24E5D1A4-D319-448B-A566-9EEEBA6A8F18}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8" name="Google Shape;68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{24E5D1A4-D319-448B-A566-9EEEBA6A8F18}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right to vote in political elections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“Women during the antebellum period could not vote, hold public office, or serve on juries. On the issue of female suffrage, popular sentiment prevailed: voting was a privilege, not a right, of citizenship.”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Inter"/>
                        <a:buChar char="-"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Sally McMillen, </a:t>
                      </a:r>
                      <a:r>
                        <a:rPr i="1"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Seneca Falls and the Origins of the Women’s Rights Movement</a:t>
                      </a: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, 2008.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Suffrage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idx="2" type="body"/>
          </p:nvPr>
        </p:nvSpPr>
        <p:spPr>
          <a:xfrm>
            <a:off x="265425" y="139200"/>
            <a:ext cx="4739700" cy="4784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questions do you have about this image?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do you suppose is going on this image?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2" name="Google Shape;82;p17"/>
          <p:cNvSpPr txBox="1"/>
          <p:nvPr/>
        </p:nvSpPr>
        <p:spPr>
          <a:xfrm>
            <a:off x="5146288" y="2863075"/>
            <a:ext cx="38160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" sz="1200">
                <a:solidFill>
                  <a:schemeClr val="dk1"/>
                </a:solidFill>
                <a:highlight>
                  <a:srgbClr val="F8F9FA"/>
                </a:highlight>
                <a:latin typeface="Inter"/>
                <a:ea typeface="Inter"/>
                <a:cs typeface="Inter"/>
                <a:sym typeface="Inter"/>
              </a:rPr>
              <a:t>Howard Pyle</a:t>
            </a:r>
            <a:r>
              <a:rPr lang="en" sz="1200">
                <a:solidFill>
                  <a:schemeClr val="dk1"/>
                </a:solidFill>
                <a:highlight>
                  <a:srgbClr val="F8F9FA"/>
                </a:highlight>
                <a:latin typeface="Inter"/>
                <a:ea typeface="Inter"/>
                <a:cs typeface="Inter"/>
                <a:sym typeface="Inter"/>
              </a:rPr>
              <a:t>, “Women at the Polls in the Good Old Times,” in </a:t>
            </a:r>
            <a:r>
              <a:rPr i="1" lang="en" sz="1200">
                <a:solidFill>
                  <a:schemeClr val="dk1"/>
                </a:solidFill>
                <a:highlight>
                  <a:srgbClr val="F8F9FA"/>
                </a:highlight>
                <a:latin typeface="Inter"/>
                <a:ea typeface="Inter"/>
                <a:cs typeface="Inter"/>
                <a:sym typeface="Inter"/>
              </a:rPr>
              <a:t>Harper’s Weekly</a:t>
            </a:r>
            <a:r>
              <a:rPr lang="en" sz="1200">
                <a:solidFill>
                  <a:schemeClr val="dk1"/>
                </a:solidFill>
                <a:highlight>
                  <a:srgbClr val="F8F9FA"/>
                </a:highlight>
                <a:latin typeface="Inter"/>
                <a:ea typeface="Inter"/>
                <a:cs typeface="Inter"/>
                <a:sym typeface="Inter"/>
              </a:rPr>
              <a:t>, January 1, 1880. Public Domain.</a:t>
            </a:r>
            <a:endParaRPr sz="1200">
              <a:solidFill>
                <a:schemeClr val="dk1"/>
              </a:solidFill>
              <a:highlight>
                <a:srgbClr val="F8F9FA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8F9FA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  <a:latin typeface="Inter"/>
                <a:ea typeface="Inter"/>
                <a:cs typeface="Inter"/>
                <a:sym typeface="Inter"/>
              </a:rPr>
              <a:t>Note: The illustration shows women casting votes at a municipal election, referring back to the period from 1797-1807, when New Jersey women were enfranchised.</a:t>
            </a:r>
            <a:endParaRPr sz="1200">
              <a:solidFill>
                <a:schemeClr val="dk1"/>
              </a:solidFill>
              <a:highlight>
                <a:srgbClr val="F8F9FA"/>
              </a:highlight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3" name="Google Shape;83;p17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84" name="Google Shape;8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37263" y="199725"/>
            <a:ext cx="3834075" cy="258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