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9601200" cx="73152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SemiBold"/>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425C141-FD58-4873-BF3E-11383B07CE38}">
  <a:tblStyle styleId="{D425C141-FD58-4873-BF3E-11383B07CE3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SemiBold-italic.fntdata"/><Relationship Id="rId30" Type="http://schemas.openxmlformats.org/officeDocument/2006/relationships/font" Target="fonts/PlusJakartaSansSemiBold-bold.fntdata"/><Relationship Id="rId11" Type="http://schemas.openxmlformats.org/officeDocument/2006/relationships/slide" Target="slides/slide3.xml"/><Relationship Id="rId33" Type="http://schemas.openxmlformats.org/officeDocument/2006/relationships/font" Target="fonts/PlusJakartaSansMedium-regular.fntdata"/><Relationship Id="rId10" Type="http://schemas.openxmlformats.org/officeDocument/2006/relationships/slide" Target="slides/slide2.xml"/><Relationship Id="rId32" Type="http://schemas.openxmlformats.org/officeDocument/2006/relationships/font" Target="fonts/PlusJakartaSansSemiBold-boldItalic.fntdata"/><Relationship Id="rId13" Type="http://schemas.openxmlformats.org/officeDocument/2006/relationships/slide" Target="slides/slide5.xml"/><Relationship Id="rId35" Type="http://schemas.openxmlformats.org/officeDocument/2006/relationships/font" Target="fonts/PlusJakartaSansMedium-italic.fntdata"/><Relationship Id="rId12" Type="http://schemas.openxmlformats.org/officeDocument/2006/relationships/slide" Target="slides/slide4.xml"/><Relationship Id="rId34" Type="http://schemas.openxmlformats.org/officeDocument/2006/relationships/font" Target="fonts/PlusJakartaSansMedium-bold.fntdata"/><Relationship Id="rId15" Type="http://schemas.openxmlformats.org/officeDocument/2006/relationships/font" Target="fonts/Halant-regular.fntdata"/><Relationship Id="rId14" Type="http://schemas.openxmlformats.org/officeDocument/2006/relationships/slide" Target="slides/slide6.xml"/><Relationship Id="rId36" Type="http://schemas.openxmlformats.org/officeDocument/2006/relationships/font" Target="fonts/PlusJakartaSansMedium-boldItalic.fntdata"/><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f00d52216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3f00d522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511f09938a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511f0993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51b30b6137_0_16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51b30b6137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1b30b6137_0_16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1b30b6137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51b30b6137_0_195: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51b30b6137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52ef4b556f_0_1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52ef4b556f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hyperlink" Target="https://www.youtube.com/watch?v=TcYhuG1y3b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hyperlink" Target="https://www.youtube.com/watch?v=TcYhuG1y3bc"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3.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6" name="Google Shape;146;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7" name="Google Shape;147;p37"/>
          <p:cNvGraphicFramePr/>
          <p:nvPr/>
        </p:nvGraphicFramePr>
        <p:xfrm>
          <a:off x="441444" y="1846486"/>
          <a:ext cx="3000000" cy="3000000"/>
        </p:xfrm>
        <a:graphic>
          <a:graphicData uri="http://schemas.openxmlformats.org/drawingml/2006/table">
            <a:tbl>
              <a:tblPr>
                <a:noFill/>
                <a:tableStyleId>{D425C141-FD58-4873-BF3E-11383B07CE38}</a:tableStyleId>
              </a:tblPr>
              <a:tblGrid>
                <a:gridCol w="64323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 Seneca Falls Convention. The 1848 Seneca Falls Convention was the very first women's rights convention in the United States, kicking off a decades long struggle for gender equality. Here, we'll tell the story of the Seneca Falls Convention and its lasting legacy– a story that started with a tea party. But we'll get into all that in just a minute. First, we have to understand the traditional 19th century gender roles. Men dominated the public sphere by working, voting, or participating in politics, while women stayed home to cook, clean, and raise children. There were restrictions in many states on women voting, owning property, and having control of their own income. One woman who advocated for women's rights in the 19th century was Elizabeth Cady Stanton, a homemaker in Seneca Falls, New York. Born into a progressive family, Stanton grew up highly educated and enjoyed an active social and political life before settling down with a family. But Stanton felt stifled as just a wife and mother to seven children, longing for a life outside the home. She soon found it in a local group of Quaker women who embraced equality, community, and activism. They invited her to a small social gathering, a tea party, which included a Quaker activist named Lucretia Mott. Mott and Stanton had met years before at an anti-slavery convention in London, but they were denied entry due to their gender. It was during the Tea Party that Stanton lamented the injustice of a woman's unequal status in society. Her words resonated with the others. So the women decided to hold a gathering that would call attention to the social, civil, and religious rights of women– the first of its kind in the United States. It became known as the Seneca Falls Convention, taking place on July 19 and 20th 1848 with over 300 people in attendance. Like Stanton and Mott, many in attendance were also active in the anti-slavery movement, including Frederick Douglass, a former slave and abolitionist who was one of the few men and the only African-America</a:t>
                      </a:r>
                      <a:r>
                        <a:rPr lang="en" sz="1200">
                          <a:solidFill>
                            <a:schemeClr val="dk1"/>
                          </a:solidFill>
                          <a:latin typeface="Inter"/>
                          <a:ea typeface="Inter"/>
                          <a:cs typeface="Inter"/>
                          <a:sym typeface="Inter"/>
                        </a:rPr>
                        <a:t>n </a:t>
                      </a:r>
                      <a:r>
                        <a:rPr lang="en" sz="1200">
                          <a:solidFill>
                            <a:schemeClr val="dk1"/>
                          </a:solidFill>
                          <a:latin typeface="Inter"/>
                          <a:ea typeface="Inter"/>
                          <a:cs typeface="Inter"/>
                          <a:sym typeface="Inter"/>
                        </a:rPr>
                        <a:t>to attend. At the convention, they read the Declaration of Sentiments, a document drafted by Stanton and modeled after the Declaration of Independence. Declaring, we hold these truths to be self-evident, that all men and women are created equal. The sentiments outlined the civil and political rights denied to American women, which included education, property ownership, child custody in the event of a divorce, and most importantly, the right to vote. On the second day of the convention, 12 resolutions were passed and signed by 68 women and 32 men. The Seneca Falls Convention was the first time that American women demanded a change and it caused quite a stir around the country. Many newspapers mocked them with unflattering political cartoons, while columns ridiculed the convention as dull and uninteresting, or insane and ludicrous. </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48" name="Google Shape;148;p37"/>
          <p:cNvSpPr txBox="1"/>
          <p:nvPr/>
        </p:nvSpPr>
        <p:spPr>
          <a:xfrm>
            <a:off x="428450" y="864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History Channel</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History Channel presents both long form and short form documentaries on topics on American and World history to engage viewers in a variety of topics.  This history short summarizes the early Women’s Rights Movement and 1848 Seneca Falls Convention.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Halant"/>
              <a:ea typeface="Halant"/>
              <a:cs typeface="Halant"/>
              <a:sym typeface="Halant"/>
            </a:endParaRPr>
          </a:p>
        </p:txBody>
      </p:sp>
      <p:sp>
        <p:nvSpPr>
          <p:cNvPr id="149" name="Google Shape;149;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happened at the Seneca Falls Convention?</a:t>
            </a:r>
            <a:endParaRPr sz="1800">
              <a:solidFill>
                <a:schemeClr val="dk1"/>
              </a:solidFill>
              <a:latin typeface="Halant"/>
              <a:ea typeface="Halant"/>
              <a:cs typeface="Halant"/>
              <a:sym typeface="Halant"/>
            </a:endParaRPr>
          </a:p>
        </p:txBody>
      </p:sp>
      <p:sp>
        <p:nvSpPr>
          <p:cNvPr id="150" name="Google Shape;150;p37"/>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pic>
        <p:nvPicPr>
          <p:cNvPr id="155" name="Google Shape;155;p3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6" name="Google Shape;156;p3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7" name="Google Shape;157;p3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58" name="Google Shape;158;p38"/>
          <p:cNvGraphicFramePr/>
          <p:nvPr/>
        </p:nvGraphicFramePr>
        <p:xfrm>
          <a:off x="359094" y="627286"/>
          <a:ext cx="3000000" cy="3000000"/>
        </p:xfrm>
        <a:graphic>
          <a:graphicData uri="http://schemas.openxmlformats.org/drawingml/2006/table">
            <a:tbl>
              <a:tblPr>
                <a:noFill/>
                <a:tableStyleId>{D425C141-FD58-4873-BF3E-11383B07CE38}</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One writer declared equal rights for women to be a monstrous injury to all mankind. The wave of negative press was too humiliating for some of the participants to handle, particularly those who had signed the Declaration of Sentiments. Several went as far as withdrawing their names from the document and joining the opposition. The public shaming didn't stop the movement, the impact and promise of the Seneca Falls Convention was undeniable. Women like Elizabeth Cady Stanton felt a renewed sense of purpose and threw themselves headlong into the fight for equal rights. A month later, a second larger convention was held in Rochester with the Declaration of Sentiments gaining 107 additional signatures. The Seneca Falls Convention would signal the birth of the women's rights movement. One particular resolution in the Declaration of Sentiments would evolve into a full fledged crusade, the demand for women's suffrage. Decades of political organizing, marches, and protests would ultimately result in the 1920 passage of the 19th Amendment, which guaranteed women the right to vote--something that couldn't have happened without the Seneca Falls Convention.</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59" name="Google Shape;159;p3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happened at the Seneca Falls Convention?</a:t>
            </a:r>
            <a:endParaRPr sz="1800">
              <a:solidFill>
                <a:schemeClr val="dk1"/>
              </a:solidFill>
              <a:latin typeface="Halant"/>
              <a:ea typeface="Halant"/>
              <a:cs typeface="Halant"/>
              <a:sym typeface="Halant"/>
            </a:endParaRPr>
          </a:p>
        </p:txBody>
      </p:sp>
      <p:sp>
        <p:nvSpPr>
          <p:cNvPr id="160" name="Google Shape;160;p38"/>
          <p:cNvSpPr txBox="1"/>
          <p:nvPr/>
        </p:nvSpPr>
        <p:spPr>
          <a:xfrm>
            <a:off x="329100" y="3720775"/>
            <a:ext cx="6657000" cy="265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Elizabeth Cady Stanton feel “stifled” in her role as a wife and mother?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many newspapers mocked the Seneca Falls Convention and its participants?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historical significance of the Seneca Falls Convention?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9"/>
          <p:cNvSpPr txBox="1"/>
          <p:nvPr/>
        </p:nvSpPr>
        <p:spPr>
          <a:xfrm>
            <a:off x="441450" y="8882575"/>
            <a:ext cx="6432300" cy="418200"/>
          </a:xfrm>
          <a:prstGeom prst="rect">
            <a:avLst/>
          </a:prstGeom>
          <a:solidFill>
            <a:srgbClr val="EFEFE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Comparison</a:t>
            </a:r>
            <a:endParaRPr sz="1200">
              <a:latin typeface="Inter"/>
              <a:ea typeface="Inter"/>
              <a:cs typeface="Inter"/>
              <a:sym typeface="Inter"/>
            </a:endParaRPr>
          </a:p>
        </p:txBody>
      </p:sp>
      <p:sp>
        <p:nvSpPr>
          <p:cNvPr id="166" name="Google Shape;166;p3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American Freedom</a:t>
            </a:r>
            <a:endParaRPr>
              <a:solidFill>
                <a:schemeClr val="dk1"/>
              </a:solidFill>
              <a:latin typeface="Plus Jakarta Sans Medium"/>
              <a:ea typeface="Plus Jakarta Sans Medium"/>
              <a:cs typeface="Plus Jakarta Sans Medium"/>
              <a:sym typeface="Plus Jakarta Sans Medium"/>
            </a:endParaRPr>
          </a:p>
        </p:txBody>
      </p:sp>
      <p:pic>
        <p:nvPicPr>
          <p:cNvPr id="167" name="Google Shape;167;p39"/>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68" name="Google Shape;168;p39"/>
          <p:cNvGraphicFramePr/>
          <p:nvPr/>
        </p:nvGraphicFramePr>
        <p:xfrm>
          <a:off x="870575" y="2042700"/>
          <a:ext cx="3000000" cy="3000000"/>
        </p:xfrm>
        <a:graphic>
          <a:graphicData uri="http://schemas.openxmlformats.org/drawingml/2006/table">
            <a:tbl>
              <a:tblPr>
                <a:noFill/>
                <a:tableStyleId>{D425C141-FD58-4873-BF3E-11383B07CE38}</a:tableStyleId>
              </a:tblPr>
              <a:tblGrid>
                <a:gridCol w="2387325"/>
                <a:gridCol w="3147225"/>
              </a:tblGrid>
              <a:tr h="494475">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The Declaration of Independence, ratified July 4, 1776</a:t>
                      </a:r>
                      <a:endParaRPr sz="1200">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Elizabeth Cady Stanton, “Declaration of Sentiments,” at the Seneca Falls Convention, New York, July 1848.</a:t>
                      </a:r>
                      <a:endParaRPr sz="1200">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622025">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When in the Course of human events, it becomes necessary for one people to dissolve the political bands which have connected them with another… they should declare the causes which impel them to the separation.</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We hold these truths to be self-evident, that all men are created equal, that they are endowed by their Creator with certain unalienable Rights, that among these are Life, Liberty and the pursuit of Happiness. That to secure these rights, Governments are instituted among Men, deriving their just powers from the consent of the governed, That whenever any Form of Government becomes destructive of these ends, it is the Right of the People to alter or to abolish it…</a:t>
                      </a:r>
                      <a:endParaRPr sz="1200">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When, in the course of human events, it becomes necessary for one portion of the family of man to assume among the people of the earth a position different from that which they have hitherto occupied, but one to which the laws of nature and of nature's God entitle them, a decent respect to the opinions of mankind requires that they should declare the causes that impel them to such a course.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We hold these truths to be self-evident: that all men and women are created equal; that they are endowed by their Creator with certain inalienable rights; that among these are life, liberty, and the pursuit of happiness; that to secure these rights governments are instituted, deriving their just powers from the consent of the governed. Whenever any form of Government becomes destructive of these ends, it is the right of those who suffer from it to refuse allegiance to it, and to insist upon the institution of a new government… </a:t>
                      </a:r>
                      <a:endParaRPr sz="1200">
                        <a:solidFill>
                          <a:srgbClr val="000000"/>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Multiple Sources</a:t>
            </a:r>
            <a:endParaRPr/>
          </a:p>
        </p:txBody>
      </p:sp>
      <p:graphicFrame>
        <p:nvGraphicFramePr>
          <p:cNvPr id="174" name="Google Shape;174;p40"/>
          <p:cNvGraphicFramePr/>
          <p:nvPr/>
        </p:nvGraphicFramePr>
        <p:xfrm>
          <a:off x="444675" y="872075"/>
          <a:ext cx="3000000" cy="3000000"/>
        </p:xfrm>
        <a:graphic>
          <a:graphicData uri="http://schemas.openxmlformats.org/drawingml/2006/table">
            <a:tbl>
              <a:tblPr>
                <a:noFill/>
                <a:tableStyleId>{D425C141-FD58-4873-BF3E-11383B07CE38}</a:tableStyleId>
              </a:tblPr>
              <a:tblGrid>
                <a:gridCol w="1923500"/>
                <a:gridCol w="2362550"/>
                <a:gridCol w="2143025"/>
              </a:tblGrid>
              <a:tr h="2920350">
                <a:tc>
                  <a:txBody>
                    <a:bodyPr/>
                    <a:lstStyle/>
                    <a:p>
                      <a:pPr indent="0" lvl="0" marL="0" rtl="0" algn="l">
                        <a:spcBef>
                          <a:spcPts val="0"/>
                        </a:spcBef>
                        <a:spcAft>
                          <a:spcPts val="0"/>
                        </a:spcAft>
                        <a:buNone/>
                      </a:pPr>
                      <a:r>
                        <a:rPr lang="en" sz="1200">
                          <a:latin typeface="Inter"/>
                          <a:ea typeface="Inter"/>
                          <a:cs typeface="Inter"/>
                          <a:sym typeface="Inter"/>
                        </a:rPr>
                        <a:t> </a:t>
                      </a: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these documents?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these documents?</a:t>
                      </a:r>
                      <a:endParaRPr sz="1200">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When were these documents created and/or circulated? Who wrote them?</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these documents were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these documents were written?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texts best convey the purpose of the document? Cite evidence.</a:t>
                      </a:r>
                      <a:endParaRPr>
                        <a:solidFill>
                          <a:schemeClr val="dk1"/>
                        </a:solidFill>
                        <a:latin typeface="Plus Jakarta Sans SemiBold"/>
                        <a:ea typeface="Plus Jakarta Sans SemiBold"/>
                        <a:cs typeface="Plus Jakarta Sans SemiBold"/>
                        <a:sym typeface="Plus Jakarta Sans SemiBold"/>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these documents, what are some things that can be inferred about the authors’ perspectives?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these documents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each document that demonstrates why it might be considered historically significant. Explain your reasoning.</a:t>
                      </a:r>
                      <a:endParaRPr sz="1000">
                        <a:solidFill>
                          <a:schemeClr val="dk1"/>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75" name="Google Shape;175;p40"/>
          <p:cNvGraphicFramePr/>
          <p:nvPr/>
        </p:nvGraphicFramePr>
        <p:xfrm>
          <a:off x="528650" y="4713800"/>
          <a:ext cx="3000000" cy="3000000"/>
        </p:xfrm>
        <a:graphic>
          <a:graphicData uri="http://schemas.openxmlformats.org/drawingml/2006/table">
            <a:tbl>
              <a:tblPr>
                <a:noFill/>
                <a:tableStyleId>{D425C141-FD58-4873-BF3E-11383B07CE38}</a:tableStyleId>
              </a:tblPr>
              <a:tblGrid>
                <a:gridCol w="1731500"/>
              </a:tblGrid>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76" name="Google Shape;176;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77" name="Google Shape;177;p40"/>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78" name="Google Shape;178;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sp>
        <p:nvSpPr>
          <p:cNvPr id="183" name="Google Shape;183;p41"/>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184" name="Google Shape;184;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85" name="Google Shape;185;p41"/>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86" name="Google Shape;186;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87" name="Google Shape;187;p41"/>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88" name="Google Shape;188;p41"/>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Declaration of Independence</a:t>
            </a:r>
            <a:endParaRPr b="1" sz="1700">
              <a:latin typeface="Inter"/>
              <a:ea typeface="Inter"/>
              <a:cs typeface="Inter"/>
              <a:sym typeface="Inter"/>
            </a:endParaRPr>
          </a:p>
        </p:txBody>
      </p:sp>
      <p:sp>
        <p:nvSpPr>
          <p:cNvPr id="189" name="Google Shape;189;p41"/>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Declaration of Sentiments</a:t>
            </a:r>
            <a:endParaRPr b="1" sz="1700">
              <a:latin typeface="Inter"/>
              <a:ea typeface="Inter"/>
              <a:cs typeface="Inter"/>
              <a:sym typeface="Inter"/>
            </a:endParaRPr>
          </a:p>
        </p:txBody>
      </p:sp>
      <p:graphicFrame>
        <p:nvGraphicFramePr>
          <p:cNvPr id="190" name="Google Shape;190;p41"/>
          <p:cNvGraphicFramePr/>
          <p:nvPr/>
        </p:nvGraphicFramePr>
        <p:xfrm>
          <a:off x="474188" y="3732300"/>
          <a:ext cx="3000000" cy="3000000"/>
        </p:xfrm>
        <a:graphic>
          <a:graphicData uri="http://schemas.openxmlformats.org/drawingml/2006/table">
            <a:tbl>
              <a:tblPr>
                <a:noFill/>
                <a:tableStyleId>{D425C141-FD58-4873-BF3E-11383B07CE38}</a:tableStyleId>
              </a:tblPr>
              <a:tblGrid>
                <a:gridCol w="2122275"/>
                <a:gridCol w="2122275"/>
                <a:gridCol w="2122275"/>
              </a:tblGrid>
              <a:tr h="10683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91" name="Google Shape;191;p41"/>
          <p:cNvGraphicFramePr/>
          <p:nvPr/>
        </p:nvGraphicFramePr>
        <p:xfrm>
          <a:off x="474188" y="6180250"/>
          <a:ext cx="3000000" cy="3000000"/>
        </p:xfrm>
        <a:graphic>
          <a:graphicData uri="http://schemas.openxmlformats.org/drawingml/2006/table">
            <a:tbl>
              <a:tblPr>
                <a:noFill/>
                <a:tableStyleId>{D425C141-FD58-4873-BF3E-11383B07CE38}</a:tableStyleId>
              </a:tblPr>
              <a:tblGrid>
                <a:gridCol w="2427325"/>
                <a:gridCol w="1521400"/>
                <a:gridCol w="2418100"/>
              </a:tblGrid>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92" name="Google Shape;192;p41"/>
          <p:cNvSpPr/>
          <p:nvPr/>
        </p:nvSpPr>
        <p:spPr>
          <a:xfrm rot="-5400000">
            <a:off x="3204600" y="55920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93" name="Google Shape;193;p41"/>
          <p:cNvSpPr/>
          <p:nvPr/>
        </p:nvSpPr>
        <p:spPr>
          <a:xfrm rot="-5400000">
            <a:off x="3380700" y="31924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94" name="Google Shape;194;p41"/>
          <p:cNvSpPr txBox="1"/>
          <p:nvPr/>
        </p:nvSpPr>
        <p:spPr>
          <a:xfrm>
            <a:off x="3011400" y="23019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95" name="Google Shape;195;p41"/>
          <p:cNvSpPr txBox="1"/>
          <p:nvPr/>
        </p:nvSpPr>
        <p:spPr>
          <a:xfrm>
            <a:off x="2392050" y="51020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96" name="Google Shape;196;p41"/>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Identify three ways that the two topics are similar. Next, identify three ways in which they differ. In the middle of the differences table, identify how they are different from each other.</a:t>
            </a:r>
            <a:endParaRPr sz="1100">
              <a:latin typeface="Plus Jakarta Sans"/>
              <a:ea typeface="Plus Jakarta Sans"/>
              <a:cs typeface="Plus Jakarta Sans"/>
              <a:sym typeface="Plus Jakarta Sans"/>
            </a:endParaRPr>
          </a:p>
        </p:txBody>
      </p:sp>
      <p:pic>
        <p:nvPicPr>
          <p:cNvPr id="197" name="Google Shape;197;p41"/>
          <p:cNvPicPr preferRelativeResize="0"/>
          <p:nvPr/>
        </p:nvPicPr>
        <p:blipFill>
          <a:blip r:embed="rId5">
            <a:alphaModFix/>
          </a:blip>
          <a:stretch>
            <a:fillRect/>
          </a:stretch>
        </p:blipFill>
        <p:spPr>
          <a:xfrm>
            <a:off x="322800" y="1112675"/>
            <a:ext cx="634784" cy="6347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1" name="Shape 201"/>
        <p:cNvGrpSpPr/>
        <p:nvPr/>
      </p:nvGrpSpPr>
      <p:grpSpPr>
        <a:xfrm>
          <a:off x="0" y="0"/>
          <a:ext cx="0" cy="0"/>
          <a:chOff x="0" y="0"/>
          <a:chExt cx="0" cy="0"/>
        </a:xfrm>
      </p:grpSpPr>
      <p:pic>
        <p:nvPicPr>
          <p:cNvPr id="202" name="Google Shape;202;p4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03" name="Google Shape;203;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4" name="Google Shape;204;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05" name="Google Shape;205;p42"/>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Give One, Get One</a:t>
            </a:r>
            <a:endParaRPr sz="1800">
              <a:solidFill>
                <a:schemeClr val="dk1"/>
              </a:solidFill>
              <a:latin typeface="Halant"/>
              <a:ea typeface="Halant"/>
              <a:cs typeface="Halant"/>
              <a:sym typeface="Halant"/>
            </a:endParaRPr>
          </a:p>
        </p:txBody>
      </p:sp>
      <p:sp>
        <p:nvSpPr>
          <p:cNvPr id="206" name="Google Shape;206;p42"/>
          <p:cNvSpPr txBox="1"/>
          <p:nvPr/>
        </p:nvSpPr>
        <p:spPr>
          <a:xfrm>
            <a:off x="359025" y="5131052"/>
            <a:ext cx="6432300" cy="379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Then partner up with another student. The only requirement is that your partner read a different source than you. (Same theme is acceptable). Complete the questions below.</a:t>
            </a:r>
            <a:endParaRPr sz="12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the two sources you read?</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the main theme(s)?</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one similarity between the two sources?</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is one difference between the two sources?</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looking at multiple sources contribute to historical thinking?</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p:txBody>
      </p:sp>
      <p:sp>
        <p:nvSpPr>
          <p:cNvPr id="207" name="Google Shape;207;p42"/>
          <p:cNvSpPr txBox="1"/>
          <p:nvPr/>
        </p:nvSpPr>
        <p:spPr>
          <a:xfrm>
            <a:off x="428450" y="483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Using the table below, fill in the column that corresponds to the main theme of the source your read. Then, mingle with your classmates to find three students who read sources that correspond to the other three themes. Take time to share your learnings with each other.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100">
              <a:highlight>
                <a:schemeClr val="accent4"/>
              </a:highlight>
              <a:latin typeface="Inter"/>
              <a:ea typeface="Inter"/>
              <a:cs typeface="Inter"/>
              <a:sym typeface="Inter"/>
            </a:endParaRPr>
          </a:p>
        </p:txBody>
      </p:sp>
      <p:graphicFrame>
        <p:nvGraphicFramePr>
          <p:cNvPr id="208" name="Google Shape;208;p42"/>
          <p:cNvGraphicFramePr/>
          <p:nvPr/>
        </p:nvGraphicFramePr>
        <p:xfrm>
          <a:off x="359050" y="1485900"/>
          <a:ext cx="3000000" cy="3000000"/>
        </p:xfrm>
        <a:graphic>
          <a:graphicData uri="http://schemas.openxmlformats.org/drawingml/2006/table">
            <a:tbl>
              <a:tblPr>
                <a:noFill/>
                <a:tableStyleId>{D425C141-FD58-4873-BF3E-11383B07CE38}</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Theme</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latin typeface="Inter"/>
                          <a:ea typeface="Inter"/>
                          <a:cs typeface="Inter"/>
                          <a:sym typeface="Inter"/>
                        </a:rPr>
                        <a:t>Context</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Unity</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Division</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Legacy</a:t>
                      </a:r>
                      <a:endParaRPr b="1" sz="11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Source Author and Title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Main Message Summary</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Say-it-in-Six</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