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526A2E9-0604-4BDC-A0EE-1D9B2DCCD2F6}">
  <a:tblStyle styleId="{2526A2E9-0604-4BDC-A0EE-1D9B2DCCD2F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62bf47aa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62bf47a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cBn_Ashd9Spo1xmQanKszLnje7-GQLrH_zxc5SXoRf4/view" TargetMode="External"/><Relationship Id="rId10" Type="http://schemas.openxmlformats.org/officeDocument/2006/relationships/hyperlink" Target="https://docs.google.com/presentation/d/1Q-zbREET4Us-ZtxHsHMuFR67INUXBwPCUJQmDG_nxeA/view" TargetMode="External"/><Relationship Id="rId13" Type="http://schemas.openxmlformats.org/officeDocument/2006/relationships/hyperlink" Target="https://docs.google.com/presentation/d/19u1EbhvqXrJX6sZJL-r8yOvfICJXI9a6NBS76XTTYhI/view" TargetMode="External"/><Relationship Id="rId12" Type="http://schemas.openxmlformats.org/officeDocument/2006/relationships/hyperlink" Target="https://docs.google.com/presentation/d/1TTKRhY9StLfv4SAZ0xGLkp_ngo_7aiLJEkSrpDDWa-o/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QfcTXaBzUc-DZ80zHs1RjWSLWzVf1_ZJzFdf-hq4kL0/view" TargetMode="External"/><Relationship Id="rId5" Type="http://schemas.openxmlformats.org/officeDocument/2006/relationships/hyperlink" Target="https://docs.google.com/presentation/d/1TTKRhY9StLfv4SAZ0xGLkp_ngo_7aiLJEkSrpDDWa-o/view" TargetMode="External"/><Relationship Id="rId6" Type="http://schemas.openxmlformats.org/officeDocument/2006/relationships/hyperlink" Target="https://docs.google.com/presentation/d/19u1EbhvqXrJX6sZJL-r8yOvfICJXI9a6NBS76XTTYhI/view" TargetMode="External"/><Relationship Id="rId7" Type="http://schemas.openxmlformats.org/officeDocument/2006/relationships/hyperlink" Target="https://docs.google.com/presentation/d/1PuzuIl7iVCusOn9tdlukwX1Pw1sDJRHR9KgKTWAF3h0/view" TargetMode="External"/><Relationship Id="rId8" Type="http://schemas.openxmlformats.org/officeDocument/2006/relationships/hyperlink" Target="https://docs.google.com/presentation/d/1jn9TuaPOoo4-wX9s2kNSNgqsBhU0GhxH1Z9ydSVYFYg/view" TargetMode="External"/></Relationships>
</file>

<file path=ppt/slides/_rels/slide2.xml.rels><?xml version="1.0" encoding="UTF-8" standalone="yes"?><Relationships xmlns="http://schemas.openxmlformats.org/package/2006/relationships"><Relationship Id="rId10" Type="http://schemas.openxmlformats.org/officeDocument/2006/relationships/hyperlink" Target="https://philadelphiaencyclopedia.org/wp-content/uploads/2016/10/ADDRESS-TO-THE-JOURNEYMEN-CORDWAINERS-L.-B.-OF-PHILADELPHIA.-OF-PHILADELPHIA.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teachingamericanhistory.org/document/time-table-for-lowell-mills/" TargetMode="External"/><Relationship Id="rId5" Type="http://schemas.openxmlformats.org/officeDocument/2006/relationships/hyperlink" Target="https://docs.google.com/presentation/d/1PuzuIl7iVCusOn9tdlukwX1Pw1sDJRHR9KgKTWAF3h0/view" TargetMode="External"/><Relationship Id="rId6" Type="http://schemas.openxmlformats.org/officeDocument/2006/relationships/hyperlink" Target="https://docs.google.com/presentation/d/1cBn_Ashd9Spo1xmQanKszLnje7-GQLrH_zxc5SXoRf4/view" TargetMode="External"/><Relationship Id="rId7" Type="http://schemas.openxmlformats.org/officeDocument/2006/relationships/hyperlink" Target="https://www.youtube.com/watch?v=s4iWOm5ZfTs" TargetMode="External"/><Relationship Id="rId8" Type="http://schemas.openxmlformats.org/officeDocument/2006/relationships/hyperlink" Target="https://www.youtube.com/watch?v=7zG-MzYwqA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xyt6yP5NDLs4h5CX1nMhtOheAvcMpDaq-0xkccRlqS4/edit?usp=sharing" TargetMode="External"/><Relationship Id="rId6" Type="http://schemas.openxmlformats.org/officeDocument/2006/relationships/hyperlink" Target="https://docs.google.com/presentation/d/1jn9TuaPOoo4-wX9s2kNSNgqsBhU0GhxH1Z9ydSVYFYg/view" TargetMode="External"/><Relationship Id="rId7" Type="http://schemas.openxmlformats.org/officeDocument/2006/relationships/hyperlink" Target="https://docs.google.com/presentation/d/1xyt6yP5NDLs4h5CX1nMhtOheAvcMpDaq-0xkccRlqS4/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{2526A2E9-0604-4BDC-A0EE-1D9B2DCCD2F6}</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The Rise of Early Labor Reform</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early reformers try to improve life for workers?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969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Rise of Early Labor Reform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Stations Preview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11">
                            <a:extLst>
                              <a:ext uri="{A12FA001-AC4F-418D-AE19-62706E023703}">
                                <ahyp:hlinkClr val="tx"/>
                              </a:ext>
                            </a:extLst>
                          </a:hlinkClick>
                        </a:rPr>
                        <a:t>Stations Materials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Union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Advanced Organizer on page 1 of The </a:t>
                      </a:r>
                      <a:r>
                        <a:rPr lang="en" sz="1200" u="sng">
                          <a:solidFill>
                            <a:schemeClr val="hlink"/>
                          </a:solidFill>
                          <a:latin typeface="Inter"/>
                          <a:ea typeface="Inter"/>
                          <a:cs typeface="Inter"/>
                          <a:sym typeface="Inter"/>
                          <a:hlinkClick r:id="rId13"/>
                        </a:rPr>
                        <a:t>Rise of Early Labor Reform Student Worksheet</a:t>
                      </a:r>
                      <a:r>
                        <a:rPr lang="en" sz="1200">
                          <a:solidFill>
                            <a:schemeClr val="dk1"/>
                          </a:solidFill>
                          <a:latin typeface="Inter"/>
                          <a:ea typeface="Inter"/>
                          <a:cs typeface="Inter"/>
                          <a:sym typeface="Inter"/>
                        </a:rPr>
                        <a:t>, walk students through the core goals and impact of early efforts at labor reform. This will set the context and provide background for their analysis of sources in the next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1</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core goals and impact of reform efforts</a:t>
                      </a:r>
                      <a:r>
                        <a:rPr lang="en" sz="1200">
                          <a:solidFill>
                            <a:srgbClr val="000000"/>
                          </a:solidFill>
                          <a:latin typeface="Inter"/>
                          <a:ea typeface="Inter"/>
                          <a:cs typeface="Inter"/>
                          <a:sym typeface="Inter"/>
                        </a:rPr>
                        <a:t> through the Advanced Organizer</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blank sections of the Advanced Organizer as the teacher goes through the information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Advanced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{2526A2E9-0604-4BDC-A0EE-1D9B2DCCD2F6}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The Rise of Early Labor Reform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primary and secondary source investigation through stations. The classroom will need to be set up into 8 specific stations, with 4-5 seats for each station. Specific resources will need to be accessible at each one. Students should be given </a:t>
                      </a:r>
                      <a:r>
                        <a:rPr lang="en" sz="1200" u="sng">
                          <a:solidFill>
                            <a:schemeClr val="hlink"/>
                          </a:solidFill>
                          <a:latin typeface="Inter"/>
                          <a:ea typeface="Inter"/>
                          <a:cs typeface="Inter"/>
                          <a:sym typeface="Inter"/>
                          <a:hlinkClick r:id="rId5"/>
                        </a:rPr>
                        <a:t>a preview of each station</a:t>
                      </a:r>
                      <a:r>
                        <a:rPr lang="en" sz="1200">
                          <a:solidFill>
                            <a:schemeClr val="dk1"/>
                          </a:solidFill>
                          <a:latin typeface="Inter"/>
                          <a:ea typeface="Inter"/>
                          <a:cs typeface="Inter"/>
                          <a:sym typeface="Inter"/>
                        </a:rPr>
                        <a:t> topic as they will be choosing 4 out of the 8 stations to visit. Students will complete the questions on page 2 of their student worksheet. Be sure to give students proper movement instructions, including what to do if there are no empty seats at a station they </a:t>
                      </a:r>
                      <a:r>
                        <a:rPr lang="en" sz="1200">
                          <a:solidFill>
                            <a:schemeClr val="dk1"/>
                          </a:solidFill>
                          <a:latin typeface="Inter"/>
                          <a:ea typeface="Inter"/>
                          <a:cs typeface="Inter"/>
                          <a:sym typeface="Inter"/>
                        </a:rPr>
                        <a:t>would</a:t>
                      </a:r>
                      <a:r>
                        <a:rPr lang="en" sz="1200">
                          <a:solidFill>
                            <a:schemeClr val="dk1"/>
                          </a:solidFill>
                          <a:latin typeface="Inter"/>
                          <a:ea typeface="Inter"/>
                          <a:cs typeface="Inter"/>
                          <a:sym typeface="Inter"/>
                        </a:rPr>
                        <a:t> like to visit.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Using </a:t>
                      </a:r>
                      <a:r>
                        <a:rPr lang="en" sz="1200" u="sng">
                          <a:solidFill>
                            <a:schemeClr val="hlink"/>
                          </a:solidFill>
                          <a:latin typeface="Inter"/>
                          <a:ea typeface="Inter"/>
                          <a:cs typeface="Inter"/>
                          <a:sym typeface="Inter"/>
                          <a:hlinkClick r:id="rId6"/>
                        </a:rPr>
                        <a:t>these resources</a:t>
                      </a:r>
                      <a:r>
                        <a:rPr lang="en" sz="1200">
                          <a:latin typeface="Inter"/>
                          <a:ea typeface="Inter"/>
                          <a:cs typeface="Inter"/>
                          <a:sym typeface="Inter"/>
                        </a:rPr>
                        <a:t>, set up classroom into 8 stations.</a:t>
                      </a:r>
                      <a:endParaRPr sz="1200">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latin typeface="Inter"/>
                          <a:ea typeface="Inter"/>
                          <a:cs typeface="Inter"/>
                          <a:sym typeface="Inter"/>
                        </a:rPr>
                        <a:t>1) Digital access to </a:t>
                      </a:r>
                      <a:r>
                        <a:rPr lang="en" sz="1200" u="sng">
                          <a:solidFill>
                            <a:schemeClr val="hlink"/>
                          </a:solidFill>
                          <a:latin typeface="Inter"/>
                          <a:ea typeface="Inter"/>
                          <a:cs typeface="Inter"/>
                          <a:sym typeface="Inter"/>
                          <a:hlinkClick r:id="rId7"/>
                        </a:rPr>
                        <a:t>video</a:t>
                      </a:r>
                      <a:r>
                        <a:rPr lang="en" sz="1200">
                          <a:latin typeface="Inter"/>
                          <a:ea typeface="Inter"/>
                          <a:cs typeface="Inter"/>
                          <a:sym typeface="Inter"/>
                        </a:rPr>
                        <a:t> and printed transcripts</a:t>
                      </a:r>
                      <a:endParaRPr sz="1200">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latin typeface="Inter"/>
                          <a:ea typeface="Inter"/>
                          <a:cs typeface="Inter"/>
                          <a:sym typeface="Inter"/>
                        </a:rPr>
                        <a:t>2) </a:t>
                      </a:r>
                      <a:r>
                        <a:rPr lang="en" sz="1200">
                          <a:solidFill>
                            <a:schemeClr val="dk1"/>
                          </a:solidFill>
                          <a:latin typeface="Inter"/>
                          <a:ea typeface="Inter"/>
                          <a:cs typeface="Inter"/>
                          <a:sym typeface="Inter"/>
                        </a:rPr>
                        <a:t>Digital access to </a:t>
                      </a:r>
                      <a:r>
                        <a:rPr lang="en" sz="1200" u="sng">
                          <a:solidFill>
                            <a:schemeClr val="accent5"/>
                          </a:solidFill>
                          <a:latin typeface="Inter"/>
                          <a:ea typeface="Inter"/>
                          <a:cs typeface="Inter"/>
                          <a:sym typeface="Inter"/>
                          <a:hlinkClick r:id="rId8">
                            <a:extLst>
                              <a:ext uri="{A12FA001-AC4F-418D-AE19-62706E023703}">
                                <ahyp:hlinkClr val="tx"/>
                              </a:ext>
                            </a:extLst>
                          </a:hlinkClick>
                        </a:rPr>
                        <a:t>video</a:t>
                      </a:r>
                      <a:r>
                        <a:rPr lang="en" sz="1200">
                          <a:solidFill>
                            <a:schemeClr val="dk1"/>
                          </a:solidFill>
                          <a:latin typeface="Inter"/>
                          <a:ea typeface="Inter"/>
                          <a:cs typeface="Inter"/>
                          <a:sym typeface="Inter"/>
                        </a:rPr>
                        <a:t> and printed transcripts</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solidFill>
                            <a:schemeClr val="dk1"/>
                          </a:solidFill>
                          <a:latin typeface="Inter"/>
                          <a:ea typeface="Inter"/>
                          <a:cs typeface="Inter"/>
                          <a:sym typeface="Inter"/>
                        </a:rPr>
                        <a:t>3) Digital access to </a:t>
                      </a:r>
                      <a:r>
                        <a:rPr lang="en" sz="1200" u="sng">
                          <a:solidFill>
                            <a:schemeClr val="hlink"/>
                          </a:solidFill>
                          <a:latin typeface="Inter"/>
                          <a:ea typeface="Inter"/>
                          <a:cs typeface="Inter"/>
                          <a:sym typeface="Inter"/>
                          <a:hlinkClick r:id="rId9"/>
                        </a:rPr>
                        <a:t>Time Table for Lowell Mills</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solidFill>
                            <a:schemeClr val="dk1"/>
                          </a:solidFill>
                          <a:latin typeface="Inter"/>
                          <a:ea typeface="Inter"/>
                          <a:cs typeface="Inter"/>
                          <a:sym typeface="Inter"/>
                        </a:rPr>
                        <a:t>4) Printed copies of Union is Power Broadside</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solidFill>
                            <a:schemeClr val="dk1"/>
                          </a:solidFill>
                          <a:latin typeface="Inter"/>
                          <a:ea typeface="Inter"/>
                          <a:cs typeface="Inter"/>
                          <a:sym typeface="Inter"/>
                        </a:rPr>
                        <a:t>5) Printed copies of Loom and Spindle Excerpt</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SzPts val="1200"/>
                        <a:buFont typeface="Inter"/>
                        <a:buChar char="●"/>
                      </a:pPr>
                      <a:r>
                        <a:rPr lang="en" sz="1200">
                          <a:solidFill>
                            <a:schemeClr val="dk1"/>
                          </a:solidFill>
                          <a:latin typeface="Inter"/>
                          <a:ea typeface="Inter"/>
                          <a:cs typeface="Inter"/>
                          <a:sym typeface="Inter"/>
                        </a:rPr>
                        <a:t>6) Printed copies of Washington Navy Labor Strike Readings</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7) Printed copies of Cordwainers Strike and Trial Excerpt</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8) Digital access to the </a:t>
                      </a:r>
                      <a:r>
                        <a:rPr lang="en" sz="1200" u="sng">
                          <a:solidFill>
                            <a:schemeClr val="hlink"/>
                          </a:solidFill>
                          <a:latin typeface="Inter"/>
                          <a:ea typeface="Inter"/>
                          <a:cs typeface="Inter"/>
                          <a:sym typeface="Inter"/>
                          <a:hlinkClick r:id="rId10"/>
                        </a:rPr>
                        <a:t>Address to the Journeymen Cordwainers Song 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a brief introduction to each station to support student choices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movement, behavior, and academic expectations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teacher instructions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which four stations are of the most interest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Find a spot at a station and complete corresponding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Move quietly to new station upon completion, continuing the process until four stations have been completed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{2526A2E9-0604-4BDC-A0EE-1D9B2DCCD2F6}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The Rise of Early Labor Reform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5">
                            <a:extLst>
                              <a:ext uri="{A12FA001-AC4F-418D-AE19-62706E023703}">
                                <ahyp:hlinkClr val="tx"/>
                              </a:ext>
                            </a:extLst>
                          </a:hlinkClick>
                        </a:rPr>
                        <a:t>“</a:t>
                      </a:r>
                      <a:r>
                        <a:rPr lang="en" sz="1200" u="sng">
                          <a:solidFill>
                            <a:schemeClr val="hlink"/>
                          </a:solidFill>
                          <a:latin typeface="Inter"/>
                          <a:ea typeface="Inter"/>
                          <a:cs typeface="Inter"/>
                          <a:sym typeface="Inter"/>
                          <a:hlinkClick r:id="rId6"/>
                        </a:rPr>
                        <a:t>Exit Ticket</a:t>
                      </a:r>
                      <a:r>
                        <a:rPr lang="en" sz="1200" u="sng">
                          <a:solidFill>
                            <a:schemeClr val="accent5"/>
                          </a:solidFill>
                          <a:latin typeface="Inter"/>
                          <a:ea typeface="Inter"/>
                          <a:cs typeface="Inter"/>
                          <a:sym typeface="Inter"/>
                          <a:hlinkClick r:id="rId7">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7.33 Analyze the impact of the American Revolution on the social and political status of different groups in the new nation including but not limited to women, Indigenous Nations, enslaved and free Black Americans, religious minorities, and European Americans of various socioeconomic groups (e.g., rural farmers, Southern planters, urban craftsmen, Northern merchants).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7.55 Evaluate the impact of territorial expansion, immigration, and Northern industrialization on the institution of slavery and American politics.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7.62 Analyze societal confines and constraints within social reform movements of the 19th century, including the role of gender, sexuality, religion and race.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