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9601200" cx="73152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E20EBDE-9E62-48C3-9558-1A869846C211}">
  <a:tblStyle styleId="{8E20EBDE-9E62-48C3-9558-1A869846C21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slideMaster" Target="slideMasters/slideMaster2.xml"/><Relationship Id="rId18"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eeb5c91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eeb5c9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5ae5609bc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5ae5609b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645378396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64537839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4.png"/><Relationship Id="rId7"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02" name="Google Shape;102;p25"/>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3" name="Google Shape;103;p25"/>
          <p:cNvSpPr txBox="1"/>
          <p:nvPr/>
        </p:nvSpPr>
        <p:spPr>
          <a:xfrm>
            <a:off x="382325" y="1375000"/>
            <a:ext cx="6565500" cy="1067100"/>
          </a:xfrm>
          <a:prstGeom prst="rect">
            <a:avLst/>
          </a:prstGeom>
          <a:noFill/>
          <a:ln>
            <a:noFill/>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While industrialization brought rapid economic growth in the early 1800s, it also led to serious challenges for American workers—especially women, immigrants, and children. In response, labor reformers began pushing for change. The antebellum labor movement was a response to ____________________________________________; it sparked collective action that aimed to improve ____________ ________________________________ and promote a more just society. These efforts laid a foundation for labor rights that continue to evolve in the U.S., and inspired workers globally.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04" name="Google Shape;104;p25"/>
          <p:cNvSpPr txBox="1"/>
          <p:nvPr/>
        </p:nvSpPr>
        <p:spPr>
          <a:xfrm>
            <a:off x="451350"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Fair Wages</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As factory jobs replaced skilled labor, many workers were paid very little. Reformers demanded fairer wages, arguing that workers deserved pay that reflected their _______________ and allowed them to support their ____________.</a:t>
            </a:r>
            <a:endParaRPr sz="1100">
              <a:solidFill>
                <a:schemeClr val="dk1"/>
              </a:solidFill>
              <a:latin typeface="Inter"/>
              <a:ea typeface="Inter"/>
              <a:cs typeface="Inter"/>
              <a:sym typeface="Inter"/>
            </a:endParaRPr>
          </a:p>
        </p:txBody>
      </p:sp>
      <p:sp>
        <p:nvSpPr>
          <p:cNvPr id="105" name="Google Shape;105;p25"/>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6" name="Google Shape;106;p25"/>
          <p:cNvSpPr txBox="1"/>
          <p:nvPr/>
        </p:nvSpPr>
        <p:spPr>
          <a:xfrm>
            <a:off x="2588925" y="3559100"/>
            <a:ext cx="2093400" cy="1719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Safer Conditions</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Long hours and dangerous workplaces led to injuries and poor health. Labor activists pushed for better conditions, including shorter workdays and ____________ regulations to protect workers’ ____________.</a:t>
            </a:r>
            <a:endParaRPr sz="1100">
              <a:solidFill>
                <a:schemeClr val="dk1"/>
              </a:solidFill>
              <a:latin typeface="Inter"/>
              <a:ea typeface="Inter"/>
              <a:cs typeface="Inter"/>
              <a:sym typeface="Inter"/>
            </a:endParaRPr>
          </a:p>
        </p:txBody>
      </p:sp>
      <p:sp>
        <p:nvSpPr>
          <p:cNvPr id="107" name="Google Shape;107;p25"/>
          <p:cNvSpPr txBox="1"/>
          <p:nvPr/>
        </p:nvSpPr>
        <p:spPr>
          <a:xfrm>
            <a:off x="4914825" y="3559300"/>
            <a:ext cx="1905000" cy="2133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Dignity of Work</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Labor reformers believed that all workers deserved respect and dignity. They argued that society should value ____________</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 labor and treat workers not as machines, but as ____________.</a:t>
            </a:r>
            <a:endParaRPr sz="1100">
              <a:solidFill>
                <a:schemeClr val="dk1"/>
              </a:solidFill>
              <a:latin typeface="Inter"/>
              <a:ea typeface="Inter"/>
              <a:cs typeface="Inter"/>
              <a:sym typeface="Inter"/>
            </a:endParaRPr>
          </a:p>
        </p:txBody>
      </p:sp>
      <p:sp>
        <p:nvSpPr>
          <p:cNvPr id="108" name="Google Shape;108;p25"/>
          <p:cNvSpPr txBox="1"/>
          <p:nvPr/>
        </p:nvSpPr>
        <p:spPr>
          <a:xfrm>
            <a:off x="2344837" y="2878577"/>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Goals of Labor Reform</a:t>
            </a:r>
            <a:endParaRPr b="1">
              <a:solidFill>
                <a:schemeClr val="dk1"/>
              </a:solidFill>
              <a:latin typeface="Inter"/>
              <a:ea typeface="Inter"/>
              <a:cs typeface="Inter"/>
              <a:sym typeface="Inter"/>
            </a:endParaRPr>
          </a:p>
        </p:txBody>
      </p:sp>
      <p:sp>
        <p:nvSpPr>
          <p:cNvPr id="109" name="Google Shape;109;p25"/>
          <p:cNvSpPr txBox="1"/>
          <p:nvPr/>
        </p:nvSpPr>
        <p:spPr>
          <a:xfrm>
            <a:off x="1132824" y="6073710"/>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In the USA</a:t>
            </a:r>
            <a:endParaRPr b="1" sz="1100">
              <a:solidFill>
                <a:schemeClr val="dk1"/>
              </a:solidFill>
              <a:latin typeface="Inter"/>
              <a:ea typeface="Inter"/>
              <a:cs typeface="Inter"/>
              <a:sym typeface="Inter"/>
            </a:endParaRPr>
          </a:p>
        </p:txBody>
      </p:sp>
      <p:sp>
        <p:nvSpPr>
          <p:cNvPr id="110" name="Google Shape;110;p25"/>
          <p:cNvSpPr txBox="1"/>
          <p:nvPr/>
        </p:nvSpPr>
        <p:spPr>
          <a:xfrm>
            <a:off x="382325" y="6575650"/>
            <a:ext cx="18243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Workers in cities like Lowell, Massachusetts began organizing, especially women in textile mills. </a:t>
            </a:r>
            <a:r>
              <a:rPr lang="en" sz="1100">
                <a:solidFill>
                  <a:schemeClr val="dk1"/>
                </a:solidFill>
                <a:latin typeface="Inter"/>
                <a:ea typeface="Inter"/>
                <a:cs typeface="Inter"/>
                <a:sym typeface="Inter"/>
              </a:rPr>
              <a:t>These early efforts led to later reforms, like the ________________ workday and workplace safety laws.</a:t>
            </a:r>
            <a:endParaRPr sz="1100">
              <a:solidFill>
                <a:schemeClr val="dk1"/>
              </a:solidFill>
              <a:latin typeface="Inter"/>
              <a:ea typeface="Inter"/>
              <a:cs typeface="Inter"/>
              <a:sym typeface="Inter"/>
            </a:endParaRPr>
          </a:p>
        </p:txBody>
      </p:sp>
      <p:sp>
        <p:nvSpPr>
          <p:cNvPr id="111" name="Google Shape;111;p25"/>
          <p:cNvSpPr txBox="1"/>
          <p:nvPr/>
        </p:nvSpPr>
        <p:spPr>
          <a:xfrm>
            <a:off x="3722192" y="6810400"/>
            <a:ext cx="17316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Labor struggles in the U.S. echoed in Europe during the 1848 _______________ uprisings. In England, reformers pushed for better conditions in _______________________, influenced partly by what they saw happening in the U.S.</a:t>
            </a:r>
            <a:endParaRPr sz="1100">
              <a:solidFill>
                <a:schemeClr val="dk1"/>
              </a:solidFill>
              <a:latin typeface="Inter"/>
              <a:ea typeface="Inter"/>
              <a:cs typeface="Inter"/>
              <a:sym typeface="Inter"/>
            </a:endParaRPr>
          </a:p>
        </p:txBody>
      </p:sp>
      <p:sp>
        <p:nvSpPr>
          <p:cNvPr id="112" name="Google Shape;112;p25"/>
          <p:cNvSpPr txBox="1"/>
          <p:nvPr/>
        </p:nvSpPr>
        <p:spPr>
          <a:xfrm>
            <a:off x="5620125" y="6575650"/>
            <a:ext cx="1253700" cy="2253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These global movements showed that labor reform was part of a growing worldwide demand for ________________ and rights for working people.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13" name="Google Shape;113;p25"/>
          <p:cNvSpPr txBox="1"/>
          <p:nvPr/>
        </p:nvSpPr>
        <p:spPr>
          <a:xfrm>
            <a:off x="2769765" y="5500154"/>
            <a:ext cx="1731600" cy="549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Labor Reform</a:t>
            </a:r>
            <a:endParaRPr b="1">
              <a:solidFill>
                <a:schemeClr val="dk1"/>
              </a:solidFill>
              <a:latin typeface="Inter"/>
              <a:ea typeface="Inter"/>
              <a:cs typeface="Inter"/>
              <a:sym typeface="Inter"/>
            </a:endParaRPr>
          </a:p>
        </p:txBody>
      </p:sp>
      <p:sp>
        <p:nvSpPr>
          <p:cNvPr id="114" name="Google Shape;114;p25"/>
          <p:cNvSpPr txBox="1"/>
          <p:nvPr/>
        </p:nvSpPr>
        <p:spPr>
          <a:xfrm>
            <a:off x="4682282" y="6093648"/>
            <a:ext cx="1456200" cy="3879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Abroad</a:t>
            </a:r>
            <a:endParaRPr b="1" sz="1100">
              <a:solidFill>
                <a:schemeClr val="dk1"/>
              </a:solidFill>
              <a:latin typeface="Inter"/>
              <a:ea typeface="Inter"/>
              <a:cs typeface="Inter"/>
              <a:sym typeface="Inter"/>
            </a:endParaRPr>
          </a:p>
        </p:txBody>
      </p:sp>
      <p:sp>
        <p:nvSpPr>
          <p:cNvPr id="115" name="Google Shape;115;p25"/>
          <p:cNvSpPr txBox="1"/>
          <p:nvPr/>
        </p:nvSpPr>
        <p:spPr>
          <a:xfrm>
            <a:off x="2372958" y="6810400"/>
            <a:ext cx="1182900" cy="20187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Although they didn’t achieve all their goals, labor reformers created a tradition of collective struggle for _____________________________.</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pic>
        <p:nvPicPr>
          <p:cNvPr id="116" name="Google Shape;116;p25" title="Causation@2x transparent.png"/>
          <p:cNvPicPr preferRelativeResize="0"/>
          <p:nvPr/>
        </p:nvPicPr>
        <p:blipFill>
          <a:blip r:embed="rId4">
            <a:alphaModFix/>
          </a:blip>
          <a:stretch>
            <a:fillRect/>
          </a:stretch>
        </p:blipFill>
        <p:spPr>
          <a:xfrm>
            <a:off x="3317000" y="6111411"/>
            <a:ext cx="637300" cy="637332"/>
          </a:xfrm>
          <a:prstGeom prst="rect">
            <a:avLst/>
          </a:prstGeom>
          <a:noFill/>
          <a:ln>
            <a:noFill/>
          </a:ln>
        </p:spPr>
      </p:pic>
      <p:pic>
        <p:nvPicPr>
          <p:cNvPr id="117" name="Google Shape;117;p25" title="Context@2x transparent.png"/>
          <p:cNvPicPr preferRelativeResize="0"/>
          <p:nvPr/>
        </p:nvPicPr>
        <p:blipFill>
          <a:blip r:embed="rId5">
            <a:alphaModFix/>
          </a:blip>
          <a:stretch>
            <a:fillRect/>
          </a:stretch>
        </p:blipFill>
        <p:spPr>
          <a:xfrm>
            <a:off x="5370124" y="2503498"/>
            <a:ext cx="994400" cy="994400"/>
          </a:xfrm>
          <a:prstGeom prst="rect">
            <a:avLst/>
          </a:prstGeom>
          <a:noFill/>
          <a:ln>
            <a:noFill/>
          </a:ln>
        </p:spPr>
      </p:pic>
      <p:pic>
        <p:nvPicPr>
          <p:cNvPr id="118" name="Google Shape;118;p25"/>
          <p:cNvPicPr preferRelativeResize="0"/>
          <p:nvPr/>
        </p:nvPicPr>
        <p:blipFill>
          <a:blip r:embed="rId6">
            <a:alphaModFix/>
          </a:blip>
          <a:stretch>
            <a:fillRect/>
          </a:stretch>
        </p:blipFill>
        <p:spPr>
          <a:xfrm>
            <a:off x="203550" y="105259"/>
            <a:ext cx="994388" cy="412343"/>
          </a:xfrm>
          <a:prstGeom prst="rect">
            <a:avLst/>
          </a:prstGeom>
          <a:noFill/>
          <a:ln>
            <a:noFill/>
          </a:ln>
        </p:spPr>
      </p:pic>
      <p:pic>
        <p:nvPicPr>
          <p:cNvPr id="119" name="Google Shape;119;p25"/>
          <p:cNvPicPr preferRelativeResize="0"/>
          <p:nvPr/>
        </p:nvPicPr>
        <p:blipFill>
          <a:blip r:embed="rId7">
            <a:alphaModFix/>
          </a:blip>
          <a:stretch>
            <a:fillRect/>
          </a:stretch>
        </p:blipFill>
        <p:spPr>
          <a:xfrm>
            <a:off x="1212225" y="2509077"/>
            <a:ext cx="994400" cy="99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27" name="Google Shape;127;p26"/>
          <p:cNvGraphicFramePr/>
          <p:nvPr/>
        </p:nvGraphicFramePr>
        <p:xfrm>
          <a:off x="428518" y="2648117"/>
          <a:ext cx="3000000" cy="3000000"/>
        </p:xfrm>
        <a:graphic>
          <a:graphicData uri="http://schemas.openxmlformats.org/drawingml/2006/table">
            <a:tbl>
              <a:tblPr>
                <a:noFill/>
                <a:tableStyleId>{8E20EBDE-9E62-48C3-9558-1A869846C211}</a:tableStyleId>
              </a:tblPr>
              <a:tblGrid>
                <a:gridCol w="1614500"/>
                <a:gridCol w="1614500"/>
                <a:gridCol w="1614500"/>
                <a:gridCol w="1614500"/>
              </a:tblGrid>
              <a:tr h="1928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Station and Source</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question you have about this source?</a:t>
                      </a:r>
                      <a:endParaRPr sz="1200">
                        <a:solidFill>
                          <a:schemeClr val="dk1"/>
                        </a:solidFill>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makes this source historically significant?</a:t>
                      </a:r>
                      <a:endParaRPr sz="1200">
                        <a:solidFill>
                          <a:schemeClr val="dk1"/>
                        </a:solidFill>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latin typeface="Inter"/>
                          <a:ea typeface="Inter"/>
                          <a:cs typeface="Inter"/>
                          <a:sym typeface="Inter"/>
                        </a:rPr>
                        <a:t>Station _____</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latin typeface="Inter"/>
                          <a:ea typeface="Inter"/>
                          <a:cs typeface="Inter"/>
                          <a:sym typeface="Inter"/>
                        </a:rPr>
                        <a:t>Source:     </a:t>
                      </a:r>
                      <a:endParaRPr b="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192825">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87275" marB="87275" marR="86050" marL="86050"/>
                </a:tc>
              </a:tr>
              <a:tr h="8042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Station 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Source: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bl>
          </a:graphicData>
        </a:graphic>
      </p:graphicFrame>
      <p:sp>
        <p:nvSpPr>
          <p:cNvPr id="128" name="Google Shape;128;p26"/>
          <p:cNvSpPr txBox="1"/>
          <p:nvPr/>
        </p:nvSpPr>
        <p:spPr>
          <a:xfrm>
            <a:off x="432988" y="2152043"/>
            <a:ext cx="6458100" cy="482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Directions: </a:t>
            </a:r>
            <a:r>
              <a:rPr lang="en" sz="1000">
                <a:solidFill>
                  <a:schemeClr val="dk1"/>
                </a:solidFill>
                <a:latin typeface="Halant"/>
                <a:ea typeface="Halant"/>
                <a:cs typeface="Halant"/>
                <a:sym typeface="Halant"/>
              </a:rPr>
              <a:t>Choose which four stations you would like to investigate. View the station materials. Complete the table based on your background knowledge and the source information.</a:t>
            </a:r>
            <a:endParaRPr sz="1000">
              <a:solidFill>
                <a:schemeClr val="dk1"/>
              </a:solidFill>
              <a:latin typeface="Halant"/>
              <a:ea typeface="Halant"/>
              <a:cs typeface="Halant"/>
              <a:sym typeface="Halant"/>
            </a:endParaRPr>
          </a:p>
        </p:txBody>
      </p:sp>
      <p:sp>
        <p:nvSpPr>
          <p:cNvPr id="129" name="Google Shape;129;p26"/>
          <p:cNvSpPr txBox="1"/>
          <p:nvPr/>
        </p:nvSpPr>
        <p:spPr>
          <a:xfrm>
            <a:off x="1805424" y="1077842"/>
            <a:ext cx="5119200" cy="9729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latin typeface="Inter"/>
              <a:ea typeface="Inter"/>
              <a:cs typeface="Inter"/>
              <a:sym typeface="Inter"/>
            </a:endParaRPr>
          </a:p>
        </p:txBody>
      </p:sp>
      <p:sp>
        <p:nvSpPr>
          <p:cNvPr id="130" name="Google Shape;130;p2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Investigation Stations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Rise of Early Labor Reform</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1" name="Google Shape;131;p26"/>
          <p:cNvPicPr preferRelativeResize="0"/>
          <p:nvPr/>
        </p:nvPicPr>
        <p:blipFill>
          <a:blip r:embed="rId4">
            <a:alphaModFix/>
          </a:blip>
          <a:stretch>
            <a:fillRect/>
          </a:stretch>
        </p:blipFill>
        <p:spPr>
          <a:xfrm>
            <a:off x="203550" y="105259"/>
            <a:ext cx="994388" cy="412343"/>
          </a:xfrm>
          <a:prstGeom prst="rect">
            <a:avLst/>
          </a:prstGeom>
          <a:noFill/>
          <a:ln>
            <a:noFill/>
          </a:ln>
        </p:spPr>
      </p:pic>
      <p:pic>
        <p:nvPicPr>
          <p:cNvPr id="132" name="Google Shape;132;p26"/>
          <p:cNvPicPr preferRelativeResize="0"/>
          <p:nvPr/>
        </p:nvPicPr>
        <p:blipFill>
          <a:blip r:embed="rId5">
            <a:alphaModFix/>
          </a:blip>
          <a:stretch>
            <a:fillRect/>
          </a:stretch>
        </p:blipFill>
        <p:spPr>
          <a:xfrm>
            <a:off x="717050" y="1019238"/>
            <a:ext cx="1088375" cy="1088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7"/>
          <p:cNvSpPr txBox="1"/>
          <p:nvPr/>
        </p:nvSpPr>
        <p:spPr>
          <a:xfrm>
            <a:off x="0" y="0"/>
            <a:ext cx="7315200" cy="109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500">
                <a:solidFill>
                  <a:schemeClr val="dk1"/>
                </a:solidFill>
                <a:latin typeface="Halant"/>
                <a:ea typeface="Halant"/>
                <a:cs typeface="Halant"/>
                <a:sym typeface="Halant"/>
              </a:rPr>
              <a:t>Unit 7: Antebellum Reform</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300">
                <a:solidFill>
                  <a:schemeClr val="dk1"/>
                </a:solidFill>
                <a:latin typeface="Plus Jakarta Sans Medium"/>
                <a:ea typeface="Plus Jakarta Sans Medium"/>
                <a:cs typeface="Plus Jakarta Sans Medium"/>
                <a:sym typeface="Plus Jakarta Sans Medium"/>
              </a:rPr>
              <a:t>Exit Ticket - Lesson 4</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sp>
        <p:nvSpPr>
          <p:cNvPr id="138" name="Google Shape;138;p27"/>
          <p:cNvSpPr txBox="1"/>
          <p:nvPr/>
        </p:nvSpPr>
        <p:spPr>
          <a:xfrm>
            <a:off x="428471" y="2811291"/>
            <a:ext cx="6458400" cy="374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Answer each of the questions below.</a:t>
            </a:r>
            <a:endParaRPr sz="1300">
              <a:solidFill>
                <a:srgbClr val="000000"/>
              </a:solidFill>
              <a:latin typeface="Halant"/>
              <a:ea typeface="Halant"/>
              <a:cs typeface="Halant"/>
              <a:sym typeface="Halant"/>
            </a:endParaRPr>
          </a:p>
        </p:txBody>
      </p:sp>
      <p:sp>
        <p:nvSpPr>
          <p:cNvPr id="139" name="Google Shape;139;p27"/>
          <p:cNvSpPr/>
          <p:nvPr/>
        </p:nvSpPr>
        <p:spPr>
          <a:xfrm>
            <a:off x="548365" y="3216591"/>
            <a:ext cx="1683300" cy="17073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40" name="Google Shape;140;p27"/>
          <p:cNvSpPr/>
          <p:nvPr/>
        </p:nvSpPr>
        <p:spPr>
          <a:xfrm>
            <a:off x="524224" y="5139046"/>
            <a:ext cx="1731600" cy="1707300"/>
          </a:xfrm>
          <a:prstGeom prst="rect">
            <a:avLst/>
          </a:prstGeom>
          <a:noFill/>
          <a:ln cap="flat" cmpd="sng" w="38100">
            <a:solidFill>
              <a:srgbClr val="F1AF4B"/>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41" name="Google Shape;141;p27"/>
          <p:cNvSpPr/>
          <p:nvPr/>
        </p:nvSpPr>
        <p:spPr>
          <a:xfrm>
            <a:off x="524224" y="7030191"/>
            <a:ext cx="1731600" cy="1707300"/>
          </a:xfrm>
          <a:prstGeom prst="ellipse">
            <a:avLst/>
          </a:prstGeom>
          <a:noFill/>
          <a:ln cap="flat" cmpd="sng" w="38100">
            <a:solidFill>
              <a:srgbClr val="E95C3D"/>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42" name="Google Shape;142;p27"/>
          <p:cNvSpPr txBox="1"/>
          <p:nvPr/>
        </p:nvSpPr>
        <p:spPr>
          <a:xfrm>
            <a:off x="2712612" y="3216591"/>
            <a:ext cx="4173900" cy="1707300"/>
          </a:xfrm>
          <a:prstGeom prst="rect">
            <a:avLst/>
          </a:prstGeom>
          <a:noFill/>
          <a:ln cap="flat" cmpd="sng" w="9525">
            <a:solidFill>
              <a:srgbClr val="6484F3"/>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three important ideas or facts did you learn today?</a:t>
            </a:r>
            <a:endParaRPr b="1" sz="1100">
              <a:solidFill>
                <a:srgbClr val="000000"/>
              </a:solidFill>
              <a:latin typeface="Inter"/>
              <a:ea typeface="Inter"/>
              <a:cs typeface="Inter"/>
              <a:sym typeface="Inter"/>
            </a:endParaRPr>
          </a:p>
        </p:txBody>
      </p:sp>
      <p:sp>
        <p:nvSpPr>
          <p:cNvPr id="143" name="Google Shape;143;p27"/>
          <p:cNvSpPr txBox="1"/>
          <p:nvPr/>
        </p:nvSpPr>
        <p:spPr>
          <a:xfrm>
            <a:off x="2712612" y="5139046"/>
            <a:ext cx="4173900" cy="1707300"/>
          </a:xfrm>
          <a:prstGeom prst="rect">
            <a:avLst/>
          </a:prstGeom>
          <a:noFill/>
          <a:ln cap="flat" cmpd="sng" w="9525">
            <a:solidFill>
              <a:srgbClr val="F1AF4B"/>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squared with or confirmed your prior knowledge?</a:t>
            </a:r>
            <a:endParaRPr b="1" sz="1100">
              <a:solidFill>
                <a:srgbClr val="000000"/>
              </a:solidFill>
              <a:latin typeface="Inter"/>
              <a:ea typeface="Inter"/>
              <a:cs typeface="Inter"/>
              <a:sym typeface="Inter"/>
            </a:endParaRPr>
          </a:p>
        </p:txBody>
      </p:sp>
      <p:sp>
        <p:nvSpPr>
          <p:cNvPr id="144" name="Google Shape;144;p27"/>
          <p:cNvSpPr txBox="1"/>
          <p:nvPr/>
        </p:nvSpPr>
        <p:spPr>
          <a:xfrm>
            <a:off x="2712612" y="7030191"/>
            <a:ext cx="4173900" cy="1707300"/>
          </a:xfrm>
          <a:prstGeom prst="rect">
            <a:avLst/>
          </a:prstGeom>
          <a:noFill/>
          <a:ln cap="flat" cmpd="sng" w="9525">
            <a:solidFill>
              <a:srgbClr val="E95C3D"/>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is still circling in your head?</a:t>
            </a:r>
            <a:endParaRPr b="1" sz="1100">
              <a:solidFill>
                <a:srgbClr val="000000"/>
              </a:solidFill>
              <a:latin typeface="Inter"/>
              <a:ea typeface="Inter"/>
              <a:cs typeface="Inter"/>
              <a:sym typeface="Inter"/>
            </a:endParaRPr>
          </a:p>
        </p:txBody>
      </p:sp>
      <p:sp>
        <p:nvSpPr>
          <p:cNvPr id="145" name="Google Shape;145;p27"/>
          <p:cNvSpPr txBox="1"/>
          <p:nvPr/>
        </p:nvSpPr>
        <p:spPr>
          <a:xfrm>
            <a:off x="687953" y="1645744"/>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rgbClr val="000000"/>
              </a:buClr>
              <a:buSzPts val="1000"/>
              <a:buFont typeface="Arial"/>
              <a:buNone/>
            </a:pPr>
            <a:r>
              <a:rPr b="1" lang="en" sz="1700">
                <a:solidFill>
                  <a:srgbClr val="000000"/>
                </a:solidFill>
                <a:latin typeface="Halant"/>
                <a:ea typeface="Halant"/>
                <a:cs typeface="Halant"/>
                <a:sym typeface="Halant"/>
              </a:rPr>
              <a:t>Supporting Question</a:t>
            </a:r>
            <a:endParaRPr b="1" sz="17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did early reformers try to improve life for workers?</a:t>
            </a:r>
            <a:endParaRPr i="1" sz="1600">
              <a:latin typeface="Inter"/>
              <a:ea typeface="Inter"/>
              <a:cs typeface="Inter"/>
              <a:sym typeface="Inter"/>
            </a:endParaRPr>
          </a:p>
        </p:txBody>
      </p:sp>
      <p:pic>
        <p:nvPicPr>
          <p:cNvPr id="146" name="Google Shape;146;p27"/>
          <p:cNvPicPr preferRelativeResize="0"/>
          <p:nvPr/>
        </p:nvPicPr>
        <p:blipFill>
          <a:blip r:embed="rId3">
            <a:alphaModFix/>
          </a:blip>
          <a:stretch>
            <a:fillRect/>
          </a:stretch>
        </p:blipFill>
        <p:spPr>
          <a:xfrm>
            <a:off x="379265" y="9065410"/>
            <a:ext cx="242312" cy="242312"/>
          </a:xfrm>
          <a:prstGeom prst="rect">
            <a:avLst/>
          </a:prstGeom>
          <a:noFill/>
          <a:ln>
            <a:noFill/>
          </a:ln>
        </p:spPr>
      </p:pic>
      <p:sp>
        <p:nvSpPr>
          <p:cNvPr id="147" name="Google Shape;147;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7"/>
          <p:cNvSpPr txBox="1"/>
          <p:nvPr/>
        </p:nvSpPr>
        <p:spPr>
          <a:xfrm>
            <a:off x="310588" y="1174938"/>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pic>
        <p:nvPicPr>
          <p:cNvPr id="150" name="Google Shape;150;p27"/>
          <p:cNvPicPr preferRelativeResize="0"/>
          <p:nvPr/>
        </p:nvPicPr>
        <p:blipFill>
          <a:blip r:embed="rId4">
            <a:alphaModFix/>
          </a:blip>
          <a:stretch>
            <a:fillRect/>
          </a:stretch>
        </p:blipFill>
        <p:spPr>
          <a:xfrm>
            <a:off x="203550" y="220497"/>
            <a:ext cx="994388" cy="4123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