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Lst>
  <p:sldSz cy="5143500" cx="9144000"/>
  <p:notesSz cx="6858000" cy="9144000"/>
  <p:embeddedFontLst>
    <p:embeddedFont>
      <p:font typeface="Inter"/>
      <p:regular r:id="rId9"/>
      <p:bold r:id="rId10"/>
      <p:italic r:id="rId11"/>
      <p:boldItalic r:id="rId12"/>
    </p:embeddedFont>
    <p:embeddedFont>
      <p:font typeface="Plus Jakarta Sans"/>
      <p:regular r:id="rId13"/>
      <p:bold r:id="rId14"/>
      <p:italic r:id="rId15"/>
      <p:boldItalic r:id="rId16"/>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32883CA9-4F35-4DB3-AABF-DDC073A7290E}">
  <a:tblStyle styleId="{32883CA9-4F35-4DB3-AABF-DDC073A7290E}"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italic.fntdata"/><Relationship Id="rId10" Type="http://schemas.openxmlformats.org/officeDocument/2006/relationships/font" Target="fonts/Inter-bold.fntdata"/><Relationship Id="rId13" Type="http://schemas.openxmlformats.org/officeDocument/2006/relationships/font" Target="fonts/PlusJakartaSans-regular.fntdata"/><Relationship Id="rId12" Type="http://schemas.openxmlformats.org/officeDocument/2006/relationships/font" Target="fonts/Inter-bold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font" Target="fonts/Inter-regular.fntdata"/><Relationship Id="rId15" Type="http://schemas.openxmlformats.org/officeDocument/2006/relationships/font" Target="fonts/PlusJakartaSans-italic.fntdata"/><Relationship Id="rId14" Type="http://schemas.openxmlformats.org/officeDocument/2006/relationships/font" Target="fonts/PlusJakartaSans-bold.fntdata"/><Relationship Id="rId16" Type="http://schemas.openxmlformats.org/officeDocument/2006/relationships/font" Target="fonts/PlusJakartaSans-bold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325d079249f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2" name="Google Shape;82;g325d079249f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6" name="Shape 86"/>
        <p:cNvGrpSpPr/>
        <p:nvPr/>
      </p:nvGrpSpPr>
      <p:grpSpPr>
        <a:xfrm>
          <a:off x="0" y="0"/>
          <a:ext cx="0" cy="0"/>
          <a:chOff x="0" y="0"/>
          <a:chExt cx="0" cy="0"/>
        </a:xfrm>
      </p:grpSpPr>
      <p:sp>
        <p:nvSpPr>
          <p:cNvPr id="87" name="Google Shape;87;g325d079249f_0_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8" name="Google Shape;88;g325d079249f_0_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11" name="Shape 11"/>
        <p:cNvGrpSpPr/>
        <p:nvPr/>
      </p:nvGrpSpPr>
      <p:grpSpPr>
        <a:xfrm>
          <a:off x="0" y="0"/>
          <a:ext cx="0" cy="0"/>
          <a:chOff x="0" y="0"/>
          <a:chExt cx="0" cy="0"/>
        </a:xfrm>
      </p:grpSpPr>
      <p:sp>
        <p:nvSpPr>
          <p:cNvPr id="12" name="Google Shape;12;p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 name="Google Shape;13;p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4" name="Google Shape;14;p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68" name="Shape 68"/>
        <p:cNvGrpSpPr/>
        <p:nvPr/>
      </p:nvGrpSpPr>
      <p:grpSpPr>
        <a:xfrm>
          <a:off x="0" y="0"/>
          <a:ext cx="0" cy="0"/>
          <a:chOff x="0" y="0"/>
          <a:chExt cx="0" cy="0"/>
        </a:xfrm>
      </p:grpSpPr>
      <p:sp>
        <p:nvSpPr>
          <p:cNvPr id="69" name="Google Shape;69;p1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0" name="Google Shape;70;p11"/>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1" name="Google Shape;71;p1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3" name="Google Shape;73;p1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74" name="Shape 74"/>
        <p:cNvGrpSpPr/>
        <p:nvPr/>
      </p:nvGrpSpPr>
      <p:grpSpPr>
        <a:xfrm>
          <a:off x="0" y="0"/>
          <a:ext cx="0" cy="0"/>
          <a:chOff x="0" y="0"/>
          <a:chExt cx="0" cy="0"/>
        </a:xfrm>
      </p:grpSpPr>
      <p:sp>
        <p:nvSpPr>
          <p:cNvPr id="75" name="Google Shape;75;p12"/>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6" name="Google Shape;76;p12"/>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7" name="Google Shape;77;p1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9" name="Google Shape;79;p1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15" name="Shape 15"/>
        <p:cNvGrpSpPr/>
        <p:nvPr/>
      </p:nvGrpSpPr>
      <p:grpSpPr>
        <a:xfrm>
          <a:off x="0" y="0"/>
          <a:ext cx="0" cy="0"/>
          <a:chOff x="0" y="0"/>
          <a:chExt cx="0" cy="0"/>
        </a:xfrm>
      </p:grpSpPr>
      <p:sp>
        <p:nvSpPr>
          <p:cNvPr id="16" name="Google Shape;16;p3"/>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7" name="Google Shape;17;p3"/>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18" name="Google Shape;18;p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9" name="Google Shape;19;p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20" name="Google Shape;20;p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21" name="Shape 21"/>
        <p:cNvGrpSpPr/>
        <p:nvPr/>
      </p:nvGrpSpPr>
      <p:grpSpPr>
        <a:xfrm>
          <a:off x="0" y="0"/>
          <a:ext cx="0" cy="0"/>
          <a:chOff x="0" y="0"/>
          <a:chExt cx="0" cy="0"/>
        </a:xfrm>
      </p:grpSpPr>
      <p:sp>
        <p:nvSpPr>
          <p:cNvPr id="22" name="Google Shape;22;p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23" name="Google Shape;23;p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24" name="Google Shape;24;p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25" name="Google Shape;25;p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26" name="Google Shape;26;p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27" name="Shape 27"/>
        <p:cNvGrpSpPr/>
        <p:nvPr/>
      </p:nvGrpSpPr>
      <p:grpSpPr>
        <a:xfrm>
          <a:off x="0" y="0"/>
          <a:ext cx="0" cy="0"/>
          <a:chOff x="0" y="0"/>
          <a:chExt cx="0" cy="0"/>
        </a:xfrm>
      </p:grpSpPr>
      <p:sp>
        <p:nvSpPr>
          <p:cNvPr id="28" name="Google Shape;28;p5"/>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29" name="Google Shape;29;p5"/>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30" name="Google Shape;30;p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31" name="Google Shape;31;p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32" name="Google Shape;32;p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33" name="Shape 33"/>
        <p:cNvGrpSpPr/>
        <p:nvPr/>
      </p:nvGrpSpPr>
      <p:grpSpPr>
        <a:xfrm>
          <a:off x="0" y="0"/>
          <a:ext cx="0" cy="0"/>
          <a:chOff x="0" y="0"/>
          <a:chExt cx="0" cy="0"/>
        </a:xfrm>
      </p:grpSpPr>
      <p:sp>
        <p:nvSpPr>
          <p:cNvPr id="34" name="Google Shape;34;p6"/>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35" name="Google Shape;35;p6"/>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36" name="Google Shape;36;p6"/>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37" name="Google Shape;37;p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38" name="Google Shape;38;p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39" name="Google Shape;39;p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40" name="Shape 40"/>
        <p:cNvGrpSpPr/>
        <p:nvPr/>
      </p:nvGrpSpPr>
      <p:grpSpPr>
        <a:xfrm>
          <a:off x="0" y="0"/>
          <a:ext cx="0" cy="0"/>
          <a:chOff x="0" y="0"/>
          <a:chExt cx="0" cy="0"/>
        </a:xfrm>
      </p:grpSpPr>
      <p:sp>
        <p:nvSpPr>
          <p:cNvPr id="41" name="Google Shape;41;p7"/>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42" name="Google Shape;42;p7"/>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43" name="Google Shape;43;p7"/>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44" name="Google Shape;44;p7"/>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45" name="Google Shape;45;p7"/>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46" name="Google Shape;46;p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47" name="Google Shape;47;p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48" name="Google Shape;48;p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49" name="Shape 49"/>
        <p:cNvGrpSpPr/>
        <p:nvPr/>
      </p:nvGrpSpPr>
      <p:grpSpPr>
        <a:xfrm>
          <a:off x="0" y="0"/>
          <a:ext cx="0" cy="0"/>
          <a:chOff x="0" y="0"/>
          <a:chExt cx="0" cy="0"/>
        </a:xfrm>
      </p:grpSpPr>
      <p:sp>
        <p:nvSpPr>
          <p:cNvPr id="50" name="Google Shape;50;p8"/>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1" name="Google Shape;51;p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52" name="Google Shape;52;p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53" name="Google Shape;53;p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4" name="Shape 54"/>
        <p:cNvGrpSpPr/>
        <p:nvPr/>
      </p:nvGrpSpPr>
      <p:grpSpPr>
        <a:xfrm>
          <a:off x="0" y="0"/>
          <a:ext cx="0" cy="0"/>
          <a:chOff x="0" y="0"/>
          <a:chExt cx="0" cy="0"/>
        </a:xfrm>
      </p:grpSpPr>
      <p:sp>
        <p:nvSpPr>
          <p:cNvPr id="55" name="Google Shape;55;p9"/>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6" name="Google Shape;56;p9"/>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7" name="Google Shape;57;p9"/>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8" name="Google Shape;58;p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59" name="Google Shape;59;p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0" name="Google Shape;60;p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61" name="Shape 61"/>
        <p:cNvGrpSpPr/>
        <p:nvPr/>
      </p:nvGrpSpPr>
      <p:grpSpPr>
        <a:xfrm>
          <a:off x="0" y="0"/>
          <a:ext cx="0" cy="0"/>
          <a:chOff x="0" y="0"/>
          <a:chExt cx="0" cy="0"/>
        </a:xfrm>
      </p:grpSpPr>
      <p:sp>
        <p:nvSpPr>
          <p:cNvPr id="62" name="Google Shape;62;p10"/>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3" name="Google Shape;63;p10"/>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64" name="Google Shape;64;p10"/>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65" name="Google Shape;65;p1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7" name="Google Shape;67;p1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 name="Google Shape;7;p1"/>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 name="Google Shape;8;p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 name="Google Shape;9;p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 name="Google Shape;10;p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3" name="Shape 83"/>
        <p:cNvGrpSpPr/>
        <p:nvPr/>
      </p:nvGrpSpPr>
      <p:grpSpPr>
        <a:xfrm>
          <a:off x="0" y="0"/>
          <a:ext cx="0" cy="0"/>
          <a:chOff x="0" y="0"/>
          <a:chExt cx="0" cy="0"/>
        </a:xfrm>
      </p:grpSpPr>
      <p:graphicFrame>
        <p:nvGraphicFramePr>
          <p:cNvPr id="84" name="Google Shape;84;p13"/>
          <p:cNvGraphicFramePr/>
          <p:nvPr/>
        </p:nvGraphicFramePr>
        <p:xfrm>
          <a:off x="0" y="0"/>
          <a:ext cx="3000000" cy="3000000"/>
        </p:xfrm>
        <a:graphic>
          <a:graphicData uri="http://schemas.openxmlformats.org/drawingml/2006/table">
            <a:tbl>
              <a:tblPr bandRow="1" firstRow="1">
                <a:noFill/>
                <a:tableStyleId>{32883CA9-4F35-4DB3-AABF-DDC073A7290E}</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ctr">
                        <a:spcBef>
                          <a:spcPts val="0"/>
                        </a:spcBef>
                        <a:spcAft>
                          <a:spcPts val="0"/>
                        </a:spcAft>
                        <a:buNone/>
                      </a:pPr>
                      <a:r>
                        <a:rPr lang="en" sz="1800">
                          <a:latin typeface="Inter"/>
                          <a:ea typeface="Inter"/>
                          <a:cs typeface="Inter"/>
                          <a:sym typeface="Inter"/>
                        </a:rPr>
                        <a:t>a national holiday in many countries of the Americas that commemorates the landing of Christopher Columbus in 1492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300">
                          <a:highlight>
                            <a:srgbClr val="FFFFFF"/>
                          </a:highlight>
                          <a:latin typeface="Inter"/>
                          <a:ea typeface="Inter"/>
                          <a:cs typeface="Inter"/>
                          <a:sym typeface="Inter"/>
                        </a:rPr>
                        <a:t>“Today, let this day be one of reflection — on America’s spirit of exploration, on the courage and contributions of Italian Americans throughout the generations, on the dignity and resilience of Tribal Nations and Indigenous communities, and on the work that remains ahead of us to fulfill the promise of our Nation for all.”</a:t>
                      </a:r>
                      <a:endParaRPr sz="1300">
                        <a:highlight>
                          <a:srgbClr val="FFFFFF"/>
                        </a:highlight>
                        <a:latin typeface="Inter"/>
                        <a:ea typeface="Inter"/>
                        <a:cs typeface="Inter"/>
                        <a:sym typeface="Inter"/>
                      </a:endParaRPr>
                    </a:p>
                    <a:p>
                      <a:pPr indent="0" lvl="0" marL="0" rtl="0" algn="r">
                        <a:spcBef>
                          <a:spcPts val="0"/>
                        </a:spcBef>
                        <a:spcAft>
                          <a:spcPts val="0"/>
                        </a:spcAft>
                        <a:buNone/>
                      </a:pPr>
                      <a:r>
                        <a:rPr lang="en" sz="1300">
                          <a:highlight>
                            <a:srgbClr val="FFFFFF"/>
                          </a:highlight>
                          <a:latin typeface="Inter"/>
                          <a:ea typeface="Inter"/>
                          <a:cs typeface="Inter"/>
                          <a:sym typeface="Inter"/>
                        </a:rPr>
                        <a:t>President Joseph R. Biden, “A Proclamation on Columbus Day,” October 8, 2021</a:t>
                      </a:r>
                      <a:endParaRPr sz="1300">
                        <a:highlight>
                          <a:srgbClr val="FFFFFF"/>
                        </a:highlight>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txBody>
                  <a:tcPr marT="34300" marB="34300" marR="68600" marL="68600"/>
                </a:tc>
              </a:tr>
              <a:tr h="2822650">
                <a:tc>
                  <a:txBody>
                    <a:bodyPr/>
                    <a:lstStyle/>
                    <a:p>
                      <a:pPr indent="0" lvl="0" marL="457200" rtl="0" algn="l">
                        <a:spcBef>
                          <a:spcPts val="0"/>
                        </a:spcBef>
                        <a:spcAft>
                          <a:spcPts val="0"/>
                        </a:spcAft>
                        <a:buNone/>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85" name="Google Shape;85;p13"/>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Columbus Day</a:t>
            </a:r>
            <a:endParaRPr sz="3600">
              <a:solidFill>
                <a:schemeClr val="dk1"/>
              </a:solidFill>
              <a:latin typeface="Calibri"/>
              <a:ea typeface="Calibri"/>
              <a:cs typeface="Calibri"/>
              <a:sym typeface="Calibri"/>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9" name="Shape 89"/>
        <p:cNvGrpSpPr/>
        <p:nvPr/>
      </p:nvGrpSpPr>
      <p:grpSpPr>
        <a:xfrm>
          <a:off x="0" y="0"/>
          <a:ext cx="0" cy="0"/>
          <a:chOff x="0" y="0"/>
          <a:chExt cx="0" cy="0"/>
        </a:xfrm>
      </p:grpSpPr>
      <p:sp>
        <p:nvSpPr>
          <p:cNvPr id="90" name="Google Shape;90;p14"/>
          <p:cNvSpPr txBox="1"/>
          <p:nvPr>
            <p:ph idx="2" type="body"/>
          </p:nvPr>
        </p:nvSpPr>
        <p:spPr>
          <a:xfrm>
            <a:off x="265425" y="139200"/>
            <a:ext cx="4002000" cy="4784400"/>
          </a:xfrm>
          <a:prstGeom prst="rect">
            <a:avLst/>
          </a:prstGeom>
        </p:spPr>
        <p:txBody>
          <a:bodyPr anchorCtr="0" anchor="t" bIns="34275" lIns="68575" spcFirstLastPara="1" rIns="68575" wrap="square" tIns="34275">
            <a:noAutofit/>
          </a:bodyPr>
          <a:lstStyle/>
          <a:p>
            <a:pPr indent="0" lvl="0" marL="0" rtl="0" algn="l">
              <a:spcBef>
                <a:spcPts val="800"/>
              </a:spcBef>
              <a:spcAft>
                <a:spcPts val="0"/>
              </a:spcAft>
              <a:buNone/>
            </a:pPr>
            <a:r>
              <a:rPr b="1" lang="en" sz="1800">
                <a:latin typeface="Inter"/>
                <a:ea typeface="Inter"/>
                <a:cs typeface="Inter"/>
                <a:sym typeface="Inter"/>
              </a:rPr>
              <a:t>NOTICE</a:t>
            </a:r>
            <a:endParaRPr b="1" sz="1800">
              <a:latin typeface="Inter"/>
              <a:ea typeface="Inter"/>
              <a:cs typeface="Inter"/>
              <a:sym typeface="Inter"/>
            </a:endParaRPr>
          </a:p>
          <a:p>
            <a:pPr indent="0" lvl="0" marL="0" rtl="0" algn="l">
              <a:spcBef>
                <a:spcPts val="800"/>
              </a:spcBef>
              <a:spcAft>
                <a:spcPts val="0"/>
              </a:spcAft>
              <a:buNone/>
            </a:pPr>
            <a:r>
              <a:rPr lang="en" sz="1800">
                <a:latin typeface="Inter"/>
                <a:ea typeface="Inter"/>
                <a:cs typeface="Inter"/>
                <a:sym typeface="Inter"/>
              </a:rPr>
              <a:t>What do you see that seems interesting or important?</a:t>
            </a:r>
            <a:endParaRPr sz="1800">
              <a:latin typeface="Inter"/>
              <a:ea typeface="Inter"/>
              <a:cs typeface="Inter"/>
              <a:sym typeface="Inter"/>
            </a:endParaRPr>
          </a:p>
          <a:p>
            <a:pPr indent="0" lvl="0" marL="0" rtl="0" algn="l">
              <a:spcBef>
                <a:spcPts val="800"/>
              </a:spcBef>
              <a:spcAft>
                <a:spcPts val="0"/>
              </a:spcAft>
              <a:buNone/>
            </a:pPr>
            <a:r>
              <a:t/>
            </a:r>
            <a:endParaRPr sz="1800">
              <a:latin typeface="Inter"/>
              <a:ea typeface="Inter"/>
              <a:cs typeface="Inter"/>
              <a:sym typeface="Inter"/>
            </a:endParaRPr>
          </a:p>
          <a:p>
            <a:pPr indent="0" lvl="0" marL="0" rtl="0" algn="l">
              <a:spcBef>
                <a:spcPts val="800"/>
              </a:spcBef>
              <a:spcAft>
                <a:spcPts val="0"/>
              </a:spcAft>
              <a:buNone/>
            </a:pPr>
            <a:r>
              <a:t/>
            </a:r>
            <a:endParaRPr sz="1800">
              <a:latin typeface="Inter"/>
              <a:ea typeface="Inter"/>
              <a:cs typeface="Inter"/>
              <a:sym typeface="Inter"/>
            </a:endParaRPr>
          </a:p>
          <a:p>
            <a:pPr indent="0" lvl="0" marL="0" rtl="0" algn="l">
              <a:spcBef>
                <a:spcPts val="800"/>
              </a:spcBef>
              <a:spcAft>
                <a:spcPts val="0"/>
              </a:spcAft>
              <a:buNone/>
            </a:pPr>
            <a:r>
              <a:rPr b="1" lang="en" sz="1800">
                <a:latin typeface="Inter"/>
                <a:ea typeface="Inter"/>
                <a:cs typeface="Inter"/>
                <a:sym typeface="Inter"/>
              </a:rPr>
              <a:t>WONDER</a:t>
            </a:r>
            <a:endParaRPr b="1" sz="1800">
              <a:latin typeface="Inter"/>
              <a:ea typeface="Inter"/>
              <a:cs typeface="Inter"/>
              <a:sym typeface="Inter"/>
            </a:endParaRPr>
          </a:p>
          <a:p>
            <a:pPr indent="0" lvl="0" marL="0" rtl="0" algn="l">
              <a:spcBef>
                <a:spcPts val="800"/>
              </a:spcBef>
              <a:spcAft>
                <a:spcPts val="0"/>
              </a:spcAft>
              <a:buNone/>
            </a:pPr>
            <a:r>
              <a:rPr lang="en" sz="1800">
                <a:latin typeface="Inter"/>
                <a:ea typeface="Inter"/>
                <a:cs typeface="Inter"/>
                <a:sym typeface="Inter"/>
              </a:rPr>
              <a:t>What questions do you have about this image?</a:t>
            </a:r>
            <a:endParaRPr sz="1800">
              <a:latin typeface="Inter"/>
              <a:ea typeface="Inter"/>
              <a:cs typeface="Inter"/>
              <a:sym typeface="Inter"/>
            </a:endParaRPr>
          </a:p>
          <a:p>
            <a:pPr indent="0" lvl="0" marL="0" rtl="0" algn="l">
              <a:spcBef>
                <a:spcPts val="800"/>
              </a:spcBef>
              <a:spcAft>
                <a:spcPts val="0"/>
              </a:spcAft>
              <a:buNone/>
            </a:pPr>
            <a:r>
              <a:t/>
            </a:r>
            <a:endParaRPr sz="1800">
              <a:latin typeface="Inter"/>
              <a:ea typeface="Inter"/>
              <a:cs typeface="Inter"/>
              <a:sym typeface="Inter"/>
            </a:endParaRPr>
          </a:p>
          <a:p>
            <a:pPr indent="0" lvl="0" marL="0" rtl="0" algn="l">
              <a:spcBef>
                <a:spcPts val="800"/>
              </a:spcBef>
              <a:spcAft>
                <a:spcPts val="0"/>
              </a:spcAft>
              <a:buNone/>
            </a:pPr>
            <a:r>
              <a:t/>
            </a:r>
            <a:endParaRPr sz="1800">
              <a:latin typeface="Inter"/>
              <a:ea typeface="Inter"/>
              <a:cs typeface="Inter"/>
              <a:sym typeface="Inter"/>
            </a:endParaRPr>
          </a:p>
          <a:p>
            <a:pPr indent="0" lvl="0" marL="0" rtl="0" algn="l">
              <a:spcBef>
                <a:spcPts val="800"/>
              </a:spcBef>
              <a:spcAft>
                <a:spcPts val="0"/>
              </a:spcAft>
              <a:buNone/>
            </a:pPr>
            <a:r>
              <a:rPr b="1" lang="en" sz="1800">
                <a:latin typeface="Inter"/>
                <a:ea typeface="Inter"/>
                <a:cs typeface="Inter"/>
                <a:sym typeface="Inter"/>
              </a:rPr>
              <a:t>THINK</a:t>
            </a:r>
            <a:endParaRPr b="1" sz="1800">
              <a:latin typeface="Inter"/>
              <a:ea typeface="Inter"/>
              <a:cs typeface="Inter"/>
              <a:sym typeface="Inter"/>
            </a:endParaRPr>
          </a:p>
          <a:p>
            <a:pPr indent="0" lvl="0" marL="0" rtl="0" algn="l">
              <a:spcBef>
                <a:spcPts val="800"/>
              </a:spcBef>
              <a:spcAft>
                <a:spcPts val="0"/>
              </a:spcAft>
              <a:buNone/>
            </a:pPr>
            <a:r>
              <a:rPr lang="en" sz="1800">
                <a:latin typeface="Inter"/>
                <a:ea typeface="Inter"/>
                <a:cs typeface="Inter"/>
                <a:sym typeface="Inter"/>
              </a:rPr>
              <a:t>What do you suppose is going on this image?</a:t>
            </a:r>
            <a:endParaRPr sz="1800">
              <a:latin typeface="Inter"/>
              <a:ea typeface="Inter"/>
              <a:cs typeface="Inter"/>
              <a:sym typeface="Inter"/>
            </a:endParaRPr>
          </a:p>
        </p:txBody>
      </p:sp>
      <p:sp>
        <p:nvSpPr>
          <p:cNvPr id="91" name="Google Shape;91;p14"/>
          <p:cNvSpPr txBox="1"/>
          <p:nvPr/>
        </p:nvSpPr>
        <p:spPr>
          <a:xfrm>
            <a:off x="4572000" y="4214350"/>
            <a:ext cx="4166400" cy="7389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Source: Drew Desilver, “Working on Columbus Day or Indigenous Peoples’ Day? It Depends on Where Your Job Is,” </a:t>
            </a:r>
            <a:r>
              <a:rPr i="1" lang="en" sz="1200">
                <a:solidFill>
                  <a:schemeClr val="dk1"/>
                </a:solidFill>
                <a:latin typeface="Inter"/>
                <a:ea typeface="Inter"/>
                <a:cs typeface="Inter"/>
                <a:sym typeface="Inter"/>
              </a:rPr>
              <a:t>Pew Research</a:t>
            </a:r>
            <a:r>
              <a:rPr lang="en" sz="1200">
                <a:solidFill>
                  <a:schemeClr val="dk1"/>
                </a:solidFill>
                <a:latin typeface="Inter"/>
                <a:ea typeface="Inter"/>
                <a:cs typeface="Inter"/>
                <a:sym typeface="Inter"/>
              </a:rPr>
              <a:t>, October 5, 2023.</a:t>
            </a:r>
            <a:endParaRPr sz="1200"/>
          </a:p>
        </p:txBody>
      </p:sp>
      <p:pic>
        <p:nvPicPr>
          <p:cNvPr id="92" name="Google Shape;92;p14"/>
          <p:cNvPicPr preferRelativeResize="0"/>
          <p:nvPr/>
        </p:nvPicPr>
        <p:blipFill>
          <a:blip r:embed="rId3">
            <a:alphaModFix/>
          </a:blip>
          <a:stretch>
            <a:fillRect/>
          </a:stretch>
        </p:blipFill>
        <p:spPr>
          <a:xfrm>
            <a:off x="4579003" y="304800"/>
            <a:ext cx="4149440" cy="3909551"/>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