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244AE27-3A90-4E1E-8479-3F90DA37C60F}">
  <a:tblStyle styleId="{C244AE27-3A90-4E1E-8479-3F90DA37C60F}"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2036E1A2-E9C6-4684-9270-C99D68C9C9B9}"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1f572fa0ca_1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1f572fa0ca_1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1f572fa0ca_1_35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1f572fa0ca_1_35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1.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{C244AE27-3A90-4E1E-8479-3F90DA37C60F}</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the period from around 1400 to 1600 when Europeans traveled throughout the world to assert dominance and establish economic opportunities through trade and colonization</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r">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rPr lang="en">
                          <a:latin typeface="Inter"/>
                          <a:ea typeface="Inter"/>
                          <a:cs typeface="Inter"/>
                          <a:sym typeface="Inter"/>
                        </a:rPr>
                        <a:t>“European exploration ushered in globalization‒the development of economic and cultural links through the world. Europeans conquered and colonized distant lands, establishing vast empires.”</a:t>
                      </a:r>
                      <a:endParaRPr>
                        <a:latin typeface="Inter"/>
                        <a:ea typeface="Inter"/>
                        <a:cs typeface="Inter"/>
                        <a:sym typeface="Inter"/>
                      </a:endParaRPr>
                    </a:p>
                    <a:p>
                      <a:pPr indent="0" lvl="0" marL="457200" rtl="0" algn="l">
                        <a:spcBef>
                          <a:spcPts val="0"/>
                        </a:spcBef>
                        <a:spcAft>
                          <a:spcPts val="0"/>
                        </a:spcAft>
                        <a:buNone/>
                      </a:pPr>
                      <a:r>
                        <a:t/>
                      </a:r>
                      <a:endParaRPr>
                        <a:latin typeface="Inter"/>
                        <a:ea typeface="Inter"/>
                        <a:cs typeface="Inter"/>
                        <a:sym typeface="Inter"/>
                      </a:endParaRPr>
                    </a:p>
                    <a:p>
                      <a:pPr indent="0" lvl="0" marL="0" rtl="0" algn="r">
                        <a:spcBef>
                          <a:spcPts val="0"/>
                        </a:spcBef>
                        <a:spcAft>
                          <a:spcPts val="0"/>
                        </a:spcAft>
                        <a:buNone/>
                      </a:pPr>
                      <a:r>
                        <a:rPr i="1" lang="en">
                          <a:latin typeface="Inter"/>
                          <a:ea typeface="Inter"/>
                          <a:cs typeface="Inter"/>
                          <a:sym typeface="Inter"/>
                        </a:rPr>
                        <a:t>The Age of Exploration</a:t>
                      </a:r>
                      <a:r>
                        <a:rPr lang="en">
                          <a:latin typeface="Inter"/>
                          <a:ea typeface="Inter"/>
                          <a:cs typeface="Inter"/>
                          <a:sym typeface="Inter"/>
                        </a:rPr>
                        <a:t>, edited by Susanna Keller, 2016.</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700">
                <a:solidFill>
                  <a:schemeClr val="dk1"/>
                </a:solidFill>
                <a:latin typeface="Plus Jakarta Sans"/>
                <a:ea typeface="Plus Jakarta Sans"/>
                <a:cs typeface="Plus Jakarta Sans"/>
                <a:sym typeface="Plus Jakarta Sans"/>
              </a:rPr>
              <a:t>Age of Exploration</a:t>
            </a:r>
            <a:endParaRPr b="1" sz="27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1" name="Shape 141"/>
        <p:cNvGrpSpPr/>
        <p:nvPr/>
      </p:nvGrpSpPr>
      <p:grpSpPr>
        <a:xfrm>
          <a:off x="0" y="0"/>
          <a:ext cx="0" cy="0"/>
          <a:chOff x="0" y="0"/>
          <a:chExt cx="0" cy="0"/>
        </a:xfrm>
      </p:grpSpPr>
      <p:sp>
        <p:nvSpPr>
          <p:cNvPr id="142" name="Google Shape;142;p27"/>
          <p:cNvSpPr txBox="1"/>
          <p:nvPr>
            <p:ph idx="2" type="body"/>
          </p:nvPr>
        </p:nvSpPr>
        <p:spPr>
          <a:xfrm>
            <a:off x="3898350" y="105400"/>
            <a:ext cx="1347300" cy="497400"/>
          </a:xfrm>
          <a:prstGeom prst="rect">
            <a:avLst/>
          </a:prstGeom>
        </p:spPr>
        <p:txBody>
          <a:bodyPr anchorCtr="0" anchor="t" bIns="34275" lIns="68575" spcFirstLastPara="1" rIns="68575" wrap="square" tIns="34275">
            <a:noAutofit/>
          </a:bodyPr>
          <a:lstStyle/>
          <a:p>
            <a:pPr indent="0" lvl="0" marL="0" rtl="0" algn="l">
              <a:spcBef>
                <a:spcPts val="800"/>
              </a:spcBef>
              <a:spcAft>
                <a:spcPts val="0"/>
              </a:spcAft>
              <a:buNone/>
            </a:pPr>
            <a:r>
              <a:rPr b="1" lang="en" sz="1800">
                <a:latin typeface="Inter"/>
                <a:ea typeface="Inter"/>
                <a:cs typeface="Inter"/>
                <a:sym typeface="Inter"/>
              </a:rPr>
              <a:t>A-Z Guide</a:t>
            </a:r>
            <a:endParaRPr b="1"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p:txBody>
      </p:sp>
      <p:sp>
        <p:nvSpPr>
          <p:cNvPr id="143" name="Google Shape;143;p27"/>
          <p:cNvSpPr txBox="1"/>
          <p:nvPr/>
        </p:nvSpPr>
        <p:spPr>
          <a:xfrm>
            <a:off x="791600" y="5127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44" name="Google Shape;144;p27"/>
          <p:cNvGraphicFramePr/>
          <p:nvPr/>
        </p:nvGraphicFramePr>
        <p:xfrm>
          <a:off x="612375" y="1094825"/>
          <a:ext cx="3000000" cy="3000000"/>
        </p:xfrm>
        <a:graphic>
          <a:graphicData uri="http://schemas.openxmlformats.org/drawingml/2006/table">
            <a:tbl>
              <a:tblPr>
                <a:noFill/>
                <a:tableStyleId>{2036E1A2-E9C6-4684-9270-C99D68C9C9B9}</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Exploration</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