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0" r:id="rId4"/>
    <p:sldMasterId id="214748367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y="10287000" cx="18288000"/>
  <p:notesSz cx="6858000" cy="9144000"/>
  <p:embeddedFontLst>
    <p:embeddedFont>
      <p:font typeface="Halant"/>
      <p:bold r:id="rId19"/>
    </p:embeddedFont>
    <p:embeddedFont>
      <p:font typeface="Roboto"/>
      <p:regular r:id="rId20"/>
      <p:bold r:id="rId21"/>
      <p:italic r:id="rId22"/>
      <p:boldItalic r:id="rId23"/>
    </p:embeddedFont>
    <p:embeddedFont>
      <p:font typeface="Inter"/>
      <p:regular r:id="rId24"/>
      <p:bold r:id="rId25"/>
      <p:italic r:id="rId26"/>
      <p:boldItalic r:id="rId2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oboto-regular.fntdata"/><Relationship Id="rId22" Type="http://schemas.openxmlformats.org/officeDocument/2006/relationships/font" Target="fonts/Roboto-italic.fntdata"/><Relationship Id="rId21" Type="http://schemas.openxmlformats.org/officeDocument/2006/relationships/font" Target="fonts/Roboto-bold.fntdata"/><Relationship Id="rId24" Type="http://schemas.openxmlformats.org/officeDocument/2006/relationships/font" Target="fonts/Inter-regular.fntdata"/><Relationship Id="rId23" Type="http://schemas.openxmlformats.org/officeDocument/2006/relationships/font" Target="fonts/Roboto-bold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font" Target="fonts/Inter-italic.fntdata"/><Relationship Id="rId25" Type="http://schemas.openxmlformats.org/officeDocument/2006/relationships/font" Target="fonts/Inter-bold.fntdata"/><Relationship Id="rId27" Type="http://schemas.openxmlformats.org/officeDocument/2006/relationships/font" Target="fonts/Inter-bold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font" Target="fonts/Halant-bold.fntdata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g36004abb1ff_0_1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9" name="Google Shape;359;g36004abb1ff_0_18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g36004abb1ff_0_1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1" name="Google Shape;381;g36004abb1ff_0_15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g3604f2e0da5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2" name="Google Shape;402;g3604f2e0da5_0_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27887a6bb36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g27887a6bb36_1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36004abb1f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8" name="Google Shape;198;g36004abb1ff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0" name="Google Shape;220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3600995e61e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2" name="Google Shape;242;g3600995e61e_0_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3600995e61e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2" name="Google Shape;272;g3600995e61e_0_3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36004abb1ff_0_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3" name="Google Shape;293;g36004abb1ff_0_9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g36004abb1ff_0_1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5" name="Google Shape;315;g36004abb1ff_0_13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36004abb1ff_0_1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7" name="Google Shape;337;g36004abb1ff_0_17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4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14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14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/>
          <p:nvPr>
            <p:ph type="ctrTitle"/>
          </p:nvPr>
        </p:nvSpPr>
        <p:spPr>
          <a:xfrm>
            <a:off x="685800" y="2130425"/>
            <a:ext cx="7772400" cy="147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15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rt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93" name="Google Shape;93;p15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15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15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16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9" name="Google Shape;99;p16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0" name="Google Shape;100;p16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16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7"/>
          <p:cNvSpPr txBox="1"/>
          <p:nvPr>
            <p:ph type="title"/>
          </p:nvPr>
        </p:nvSpPr>
        <p:spPr>
          <a:xfrm>
            <a:off x="722313" y="4406900"/>
            <a:ext cx="7772400" cy="13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17"/>
          <p:cNvSpPr txBox="1"/>
          <p:nvPr>
            <p:ph idx="1" type="body"/>
          </p:nvPr>
        </p:nvSpPr>
        <p:spPr>
          <a:xfrm>
            <a:off x="722313" y="2906713"/>
            <a:ext cx="7772400" cy="1500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rtl="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rtl="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rtl="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05" name="Google Shape;105;p17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" name="Google Shape;106;p17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17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" name="Google Shape;110;p18"/>
          <p:cNvSpPr txBox="1"/>
          <p:nvPr>
            <p:ph idx="1" type="body"/>
          </p:nvPr>
        </p:nvSpPr>
        <p:spPr>
          <a:xfrm>
            <a:off x="457200" y="1600200"/>
            <a:ext cx="4038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11" name="Google Shape;111;p18"/>
          <p:cNvSpPr txBox="1"/>
          <p:nvPr>
            <p:ph idx="2" type="body"/>
          </p:nvPr>
        </p:nvSpPr>
        <p:spPr>
          <a:xfrm>
            <a:off x="4648200" y="1600200"/>
            <a:ext cx="4038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12" name="Google Shape;112;p18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18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" name="Google Shape;114;p18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" name="Google Shape;117;p19"/>
          <p:cNvSpPr txBox="1"/>
          <p:nvPr>
            <p:ph idx="1" type="body"/>
          </p:nvPr>
        </p:nvSpPr>
        <p:spPr>
          <a:xfrm>
            <a:off x="457200" y="1535113"/>
            <a:ext cx="4040100" cy="639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18" name="Google Shape;118;p19"/>
          <p:cNvSpPr txBox="1"/>
          <p:nvPr>
            <p:ph idx="2" type="body"/>
          </p:nvPr>
        </p:nvSpPr>
        <p:spPr>
          <a:xfrm>
            <a:off x="457200" y="2174875"/>
            <a:ext cx="4040100" cy="39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119" name="Google Shape;119;p19"/>
          <p:cNvSpPr txBox="1"/>
          <p:nvPr>
            <p:ph idx="3" type="body"/>
          </p:nvPr>
        </p:nvSpPr>
        <p:spPr>
          <a:xfrm>
            <a:off x="4645025" y="1535113"/>
            <a:ext cx="4041900" cy="639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20" name="Google Shape;120;p19"/>
          <p:cNvSpPr txBox="1"/>
          <p:nvPr>
            <p:ph idx="4" type="body"/>
          </p:nvPr>
        </p:nvSpPr>
        <p:spPr>
          <a:xfrm>
            <a:off x="4645025" y="2174875"/>
            <a:ext cx="4041900" cy="39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121" name="Google Shape;121;p19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2" name="Google Shape;122;p19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3" name="Google Shape;123;p19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6" name="Google Shape;126;p20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7" name="Google Shape;127;p20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8" name="Google Shape;128;p20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1"/>
          <p:cNvSpPr txBox="1"/>
          <p:nvPr>
            <p:ph type="title"/>
          </p:nvPr>
        </p:nvSpPr>
        <p:spPr>
          <a:xfrm>
            <a:off x="457200" y="273050"/>
            <a:ext cx="3008400" cy="1162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1" name="Google Shape;131;p21"/>
          <p:cNvSpPr txBox="1"/>
          <p:nvPr>
            <p:ph idx="1" type="body"/>
          </p:nvPr>
        </p:nvSpPr>
        <p:spPr>
          <a:xfrm>
            <a:off x="3575050" y="273050"/>
            <a:ext cx="5111700" cy="585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32" name="Google Shape;132;p21"/>
          <p:cNvSpPr txBox="1"/>
          <p:nvPr>
            <p:ph idx="2" type="body"/>
          </p:nvPr>
        </p:nvSpPr>
        <p:spPr>
          <a:xfrm>
            <a:off x="457200" y="1435100"/>
            <a:ext cx="3008400" cy="4691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33" name="Google Shape;133;p21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4" name="Google Shape;134;p21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21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2"/>
          <p:cNvSpPr txBox="1"/>
          <p:nvPr>
            <p:ph type="title"/>
          </p:nvPr>
        </p:nvSpPr>
        <p:spPr>
          <a:xfrm>
            <a:off x="1792288" y="4800600"/>
            <a:ext cx="5486400" cy="566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8" name="Google Shape;138;p22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139" name="Google Shape;139;p22"/>
          <p:cNvSpPr txBox="1"/>
          <p:nvPr>
            <p:ph idx="1" type="body"/>
          </p:nvPr>
        </p:nvSpPr>
        <p:spPr>
          <a:xfrm>
            <a:off x="1792288" y="5367338"/>
            <a:ext cx="5486400" cy="80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40" name="Google Shape;140;p22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1" name="Google Shape;141;p22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22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5" name="Google Shape;145;p23"/>
          <p:cNvSpPr txBox="1"/>
          <p:nvPr>
            <p:ph idx="1" type="body"/>
          </p:nvPr>
        </p:nvSpPr>
        <p:spPr>
          <a:xfrm rot="5400000">
            <a:off x="2308950" y="-251550"/>
            <a:ext cx="4526100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6" name="Google Shape;146;p23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p23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8" name="Google Shape;148;p23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4"/>
          <p:cNvSpPr txBox="1"/>
          <p:nvPr>
            <p:ph type="title"/>
          </p:nvPr>
        </p:nvSpPr>
        <p:spPr>
          <a:xfrm rot="5400000">
            <a:off x="4732350" y="2171688"/>
            <a:ext cx="58515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1" name="Google Shape;151;p24"/>
          <p:cNvSpPr txBox="1"/>
          <p:nvPr>
            <p:ph idx="1" type="body"/>
          </p:nvPr>
        </p:nvSpPr>
        <p:spPr>
          <a:xfrm rot="5400000">
            <a:off x="541350" y="190488"/>
            <a:ext cx="5851500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2" name="Google Shape;152;p24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3" name="Google Shape;153;p24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4" name="Google Shape;154;p24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6" name="Google Shape;36;p6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7" name="Google Shape;37;p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7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4" name="Google Shape;44;p7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7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6" name="Google Shape;46;p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9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1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2" name="Google Shape;82;p13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3" name="Google Shape;83;p13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4" name="Google Shape;84;p13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5" name="Google Shape;85;p13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png"/><Relationship Id="rId4" Type="http://schemas.openxmlformats.org/officeDocument/2006/relationships/image" Target="../media/image2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.png"/><Relationship Id="rId4" Type="http://schemas.openxmlformats.org/officeDocument/2006/relationships/image" Target="../media/image17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4.png"/><Relationship Id="rId4" Type="http://schemas.openxmlformats.org/officeDocument/2006/relationships/image" Target="../media/image1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Relationship Id="rId4" Type="http://schemas.openxmlformats.org/officeDocument/2006/relationships/image" Target="../media/image1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jpg"/><Relationship Id="rId4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png"/><Relationship Id="rId4" Type="http://schemas.openxmlformats.org/officeDocument/2006/relationships/image" Target="../media/image2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Relationship Id="rId4" Type="http://schemas.openxmlformats.org/officeDocument/2006/relationships/image" Target="../media/image2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Relationship Id="rId4" Type="http://schemas.openxmlformats.org/officeDocument/2006/relationships/image" Target="../media/image1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9" name="Google Shape;159;p25"/>
          <p:cNvGrpSpPr/>
          <p:nvPr/>
        </p:nvGrpSpPr>
        <p:grpSpPr>
          <a:xfrm>
            <a:off x="-31071" y="-180826"/>
            <a:ext cx="4239337" cy="10467984"/>
            <a:chOff x="0" y="-241102"/>
            <a:chExt cx="5652450" cy="13957313"/>
          </a:xfrm>
        </p:grpSpPr>
        <p:grpSp>
          <p:nvGrpSpPr>
            <p:cNvPr id="160" name="Google Shape;160;p25"/>
            <p:cNvGrpSpPr/>
            <p:nvPr/>
          </p:nvGrpSpPr>
          <p:grpSpPr>
            <a:xfrm>
              <a:off x="2826056" y="-241102"/>
              <a:ext cx="2826394" cy="13957313"/>
              <a:chOff x="0" y="-47625"/>
              <a:chExt cx="558300" cy="2757000"/>
            </a:xfrm>
          </p:grpSpPr>
          <p:sp>
            <p:nvSpPr>
              <p:cNvPr id="161" name="Google Shape;161;p25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</p:spPr>
          </p:sp>
          <p:sp>
            <p:nvSpPr>
              <p:cNvPr id="162" name="Google Shape;162;p25"/>
              <p:cNvSpPr txBox="1"/>
              <p:nvPr/>
            </p:nvSpPr>
            <p:spPr>
              <a:xfrm>
                <a:off x="0" y="-47625"/>
                <a:ext cx="558300" cy="2757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63" name="Google Shape;163;p25"/>
            <p:cNvGrpSpPr/>
            <p:nvPr/>
          </p:nvGrpSpPr>
          <p:grpSpPr>
            <a:xfrm>
              <a:off x="1413028" y="-241102"/>
              <a:ext cx="2826394" cy="13957313"/>
              <a:chOff x="0" y="-47625"/>
              <a:chExt cx="558300" cy="2757000"/>
            </a:xfrm>
          </p:grpSpPr>
          <p:sp>
            <p:nvSpPr>
              <p:cNvPr id="164" name="Google Shape;164;p25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</p:sp>
          <p:sp>
            <p:nvSpPr>
              <p:cNvPr id="165" name="Google Shape;165;p25"/>
              <p:cNvSpPr txBox="1"/>
              <p:nvPr/>
            </p:nvSpPr>
            <p:spPr>
              <a:xfrm>
                <a:off x="0" y="-47625"/>
                <a:ext cx="558300" cy="2757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66" name="Google Shape;166;p25"/>
            <p:cNvGrpSpPr/>
            <p:nvPr/>
          </p:nvGrpSpPr>
          <p:grpSpPr>
            <a:xfrm>
              <a:off x="0" y="-241102"/>
              <a:ext cx="2826394" cy="13957313"/>
              <a:chOff x="0" y="-47625"/>
              <a:chExt cx="558300" cy="2757000"/>
            </a:xfrm>
          </p:grpSpPr>
          <p:sp>
            <p:nvSpPr>
              <p:cNvPr id="167" name="Google Shape;167;p25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6484F3"/>
              </a:solidFill>
              <a:ln>
                <a:noFill/>
              </a:ln>
            </p:spPr>
          </p:sp>
          <p:sp>
            <p:nvSpPr>
              <p:cNvPr id="168" name="Google Shape;168;p25"/>
              <p:cNvSpPr txBox="1"/>
              <p:nvPr/>
            </p:nvSpPr>
            <p:spPr>
              <a:xfrm>
                <a:off x="0" y="-47625"/>
                <a:ext cx="558300" cy="2757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69" name="Google Shape;169;p25"/>
          <p:cNvSpPr txBox="1"/>
          <p:nvPr/>
        </p:nvSpPr>
        <p:spPr>
          <a:xfrm>
            <a:off x="4284463" y="2820291"/>
            <a:ext cx="14079900" cy="358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6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9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THE OTTOMAN EMPIRE</a:t>
            </a:r>
            <a:endParaRPr sz="100"/>
          </a:p>
        </p:txBody>
      </p:sp>
      <p:sp>
        <p:nvSpPr>
          <p:cNvPr id="170" name="Google Shape;170;p25"/>
          <p:cNvSpPr/>
          <p:nvPr/>
        </p:nvSpPr>
        <p:spPr>
          <a:xfrm>
            <a:off x="12646898" y="-210192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71" name="Google Shape;171;p25"/>
          <p:cNvSpPr txBox="1"/>
          <p:nvPr/>
        </p:nvSpPr>
        <p:spPr>
          <a:xfrm>
            <a:off x="4565025" y="6403138"/>
            <a:ext cx="13654200" cy="88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5735" u="none" cap="none" strike="noStrike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Unit </a:t>
            </a:r>
            <a:r>
              <a:rPr lang="en-US" sz="5735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4</a:t>
            </a:r>
            <a:r>
              <a:rPr lang="en-US" sz="5735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:</a:t>
            </a:r>
            <a:r>
              <a:rPr b="0" i="0" lang="en-US" sz="5735" u="none" cap="none" strike="noStrike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-US" sz="5735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Empire-Building in Afro-Eurasia </a:t>
            </a:r>
            <a:endParaRPr/>
          </a:p>
        </p:txBody>
      </p:sp>
      <p:sp>
        <p:nvSpPr>
          <p:cNvPr id="172" name="Google Shape;172;p25"/>
          <p:cNvSpPr/>
          <p:nvPr/>
        </p:nvSpPr>
        <p:spPr>
          <a:xfrm>
            <a:off x="11118095" y="9258300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73" name="Google Shape;173;p25"/>
          <p:cNvSpPr txBox="1"/>
          <p:nvPr/>
        </p:nvSpPr>
        <p:spPr>
          <a:xfrm rot="-5400000">
            <a:off x="-2830777" y="4935804"/>
            <a:ext cx="68820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700" u="none" cap="none" strike="noStrike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© Thinking Nation </a:t>
            </a:r>
            <a:r>
              <a:rPr b="1" lang="en-US" sz="27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2025</a:t>
            </a:r>
            <a:endParaRPr/>
          </a:p>
        </p:txBody>
      </p:sp>
      <p:cxnSp>
        <p:nvCxnSpPr>
          <p:cNvPr id="174" name="Google Shape;174;p25"/>
          <p:cNvCxnSpPr/>
          <p:nvPr/>
        </p:nvCxnSpPr>
        <p:spPr>
          <a:xfrm flipH="1" rot="10800000">
            <a:off x="653933" y="-2969"/>
            <a:ext cx="3600" cy="28959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75" name="Google Shape;175;p25"/>
          <p:cNvCxnSpPr/>
          <p:nvPr/>
        </p:nvCxnSpPr>
        <p:spPr>
          <a:xfrm rot="10800000">
            <a:off x="643893" y="7289297"/>
            <a:ext cx="5400" cy="29976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34"/>
          <p:cNvSpPr txBox="1"/>
          <p:nvPr/>
        </p:nvSpPr>
        <p:spPr>
          <a:xfrm>
            <a:off x="8786275" y="2125450"/>
            <a:ext cx="8890200" cy="5511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95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How did Religion and Culture Strengthen Rule? </a:t>
            </a:r>
            <a:endParaRPr b="1" sz="295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1148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880"/>
              <a:buFont typeface="Inter"/>
              <a:buChar char="●"/>
            </a:pPr>
            <a:r>
              <a:rPr lang="en-US" sz="28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Mehmed II supported Islamic scholarship and the construction of monumental mosques, such as the Faith Mosque</a:t>
            </a:r>
            <a:endParaRPr sz="28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1148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880"/>
              <a:buFont typeface="Inter"/>
              <a:buChar char="●"/>
            </a:pPr>
            <a:r>
              <a:rPr lang="en-US" sz="28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Transformed Hagia Sophia - a former Christian cathedral from the Byzantine era - into a mosque, blending Byzantine and Islamic traditions</a:t>
            </a:r>
            <a:endParaRPr sz="28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1148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880"/>
              <a:buFont typeface="Inter"/>
              <a:buChar char="●"/>
            </a:pPr>
            <a:r>
              <a:rPr lang="en-US" sz="28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Promoted Istanbul as a cultural and religious center of Islam </a:t>
            </a:r>
            <a:endParaRPr sz="28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62" name="Google Shape;362;p34"/>
          <p:cNvSpPr/>
          <p:nvPr/>
        </p:nvSpPr>
        <p:spPr>
          <a:xfrm>
            <a:off x="13764167" y="719879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63" name="Google Shape;363;p34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364" name="Google Shape;364;p34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365" name="Google Shape;365;p34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366" name="Google Shape;366;p34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67" name="Google Shape;367;p34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368" name="Google Shape;368;p34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69" name="Google Shape;369;p34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370" name="Google Shape;370;p34"/>
          <p:cNvSpPr/>
          <p:nvPr/>
        </p:nvSpPr>
        <p:spPr>
          <a:xfrm>
            <a:off x="-2627572" y="-733336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71" name="Google Shape;371;p34"/>
          <p:cNvSpPr txBox="1"/>
          <p:nvPr/>
        </p:nvSpPr>
        <p:spPr>
          <a:xfrm>
            <a:off x="372050" y="4589400"/>
            <a:ext cx="20163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Gaspard Fossatti, “Aya Sofia, Constantinople,” 1852. Public Domain </a:t>
            </a:r>
            <a:endParaRPr sz="15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72" name="Google Shape;372;p34"/>
          <p:cNvSpPr txBox="1"/>
          <p:nvPr/>
        </p:nvSpPr>
        <p:spPr>
          <a:xfrm>
            <a:off x="202124" y="400050"/>
            <a:ext cx="15531900" cy="10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6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RELIGION, ARTS, &amp; </a:t>
            </a:r>
            <a:r>
              <a:rPr b="1" lang="en-US" sz="66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ARCHITECTURE</a:t>
            </a:r>
            <a:endParaRPr sz="100"/>
          </a:p>
        </p:txBody>
      </p:sp>
      <p:grpSp>
        <p:nvGrpSpPr>
          <p:cNvPr id="373" name="Google Shape;373;p34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374" name="Google Shape;374;p34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375" name="Google Shape;375;p34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6" name="Google Shape;376;p34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77" name="Google Shape;377;p34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9</a:t>
              </a:r>
              <a:endParaRPr>
                <a:solidFill>
                  <a:schemeClr val="lt1"/>
                </a:solidFill>
              </a:endParaRPr>
            </a:p>
          </p:txBody>
        </p:sp>
      </p:grpSp>
      <p:pic>
        <p:nvPicPr>
          <p:cNvPr id="378" name="Google Shape;378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05838" y="1740197"/>
            <a:ext cx="5190912" cy="71807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35"/>
          <p:cNvSpPr/>
          <p:nvPr/>
        </p:nvSpPr>
        <p:spPr>
          <a:xfrm>
            <a:off x="13764167" y="719879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84" name="Google Shape;384;p35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385" name="Google Shape;385;p35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386" name="Google Shape;386;p35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387" name="Google Shape;387;p35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88" name="Google Shape;388;p35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389" name="Google Shape;389;p35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90" name="Google Shape;390;p35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391" name="Google Shape;391;p35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392" name="Google Shape;392;p35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393" name="Google Shape;393;p35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4" name="Google Shape;394;p35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95" name="Google Shape;395;p35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10</a:t>
              </a: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396" name="Google Shape;396;p35"/>
          <p:cNvSpPr/>
          <p:nvPr/>
        </p:nvSpPr>
        <p:spPr>
          <a:xfrm>
            <a:off x="-2627572" y="-733336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97" name="Google Shape;397;p35"/>
          <p:cNvSpPr txBox="1"/>
          <p:nvPr/>
        </p:nvSpPr>
        <p:spPr>
          <a:xfrm>
            <a:off x="2072250" y="2906127"/>
            <a:ext cx="7506000" cy="4145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600"/>
              <a:buNone/>
            </a:pPr>
            <a:r>
              <a:rPr b="1" lang="en-US" sz="4300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Directions: </a:t>
            </a:r>
            <a:r>
              <a:rPr lang="en-US" sz="4300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Read the assigned reading with your partner, and complete the Evaluating Arguments Graphic Organizer.</a:t>
            </a:r>
            <a:endParaRPr sz="430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500"/>
              </a:spcBef>
              <a:spcAft>
                <a:spcPts val="0"/>
              </a:spcAft>
              <a:buSzPts val="600"/>
              <a:buNone/>
            </a:pPr>
            <a:r>
              <a:t/>
            </a:r>
            <a:endParaRPr sz="230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500"/>
              </a:spcBef>
              <a:spcAft>
                <a:spcPts val="500"/>
              </a:spcAft>
              <a:buSzPts val="600"/>
              <a:buNone/>
            </a:pPr>
            <a:r>
              <a:t/>
            </a:r>
            <a:endParaRPr sz="230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398" name="Google Shape;398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404250" y="2023713"/>
            <a:ext cx="5106926" cy="6609026"/>
          </a:xfrm>
          <a:prstGeom prst="rect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399" name="Google Shape;399;p35"/>
          <p:cNvSpPr txBox="1"/>
          <p:nvPr/>
        </p:nvSpPr>
        <p:spPr>
          <a:xfrm>
            <a:off x="2331275" y="272038"/>
            <a:ext cx="13179900" cy="1154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7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EVALUATING ARGUMENTS</a:t>
            </a:r>
            <a:endParaRPr b="1" sz="9299">
              <a:solidFill>
                <a:srgbClr val="231F20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36"/>
          <p:cNvSpPr/>
          <p:nvPr/>
        </p:nvSpPr>
        <p:spPr>
          <a:xfrm>
            <a:off x="12982861" y="6704153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05" name="Google Shape;405;p36"/>
          <p:cNvSpPr txBox="1"/>
          <p:nvPr/>
        </p:nvSpPr>
        <p:spPr>
          <a:xfrm>
            <a:off x="2553980" y="876300"/>
            <a:ext cx="131802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CLASS DISCUSSION</a:t>
            </a:r>
            <a:endParaRPr sz="1400"/>
          </a:p>
        </p:txBody>
      </p:sp>
      <p:grpSp>
        <p:nvGrpSpPr>
          <p:cNvPr id="406" name="Google Shape;406;p36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407" name="Google Shape;407;p36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408" name="Google Shape;408;p36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F1AF4B"/>
              </a:solidFill>
              <a:ln>
                <a:noFill/>
              </a:ln>
            </p:spPr>
            <p:txBody>
              <a:bodyPr anchorCtr="0" anchor="ctr" bIns="91450" lIns="91450" spcFirstLastPara="1" rIns="91450" wrap="square" tIns="91450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9" name="Google Shape;409;p36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10" name="Google Shape;410;p36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6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11</a:t>
              </a:r>
              <a:endParaRPr sz="1400">
                <a:solidFill>
                  <a:schemeClr val="dk1"/>
                </a:solidFill>
              </a:endParaRPr>
            </a:p>
          </p:txBody>
        </p:sp>
      </p:grpSp>
      <p:sp>
        <p:nvSpPr>
          <p:cNvPr id="411" name="Google Shape;411;p36"/>
          <p:cNvSpPr/>
          <p:nvPr/>
        </p:nvSpPr>
        <p:spPr>
          <a:xfrm>
            <a:off x="-3482681" y="-210192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12" name="Google Shape;412;p36"/>
          <p:cNvSpPr txBox="1"/>
          <p:nvPr/>
        </p:nvSpPr>
        <p:spPr>
          <a:xfrm>
            <a:off x="752453" y="2515000"/>
            <a:ext cx="9407400" cy="6464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72390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4200"/>
              <a:buFont typeface="Inter"/>
              <a:buAutoNum type="arabicPeriod"/>
            </a:pPr>
            <a:r>
              <a:rPr lang="en-US" sz="42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What was the main argument of the source you read?</a:t>
            </a:r>
            <a:endParaRPr sz="42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endParaRPr sz="42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72390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4200"/>
              <a:buFont typeface="Inter"/>
              <a:buAutoNum type="arabicPeriod"/>
            </a:pPr>
            <a:r>
              <a:rPr lang="en-US" sz="42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What evidence was the most convincing?</a:t>
            </a:r>
            <a:endParaRPr sz="42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2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72390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4200"/>
              <a:buFont typeface="Inter"/>
              <a:buAutoNum type="arabicPeriod"/>
            </a:pPr>
            <a:r>
              <a:rPr lang="en-US" sz="42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How do these sources help to understand how the Ottoman Empire used religion to centralize and maintain power? </a:t>
            </a:r>
            <a:endParaRPr sz="42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413" name="Google Shape;413;p36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414" name="Google Shape;414;p36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415" name="Google Shape;415;p36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416" name="Google Shape;416;p36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17" name="Google Shape;417;p36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8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8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 sz="1400"/>
            </a:p>
          </p:txBody>
        </p:sp>
        <p:cxnSp>
          <p:nvCxnSpPr>
            <p:cNvPr id="418" name="Google Shape;418;p36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19" name="Google Shape;419;p36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420" name="Google Shape;420;p36"/>
          <p:cNvGrpSpPr/>
          <p:nvPr/>
        </p:nvGrpSpPr>
        <p:grpSpPr>
          <a:xfrm>
            <a:off x="10835691" y="2292515"/>
            <a:ext cx="5889167" cy="4592563"/>
            <a:chOff x="5376825" y="1512437"/>
            <a:chExt cx="3094350" cy="2481394"/>
          </a:xfrm>
        </p:grpSpPr>
        <p:sp>
          <p:nvSpPr>
            <p:cNvPr id="421" name="Google Shape;421;p36"/>
            <p:cNvSpPr/>
            <p:nvPr/>
          </p:nvSpPr>
          <p:spPr>
            <a:xfrm>
              <a:off x="5376825" y="1691400"/>
              <a:ext cx="585300" cy="540300"/>
            </a:xfrm>
            <a:prstGeom prst="ellipse">
              <a:avLst/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50" lIns="91450" spcFirstLastPara="1" rIns="91450" wrap="square" tIns="9145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2" name="Google Shape;422;p36"/>
            <p:cNvSpPr/>
            <p:nvPr/>
          </p:nvSpPr>
          <p:spPr>
            <a:xfrm>
              <a:off x="5436814" y="2335760"/>
              <a:ext cx="465300" cy="11193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50" lIns="91450" spcFirstLastPara="1" rIns="91450" wrap="square" tIns="9145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3" name="Google Shape;423;p36"/>
            <p:cNvSpPr/>
            <p:nvPr/>
          </p:nvSpPr>
          <p:spPr>
            <a:xfrm>
              <a:off x="7962533" y="2335739"/>
              <a:ext cx="432000" cy="11193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50" lIns="91450" spcFirstLastPara="1" rIns="91450" wrap="square" tIns="9145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4" name="Google Shape;424;p36"/>
            <p:cNvSpPr/>
            <p:nvPr/>
          </p:nvSpPr>
          <p:spPr>
            <a:xfrm rot="-5400000">
              <a:off x="5859814" y="2686815"/>
              <a:ext cx="345300" cy="11913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50" lIns="91450" spcFirstLastPara="1" rIns="91450" wrap="square" tIns="9145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5" name="Google Shape;425;p36"/>
            <p:cNvSpPr/>
            <p:nvPr/>
          </p:nvSpPr>
          <p:spPr>
            <a:xfrm rot="-5400000">
              <a:off x="7669031" y="2729508"/>
              <a:ext cx="345300" cy="11058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50" lIns="91450" spcFirstLastPara="1" rIns="91450" wrap="square" tIns="9145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6" name="Google Shape;426;p36"/>
            <p:cNvSpPr/>
            <p:nvPr/>
          </p:nvSpPr>
          <p:spPr>
            <a:xfrm>
              <a:off x="6162670" y="3109731"/>
              <a:ext cx="465300" cy="8841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50" lIns="91450" spcFirstLastPara="1" rIns="91450" wrap="square" tIns="9145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7" name="Google Shape;427;p36"/>
            <p:cNvSpPr/>
            <p:nvPr/>
          </p:nvSpPr>
          <p:spPr>
            <a:xfrm>
              <a:off x="7256450" y="3109685"/>
              <a:ext cx="432000" cy="8841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50" lIns="91450" spcFirstLastPara="1" rIns="91450" wrap="square" tIns="9145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428" name="Google Shape;428;p36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6221237" y="1512437"/>
              <a:ext cx="1310975" cy="13109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29" name="Google Shape;429;p36"/>
            <p:cNvSpPr/>
            <p:nvPr/>
          </p:nvSpPr>
          <p:spPr>
            <a:xfrm>
              <a:off x="7885875" y="1691400"/>
              <a:ext cx="585300" cy="540300"/>
            </a:xfrm>
            <a:prstGeom prst="ellipse">
              <a:avLst/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50" lIns="91450" spcFirstLastPara="1" rIns="91450" wrap="square" tIns="9145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6"/>
          <p:cNvSpPr txBox="1"/>
          <p:nvPr/>
        </p:nvSpPr>
        <p:spPr>
          <a:xfrm>
            <a:off x="1791340" y="3962780"/>
            <a:ext cx="14705400" cy="23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i="1" lang="en-US" sz="5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How do historians interpret the balance between tolerance and control in the Ottoman approach to governance?</a:t>
            </a:r>
            <a:endParaRPr sz="5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81" name="Google Shape;181;p26"/>
          <p:cNvSpPr/>
          <p:nvPr/>
        </p:nvSpPr>
        <p:spPr>
          <a:xfrm>
            <a:off x="13764167" y="719879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82" name="Google Shape;182;p26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183" name="Google Shape;183;p26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184" name="Google Shape;184;p26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185" name="Google Shape;185;p26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86" name="Google Shape;186;p26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187" name="Google Shape;187;p26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88" name="Google Shape;188;p26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89" name="Google Shape;189;p26"/>
          <p:cNvSpPr txBox="1"/>
          <p:nvPr/>
        </p:nvSpPr>
        <p:spPr>
          <a:xfrm>
            <a:off x="2553980" y="1943100"/>
            <a:ext cx="131799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SUPPORTING QUESTION</a:t>
            </a:r>
            <a:endParaRPr/>
          </a:p>
        </p:txBody>
      </p:sp>
      <p:grpSp>
        <p:nvGrpSpPr>
          <p:cNvPr id="190" name="Google Shape;190;p26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191" name="Google Shape;191;p26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192" name="Google Shape;192;p26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3" name="Google Shape;193;p26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94" name="Google Shape;194;p26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1</a:t>
              </a: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195" name="Google Shape;195;p26"/>
          <p:cNvSpPr/>
          <p:nvPr/>
        </p:nvSpPr>
        <p:spPr>
          <a:xfrm>
            <a:off x="-2627572" y="-733336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27"/>
          <p:cNvSpPr/>
          <p:nvPr/>
        </p:nvSpPr>
        <p:spPr>
          <a:xfrm>
            <a:off x="13764167" y="719879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01" name="Google Shape;201;p27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202" name="Google Shape;202;p27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03" name="Google Shape;203;p27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04" name="Google Shape;204;p27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05" name="Google Shape;205;p27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206" name="Google Shape;206;p27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07" name="Google Shape;207;p27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208" name="Google Shape;208;p27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209" name="Google Shape;209;p27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10" name="Google Shape;210;p27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1" name="Google Shape;211;p27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12" name="Google Shape;212;p27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2</a:t>
              </a: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213" name="Google Shape;213;p27"/>
          <p:cNvSpPr/>
          <p:nvPr/>
        </p:nvSpPr>
        <p:spPr>
          <a:xfrm>
            <a:off x="-2627572" y="-733336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4" name="Google Shape;214;p27"/>
          <p:cNvSpPr txBox="1"/>
          <p:nvPr/>
        </p:nvSpPr>
        <p:spPr>
          <a:xfrm>
            <a:off x="328775" y="7874925"/>
            <a:ext cx="68820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latin typeface="Inter"/>
                <a:ea typeface="Inter"/>
                <a:cs typeface="Inter"/>
                <a:sym typeface="Inter"/>
              </a:rPr>
              <a:t>Source: William R. Shepherd, “II The Byzantine Empire and the Ottoman Turks in 1355,” in </a:t>
            </a:r>
            <a:r>
              <a:rPr i="1" lang="en-US" sz="1500">
                <a:latin typeface="Inter"/>
                <a:ea typeface="Inter"/>
                <a:cs typeface="Inter"/>
                <a:sym typeface="Inter"/>
              </a:rPr>
              <a:t>Historical Atlas</a:t>
            </a:r>
            <a:r>
              <a:rPr lang="en-US" sz="1500">
                <a:latin typeface="Inter"/>
                <a:ea typeface="Inter"/>
                <a:cs typeface="Inter"/>
                <a:sym typeface="Inter"/>
              </a:rPr>
              <a:t>, 1923.</a:t>
            </a:r>
            <a:endParaRPr sz="150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15" name="Google Shape;215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4275" y="2242275"/>
            <a:ext cx="6986429" cy="5632650"/>
          </a:xfrm>
          <a:prstGeom prst="rect">
            <a:avLst/>
          </a:prstGeom>
          <a:noFill/>
          <a:ln>
            <a:noFill/>
          </a:ln>
        </p:spPr>
      </p:pic>
      <p:sp>
        <p:nvSpPr>
          <p:cNvPr id="216" name="Google Shape;216;p27"/>
          <p:cNvSpPr txBox="1"/>
          <p:nvPr/>
        </p:nvSpPr>
        <p:spPr>
          <a:xfrm>
            <a:off x="7543800" y="2371075"/>
            <a:ext cx="10716000" cy="624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4323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3380"/>
              <a:buFont typeface="Inter"/>
              <a:buChar char="●"/>
            </a:pPr>
            <a:r>
              <a:rPr lang="en-US" sz="33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The Byzantine Empire (Eastern Roman Empire) had its capital at </a:t>
            </a:r>
            <a:r>
              <a:rPr lang="en-US" sz="33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Constantinople</a:t>
            </a:r>
            <a:endParaRPr sz="33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3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4323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3380"/>
              <a:buFont typeface="Inter"/>
              <a:buChar char="●"/>
            </a:pPr>
            <a:r>
              <a:rPr lang="en-US" sz="33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It was a continuation of the Roman Empire in the East and had endured for over a thousand years</a:t>
            </a:r>
            <a:endParaRPr sz="33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3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4323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3380"/>
              <a:buFont typeface="Inter"/>
              <a:buChar char="●"/>
            </a:pPr>
            <a:r>
              <a:rPr lang="en-US" sz="33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Known for preserving Roman law, Orthodox Christianity, and Greco-Roman cultural traditions</a:t>
            </a:r>
            <a:endParaRPr sz="33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3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4323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3380"/>
              <a:buFont typeface="Inter"/>
              <a:buChar char="●"/>
            </a:pPr>
            <a:r>
              <a:rPr lang="en-US" sz="33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By the 15th century, it was weakened due to the internal strife, economic troubles, and territorial </a:t>
            </a:r>
            <a:r>
              <a:rPr lang="en-US" sz="33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losses</a:t>
            </a:r>
            <a:r>
              <a:rPr lang="en-US" sz="33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 to </a:t>
            </a:r>
            <a:r>
              <a:rPr lang="en-US" sz="33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surrounding</a:t>
            </a:r>
            <a:r>
              <a:rPr lang="en-US" sz="33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 powers</a:t>
            </a:r>
            <a:endParaRPr sz="33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17" name="Google Shape;217;p27"/>
          <p:cNvSpPr txBox="1"/>
          <p:nvPr/>
        </p:nvSpPr>
        <p:spPr>
          <a:xfrm>
            <a:off x="224275" y="728875"/>
            <a:ext cx="15634800" cy="10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9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CONTEXT: THE BYZANTINE EMPIRE</a:t>
            </a:r>
            <a:endParaRPr sz="1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Google Shape;222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49550" y="1397200"/>
            <a:ext cx="5017425" cy="7941324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28"/>
          <p:cNvSpPr txBox="1"/>
          <p:nvPr/>
        </p:nvSpPr>
        <p:spPr>
          <a:xfrm>
            <a:off x="167925" y="2289375"/>
            <a:ext cx="9909000" cy="6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6228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3680"/>
              <a:buFont typeface="Inter"/>
              <a:buChar char="●"/>
            </a:pPr>
            <a:r>
              <a:rPr lang="en-US" sz="36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The Ottoman Empire was founded in the late 13th century by Osman I in northwestern Anatolia</a:t>
            </a:r>
            <a:endParaRPr sz="36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6228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3680"/>
              <a:buFont typeface="Inter"/>
              <a:buChar char="●"/>
            </a:pPr>
            <a:r>
              <a:rPr lang="en-US" sz="36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It expanded rapidly due to military prowess and strategic use of gunpowder technology</a:t>
            </a:r>
            <a:endParaRPr sz="36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6228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3680"/>
              <a:buFont typeface="Inter"/>
              <a:buChar char="●"/>
            </a:pPr>
            <a:r>
              <a:rPr lang="en-US" sz="36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By the 15th century, it had become a dominant power in the eastern </a:t>
            </a:r>
            <a:r>
              <a:rPr lang="en-US" sz="36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Mediterranean</a:t>
            </a:r>
            <a:endParaRPr sz="36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24" name="Google Shape;224;p28"/>
          <p:cNvSpPr/>
          <p:nvPr/>
        </p:nvSpPr>
        <p:spPr>
          <a:xfrm>
            <a:off x="13764167" y="719879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25" name="Google Shape;225;p28"/>
          <p:cNvGrpSpPr/>
          <p:nvPr/>
        </p:nvGrpSpPr>
        <p:grpSpPr>
          <a:xfrm>
            <a:off x="-254016" y="9230009"/>
            <a:ext cx="18796033" cy="937061"/>
            <a:chOff x="204" y="0"/>
            <a:chExt cx="25061377" cy="1249415"/>
          </a:xfrm>
        </p:grpSpPr>
        <p:grpSp>
          <p:nvGrpSpPr>
            <p:cNvPr id="226" name="Google Shape;226;p28"/>
            <p:cNvGrpSpPr/>
            <p:nvPr/>
          </p:nvGrpSpPr>
          <p:grpSpPr>
            <a:xfrm rot="5400000">
              <a:off x="12002626" y="-11663734"/>
              <a:ext cx="1249415" cy="24576881"/>
              <a:chOff x="0" y="-38100"/>
              <a:chExt cx="246798" cy="4854693"/>
            </a:xfrm>
          </p:grpSpPr>
          <p:sp>
            <p:nvSpPr>
              <p:cNvPr id="227" name="Google Shape;227;p28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28" name="Google Shape;228;p28"/>
              <p:cNvSpPr txBox="1"/>
              <p:nvPr/>
            </p:nvSpPr>
            <p:spPr>
              <a:xfrm>
                <a:off x="0" y="-38100"/>
                <a:ext cx="246798" cy="485469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29" name="Google Shape;229;p28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230" name="Google Shape;230;p28"/>
            <p:cNvCxnSpPr/>
            <p:nvPr/>
          </p:nvCxnSpPr>
          <p:spPr>
            <a:xfrm>
              <a:off x="204" y="612007"/>
              <a:ext cx="9473686" cy="254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31" name="Google Shape;231;p28"/>
            <p:cNvCxnSpPr/>
            <p:nvPr/>
          </p:nvCxnSpPr>
          <p:spPr>
            <a:xfrm>
              <a:off x="15587895" y="612007"/>
              <a:ext cx="9473686" cy="254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232" name="Google Shape;232;p28"/>
          <p:cNvGrpSpPr/>
          <p:nvPr/>
        </p:nvGrpSpPr>
        <p:grpSpPr>
          <a:xfrm>
            <a:off x="15859155" y="-98041"/>
            <a:ext cx="1562626" cy="1771266"/>
            <a:chOff x="0" y="-130721"/>
            <a:chExt cx="2083500" cy="2361688"/>
          </a:xfrm>
        </p:grpSpPr>
        <p:grpSp>
          <p:nvGrpSpPr>
            <p:cNvPr id="233" name="Google Shape;233;p28"/>
            <p:cNvGrpSpPr/>
            <p:nvPr/>
          </p:nvGrpSpPr>
          <p:grpSpPr>
            <a:xfrm>
              <a:off x="75599" y="-130721"/>
              <a:ext cx="1932284" cy="2361688"/>
              <a:chOff x="0" y="-47625"/>
              <a:chExt cx="703982" cy="860425"/>
            </a:xfrm>
          </p:grpSpPr>
          <p:sp>
            <p:nvSpPr>
              <p:cNvPr id="234" name="Google Shape;234;p28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5" name="Google Shape;235;p28"/>
              <p:cNvSpPr txBox="1"/>
              <p:nvPr/>
            </p:nvSpPr>
            <p:spPr>
              <a:xfrm>
                <a:off x="0" y="-47625"/>
                <a:ext cx="703982" cy="733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36" name="Google Shape;236;p28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3</a:t>
              </a: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237" name="Google Shape;237;p28"/>
          <p:cNvSpPr/>
          <p:nvPr/>
        </p:nvSpPr>
        <p:spPr>
          <a:xfrm>
            <a:off x="-2627572" y="-733336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38" name="Google Shape;238;p28"/>
          <p:cNvSpPr txBox="1"/>
          <p:nvPr/>
        </p:nvSpPr>
        <p:spPr>
          <a:xfrm>
            <a:off x="15319200" y="4743863"/>
            <a:ext cx="2968800" cy="12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latin typeface="Inter"/>
                <a:ea typeface="Inter"/>
                <a:cs typeface="Inter"/>
                <a:sym typeface="Inter"/>
              </a:rPr>
              <a:t>Source: Unknown artist, “Osman I, the Founder of the Ottoman Empire,” ca. 1579-1580. Public Domain</a:t>
            </a:r>
            <a:endParaRPr sz="150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39" name="Google Shape;239;p28"/>
          <p:cNvSpPr txBox="1"/>
          <p:nvPr/>
        </p:nvSpPr>
        <p:spPr>
          <a:xfrm>
            <a:off x="15525" y="395050"/>
            <a:ext cx="15882000" cy="10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70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ORIGINS OF THE OTTOMAN EMPIRE</a:t>
            </a:r>
            <a:endParaRPr sz="1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29"/>
          <p:cNvSpPr/>
          <p:nvPr/>
        </p:nvSpPr>
        <p:spPr>
          <a:xfrm>
            <a:off x="13129742" y="6691253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45" name="Google Shape;245;p29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246" name="Google Shape;246;p29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47" name="Google Shape;247;p29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E95C3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8" name="Google Shape;248;p29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49" name="Google Shape;249;p29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4</a:t>
              </a:r>
              <a:endParaRPr/>
            </a:p>
          </p:txBody>
        </p:sp>
      </p:grpSp>
      <p:sp>
        <p:nvSpPr>
          <p:cNvPr id="250" name="Google Shape;250;p29"/>
          <p:cNvSpPr/>
          <p:nvPr/>
        </p:nvSpPr>
        <p:spPr>
          <a:xfrm>
            <a:off x="-2362375" y="-880908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51" name="Google Shape;251;p29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252" name="Google Shape;252;p29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53" name="Google Shape;253;p29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54" name="Google Shape;254;p29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55" name="Google Shape;255;p29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256" name="Google Shape;256;p29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57" name="Google Shape;257;p29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258" name="Google Shape;258;p29"/>
          <p:cNvSpPr txBox="1"/>
          <p:nvPr/>
        </p:nvSpPr>
        <p:spPr>
          <a:xfrm>
            <a:off x="2520855" y="892050"/>
            <a:ext cx="13179900" cy="10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70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THE OTTOMANS TAKE POWER</a:t>
            </a:r>
            <a:endParaRPr sz="1100"/>
          </a:p>
        </p:txBody>
      </p:sp>
      <p:sp>
        <p:nvSpPr>
          <p:cNvPr id="259" name="Google Shape;259;p29"/>
          <p:cNvSpPr/>
          <p:nvPr/>
        </p:nvSpPr>
        <p:spPr>
          <a:xfrm>
            <a:off x="1002325" y="3450150"/>
            <a:ext cx="4480200" cy="4728900"/>
          </a:xfrm>
          <a:prstGeom prst="roundRect">
            <a:avLst>
              <a:gd fmla="val 16667" name="adj"/>
            </a:avLst>
          </a:prstGeom>
          <a:solidFill>
            <a:srgbClr val="38E0A3"/>
          </a:solidFill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0" name="Google Shape;260;p29"/>
          <p:cNvSpPr txBox="1"/>
          <p:nvPr/>
        </p:nvSpPr>
        <p:spPr>
          <a:xfrm>
            <a:off x="1136350" y="5478075"/>
            <a:ext cx="4246500" cy="197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Mehmed II captured the Byzantine capital, marking the end of the Byzantine Empire </a:t>
            </a:r>
            <a:endParaRPr sz="3200"/>
          </a:p>
        </p:txBody>
      </p:sp>
      <p:sp>
        <p:nvSpPr>
          <p:cNvPr id="261" name="Google Shape;261;p29"/>
          <p:cNvSpPr txBox="1"/>
          <p:nvPr/>
        </p:nvSpPr>
        <p:spPr>
          <a:xfrm>
            <a:off x="1341425" y="3602550"/>
            <a:ext cx="36114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4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Fall of Constantinople (1453)</a:t>
            </a:r>
            <a:endParaRPr sz="3400">
              <a:solidFill>
                <a:schemeClr val="dk1"/>
              </a:solidFill>
            </a:endParaRPr>
          </a:p>
        </p:txBody>
      </p:sp>
      <p:sp>
        <p:nvSpPr>
          <p:cNvPr id="262" name="Google Shape;262;p29"/>
          <p:cNvSpPr/>
          <p:nvPr/>
        </p:nvSpPr>
        <p:spPr>
          <a:xfrm>
            <a:off x="6870700" y="3428999"/>
            <a:ext cx="4480200" cy="4728900"/>
          </a:xfrm>
          <a:prstGeom prst="roundRect">
            <a:avLst>
              <a:gd fmla="val 16667" name="adj"/>
            </a:avLst>
          </a:prstGeom>
          <a:solidFill>
            <a:srgbClr val="6484F3"/>
          </a:solidFill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3" name="Google Shape;263;p29"/>
          <p:cNvSpPr txBox="1"/>
          <p:nvPr/>
        </p:nvSpPr>
        <p:spPr>
          <a:xfrm>
            <a:off x="7071425" y="5270175"/>
            <a:ext cx="4164000" cy="23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Mehmed used large cannons and strategic planning to breach Constantinople’s famously </a:t>
            </a:r>
            <a:r>
              <a:rPr lang="en-US" sz="31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strong walls</a:t>
            </a:r>
            <a:endParaRPr sz="3100"/>
          </a:p>
        </p:txBody>
      </p:sp>
      <p:sp>
        <p:nvSpPr>
          <p:cNvPr id="264" name="Google Shape;264;p29"/>
          <p:cNvSpPr/>
          <p:nvPr/>
        </p:nvSpPr>
        <p:spPr>
          <a:xfrm>
            <a:off x="12772250" y="3561849"/>
            <a:ext cx="4480200" cy="4596000"/>
          </a:xfrm>
          <a:prstGeom prst="roundRect">
            <a:avLst>
              <a:gd fmla="val 16667" name="adj"/>
            </a:avLst>
          </a:prstGeom>
          <a:solidFill>
            <a:srgbClr val="F1AF4B"/>
          </a:solidFill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5" name="Google Shape;265;p29"/>
          <p:cNvSpPr txBox="1"/>
          <p:nvPr/>
        </p:nvSpPr>
        <p:spPr>
          <a:xfrm>
            <a:off x="12957550" y="4985475"/>
            <a:ext cx="4164000" cy="295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Conquest legitimized the Ottoman authority, marked by change of name from Constantinople to Istanbul</a:t>
            </a:r>
            <a:endParaRPr sz="32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66" name="Google Shape;266;p29"/>
          <p:cNvSpPr txBox="1"/>
          <p:nvPr/>
        </p:nvSpPr>
        <p:spPr>
          <a:xfrm>
            <a:off x="7305100" y="3664050"/>
            <a:ext cx="3611400" cy="144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1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Gunpowder Technology</a:t>
            </a:r>
            <a:endParaRPr/>
          </a:p>
        </p:txBody>
      </p:sp>
      <p:sp>
        <p:nvSpPr>
          <p:cNvPr id="267" name="Google Shape;267;p29"/>
          <p:cNvSpPr txBox="1"/>
          <p:nvPr/>
        </p:nvSpPr>
        <p:spPr>
          <a:xfrm>
            <a:off x="13206650" y="3979650"/>
            <a:ext cx="3611400" cy="81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1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A New Name</a:t>
            </a:r>
            <a:endParaRPr/>
          </a:p>
        </p:txBody>
      </p:sp>
      <p:cxnSp>
        <p:nvCxnSpPr>
          <p:cNvPr id="268" name="Google Shape;268;p29"/>
          <p:cNvCxnSpPr/>
          <p:nvPr/>
        </p:nvCxnSpPr>
        <p:spPr>
          <a:xfrm flipH="1" rot="10800000">
            <a:off x="10916488" y="4363565"/>
            <a:ext cx="2522100" cy="10500"/>
          </a:xfrm>
          <a:prstGeom prst="straightConnector1">
            <a:avLst/>
          </a:prstGeom>
          <a:noFill/>
          <a:ln cap="flat" cmpd="sng" w="152400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269" name="Google Shape;269;p29"/>
          <p:cNvCxnSpPr/>
          <p:nvPr/>
        </p:nvCxnSpPr>
        <p:spPr>
          <a:xfrm flipH="1" rot="10800000">
            <a:off x="4859188" y="4363565"/>
            <a:ext cx="2522100" cy="10500"/>
          </a:xfrm>
          <a:prstGeom prst="straightConnector1">
            <a:avLst/>
          </a:prstGeom>
          <a:noFill/>
          <a:ln cap="flat" cmpd="sng" w="152400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30"/>
          <p:cNvSpPr/>
          <p:nvPr/>
        </p:nvSpPr>
        <p:spPr>
          <a:xfrm>
            <a:off x="13764167" y="6571628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75" name="Google Shape;275;p30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276" name="Google Shape;276;p30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77" name="Google Shape;277;p30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E95C3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8" name="Google Shape;278;p30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79" name="Google Shape;279;p30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/>
            </a:p>
          </p:txBody>
        </p:sp>
      </p:grpSp>
      <p:sp>
        <p:nvSpPr>
          <p:cNvPr id="280" name="Google Shape;280;p30"/>
          <p:cNvSpPr/>
          <p:nvPr/>
        </p:nvSpPr>
        <p:spPr>
          <a:xfrm>
            <a:off x="-2628900" y="-1449083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81" name="Google Shape;281;p30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282" name="Google Shape;282;p30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83" name="Google Shape;283;p30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84" name="Google Shape;284;p30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85" name="Google Shape;285;p30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286" name="Google Shape;286;p30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87" name="Google Shape;287;p30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pic>
        <p:nvPicPr>
          <p:cNvPr id="288" name="Google Shape;28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71250" y="1673225"/>
            <a:ext cx="13545506" cy="6194825"/>
          </a:xfrm>
          <a:prstGeom prst="rect">
            <a:avLst/>
          </a:prstGeom>
          <a:noFill/>
          <a:ln>
            <a:noFill/>
          </a:ln>
        </p:spPr>
      </p:pic>
      <p:sp>
        <p:nvSpPr>
          <p:cNvPr id="289" name="Google Shape;289;p30"/>
          <p:cNvSpPr txBox="1"/>
          <p:nvPr/>
        </p:nvSpPr>
        <p:spPr>
          <a:xfrm>
            <a:off x="3603600" y="8180900"/>
            <a:ext cx="11080800" cy="104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latin typeface="Inter"/>
                <a:ea typeface="Inter"/>
                <a:cs typeface="Inter"/>
                <a:sym typeface="Inter"/>
              </a:rPr>
              <a:t>Source: “Siege of Constantinople” in </a:t>
            </a:r>
            <a:r>
              <a:rPr lang="en-US" sz="1150">
                <a:solidFill>
                  <a:srgbClr val="202122"/>
                </a:solidFill>
                <a:highlight>
                  <a:srgbClr val="F8F9FA"/>
                </a:highlight>
                <a:latin typeface="Roboto"/>
                <a:ea typeface="Roboto"/>
                <a:cs typeface="Roboto"/>
                <a:sym typeface="Roboto"/>
              </a:rPr>
              <a:t>Moldovița</a:t>
            </a:r>
            <a:r>
              <a:rPr lang="en-US" sz="1500">
                <a:latin typeface="Inter"/>
                <a:ea typeface="Inter"/>
                <a:cs typeface="Inter"/>
                <a:sym typeface="Inter"/>
              </a:rPr>
              <a:t> Monastery, Romania, 1537. CC 1.0</a:t>
            </a:r>
            <a:endParaRPr sz="150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90" name="Google Shape;290;p30"/>
          <p:cNvSpPr txBox="1"/>
          <p:nvPr/>
        </p:nvSpPr>
        <p:spPr>
          <a:xfrm>
            <a:off x="655875" y="364925"/>
            <a:ext cx="150858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SIEGE OF CONSTANTINOPLE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31"/>
          <p:cNvSpPr txBox="1"/>
          <p:nvPr/>
        </p:nvSpPr>
        <p:spPr>
          <a:xfrm>
            <a:off x="222250" y="1930600"/>
            <a:ext cx="9366300" cy="740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3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Territorial Growth Under Ottoman Rule </a:t>
            </a:r>
            <a:endParaRPr b="1" sz="33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4323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3380"/>
              <a:buFont typeface="Inter"/>
              <a:buChar char="●"/>
            </a:pPr>
            <a:r>
              <a:rPr lang="en-US" sz="33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Mehmed II </a:t>
            </a:r>
            <a:r>
              <a:rPr lang="en-US" sz="33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expanded</a:t>
            </a:r>
            <a:r>
              <a:rPr lang="en-US" sz="33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 the empire into the Balkans and Anatolia </a:t>
            </a:r>
            <a:endParaRPr sz="33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3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4323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3380"/>
              <a:buFont typeface="Inter"/>
              <a:buChar char="●"/>
            </a:pPr>
            <a:r>
              <a:rPr lang="en-US" sz="33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Conquered Serbia (1459), the Peloponnese (1460), Trebizond (1461, and Bosnia (1463) </a:t>
            </a:r>
            <a:endParaRPr sz="33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3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4323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3380"/>
              <a:buFont typeface="Inter"/>
              <a:buChar char="●"/>
            </a:pPr>
            <a:r>
              <a:rPr lang="en-US" sz="33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The empire controlled key trade routes and strategic cities</a:t>
            </a:r>
            <a:endParaRPr sz="33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3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4323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3380"/>
              <a:buFont typeface="Inter"/>
              <a:buChar char="●"/>
            </a:pPr>
            <a:r>
              <a:rPr lang="en-US" sz="33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Later rulers like Suleiman the Magnificent expanded into Hungary, North Africa, and the Middle East </a:t>
            </a:r>
            <a:endParaRPr sz="33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1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96" name="Google Shape;296;p31"/>
          <p:cNvSpPr/>
          <p:nvPr/>
        </p:nvSpPr>
        <p:spPr>
          <a:xfrm>
            <a:off x="13764167" y="719879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97" name="Google Shape;297;p31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298" name="Google Shape;298;p31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99" name="Google Shape;299;p31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300" name="Google Shape;300;p31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01" name="Google Shape;301;p31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302" name="Google Shape;302;p31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03" name="Google Shape;303;p31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304" name="Google Shape;304;p31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305" name="Google Shape;305;p31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306" name="Google Shape;306;p31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7" name="Google Shape;307;p31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08" name="Google Shape;308;p31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6</a:t>
              </a: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309" name="Google Shape;309;p31"/>
          <p:cNvSpPr/>
          <p:nvPr/>
        </p:nvSpPr>
        <p:spPr>
          <a:xfrm>
            <a:off x="-2627572" y="-733336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310" name="Google Shape;310;p31"/>
          <p:cNvPicPr preferRelativeResize="0"/>
          <p:nvPr/>
        </p:nvPicPr>
        <p:blipFill rotWithShape="1">
          <a:blip r:embed="rId4">
            <a:alphaModFix/>
          </a:blip>
          <a:srcRect b="0" l="23913" r="24936" t="9198"/>
          <a:stretch/>
        </p:blipFill>
        <p:spPr>
          <a:xfrm>
            <a:off x="9679775" y="1673225"/>
            <a:ext cx="7588298" cy="6028675"/>
          </a:xfrm>
          <a:prstGeom prst="rect">
            <a:avLst/>
          </a:prstGeom>
          <a:noFill/>
          <a:ln>
            <a:noFill/>
          </a:ln>
        </p:spPr>
      </p:pic>
      <p:sp>
        <p:nvSpPr>
          <p:cNvPr id="311" name="Google Shape;311;p31"/>
          <p:cNvSpPr txBox="1"/>
          <p:nvPr/>
        </p:nvSpPr>
        <p:spPr>
          <a:xfrm>
            <a:off x="9588500" y="7701900"/>
            <a:ext cx="73152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</a:t>
            </a:r>
            <a:r>
              <a:rPr lang="en-US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Jodocus Hondius and Gerhard Mercator, “</a:t>
            </a:r>
            <a:r>
              <a:rPr lang="en-US" sz="1500">
                <a:latin typeface="Inter"/>
                <a:ea typeface="Inter"/>
                <a:cs typeface="Inter"/>
                <a:sym typeface="Inter"/>
              </a:rPr>
              <a:t>Map of the Turkish Empire,” ca. 1600–1625. Library of Congress. </a:t>
            </a:r>
            <a:endParaRPr sz="150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12" name="Google Shape;312;p31"/>
          <p:cNvSpPr txBox="1"/>
          <p:nvPr/>
        </p:nvSpPr>
        <p:spPr>
          <a:xfrm>
            <a:off x="832749" y="436150"/>
            <a:ext cx="14901300" cy="107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70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OTTOMAN EMPIRE EXPANSION</a:t>
            </a:r>
            <a:endParaRPr sz="70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32"/>
          <p:cNvSpPr txBox="1"/>
          <p:nvPr/>
        </p:nvSpPr>
        <p:spPr>
          <a:xfrm>
            <a:off x="8982300" y="1806775"/>
            <a:ext cx="9064800" cy="663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9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How did the Ottomans Maintain Control? </a:t>
            </a:r>
            <a:endParaRPr b="1" sz="29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15925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950"/>
              <a:buFont typeface="Inter"/>
              <a:buChar char="●"/>
            </a:pPr>
            <a:r>
              <a:rPr lang="en-US" sz="29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Centralized authority through a strong </a:t>
            </a:r>
            <a:r>
              <a:rPr lang="en-US" sz="29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bureaucracy</a:t>
            </a:r>
            <a:r>
              <a:rPr lang="en-US" sz="29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endParaRPr sz="29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9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15925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950"/>
              <a:buFont typeface="Inter"/>
              <a:buChar char="●"/>
            </a:pPr>
            <a:r>
              <a:rPr lang="en-US" sz="29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Devshirme system involved collection of Christian boys from the Balkans </a:t>
            </a:r>
            <a:endParaRPr sz="29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9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15925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950"/>
              <a:buFont typeface="Inter"/>
              <a:buChar char="●"/>
            </a:pPr>
            <a:r>
              <a:rPr lang="en-US" sz="29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Boys would then be converted to Islam, educated, and trained to serve in administrative roles or as elite soldiers in the Janissary corps</a:t>
            </a:r>
            <a:endParaRPr sz="29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9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15925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950"/>
              <a:buFont typeface="Inter"/>
              <a:buChar char="●"/>
            </a:pPr>
            <a:r>
              <a:rPr lang="en-US" sz="29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Janissaries - elite infantry units of loyal soldiers directly tied to the sultan</a:t>
            </a:r>
            <a:r>
              <a:rPr lang="en-US" sz="36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endParaRPr sz="36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18" name="Google Shape;318;p32"/>
          <p:cNvSpPr/>
          <p:nvPr/>
        </p:nvSpPr>
        <p:spPr>
          <a:xfrm>
            <a:off x="13764167" y="719879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19" name="Google Shape;319;p32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320" name="Google Shape;320;p32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321" name="Google Shape;321;p32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322" name="Google Shape;322;p32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23" name="Google Shape;323;p32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324" name="Google Shape;324;p32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25" name="Google Shape;325;p32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326" name="Google Shape;326;p32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327" name="Google Shape;327;p32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328" name="Google Shape;328;p32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9" name="Google Shape;329;p32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30" name="Google Shape;330;p32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7</a:t>
              </a: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331" name="Google Shape;331;p32"/>
          <p:cNvSpPr/>
          <p:nvPr/>
        </p:nvSpPr>
        <p:spPr>
          <a:xfrm>
            <a:off x="-2627572" y="-733336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332" name="Google Shape;332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59075" y="1571625"/>
            <a:ext cx="6269501" cy="7347071"/>
          </a:xfrm>
          <a:prstGeom prst="rect">
            <a:avLst/>
          </a:prstGeom>
          <a:noFill/>
          <a:ln>
            <a:noFill/>
          </a:ln>
        </p:spPr>
      </p:pic>
      <p:sp>
        <p:nvSpPr>
          <p:cNvPr id="333" name="Google Shape;333;p32"/>
          <p:cNvSpPr txBox="1"/>
          <p:nvPr/>
        </p:nvSpPr>
        <p:spPr>
          <a:xfrm>
            <a:off x="152400" y="4257900"/>
            <a:ext cx="2209500" cy="177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Ali Amir Beg, “Janissary Recruitment in the Balkans,” 1558. Public Domain</a:t>
            </a:r>
            <a:endParaRPr sz="190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34" name="Google Shape;334;p32"/>
          <p:cNvSpPr txBox="1"/>
          <p:nvPr/>
        </p:nvSpPr>
        <p:spPr>
          <a:xfrm>
            <a:off x="153624" y="364925"/>
            <a:ext cx="155802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CONSOLIDATION OF POWER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33"/>
          <p:cNvSpPr txBox="1"/>
          <p:nvPr/>
        </p:nvSpPr>
        <p:spPr>
          <a:xfrm>
            <a:off x="234675" y="2124025"/>
            <a:ext cx="9455100" cy="688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9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How did Ottomans rule over a diverse empire? </a:t>
            </a:r>
            <a:endParaRPr b="1" sz="29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1783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980"/>
              <a:buFont typeface="Inter"/>
              <a:buChar char="●"/>
            </a:pPr>
            <a:r>
              <a:rPr lang="en-US" sz="29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The Millet System, promoted religious tolerance by allowing religious communities like Christians and Jews to govern themselves in personal matters </a:t>
            </a:r>
            <a:endParaRPr sz="29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9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1783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980"/>
              <a:buFont typeface="Inter"/>
              <a:buChar char="●"/>
            </a:pPr>
            <a:r>
              <a:rPr lang="en-US" sz="29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Enforced Sharia Law (Islamic law based on the Quran) alongside Ottoman Sultanic law to legitimize rule</a:t>
            </a:r>
            <a:endParaRPr sz="29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9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1783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980"/>
              <a:buFont typeface="Inter"/>
              <a:buChar char="●"/>
            </a:pPr>
            <a:r>
              <a:rPr lang="en-US" sz="29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Non Muslims payed a special tax known as the jizya</a:t>
            </a:r>
            <a:endParaRPr sz="29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9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1783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980"/>
              <a:buFont typeface="Inter"/>
              <a:buChar char="●"/>
            </a:pPr>
            <a:r>
              <a:rPr lang="en-US" sz="29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Sunni Islam Ottomans frequently </a:t>
            </a:r>
            <a:r>
              <a:rPr lang="en-US" sz="29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clashed</a:t>
            </a:r>
            <a:r>
              <a:rPr lang="en-US" sz="29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 with neighboring Shia Safavid Empire  </a:t>
            </a:r>
            <a:endParaRPr sz="29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40" name="Google Shape;340;p33"/>
          <p:cNvSpPr/>
          <p:nvPr/>
        </p:nvSpPr>
        <p:spPr>
          <a:xfrm>
            <a:off x="13764167" y="719879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41" name="Google Shape;341;p33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342" name="Google Shape;342;p33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343" name="Google Shape;343;p33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344" name="Google Shape;344;p33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45" name="Google Shape;345;p33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346" name="Google Shape;346;p33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47" name="Google Shape;347;p33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348" name="Google Shape;348;p33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349" name="Google Shape;349;p33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350" name="Google Shape;350;p33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1" name="Google Shape;351;p33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52" name="Google Shape;352;p33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8</a:t>
              </a: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353" name="Google Shape;353;p33"/>
          <p:cNvSpPr/>
          <p:nvPr/>
        </p:nvSpPr>
        <p:spPr>
          <a:xfrm>
            <a:off x="-2627572" y="-733336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54" name="Google Shape;354;p33"/>
          <p:cNvSpPr txBox="1"/>
          <p:nvPr/>
        </p:nvSpPr>
        <p:spPr>
          <a:xfrm>
            <a:off x="9459450" y="7689500"/>
            <a:ext cx="71121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</a:rPr>
              <a:t>Source: Lambert Wyts, “Presentation of the Tribute to the Sultan,” 1573. Public Domain</a:t>
            </a:r>
            <a:endParaRPr sz="180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355" name="Google Shape;355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67892" y="2012925"/>
            <a:ext cx="8716083" cy="5465513"/>
          </a:xfrm>
          <a:prstGeom prst="rect">
            <a:avLst/>
          </a:prstGeom>
          <a:noFill/>
          <a:ln>
            <a:noFill/>
          </a:ln>
        </p:spPr>
      </p:pic>
      <p:sp>
        <p:nvSpPr>
          <p:cNvPr id="356" name="Google Shape;356;p33"/>
          <p:cNvSpPr txBox="1"/>
          <p:nvPr/>
        </p:nvSpPr>
        <p:spPr>
          <a:xfrm>
            <a:off x="1044149" y="510925"/>
            <a:ext cx="149859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CONSOLIDATION OF POWER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