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10287000" cx="18288000"/>
  <p:notesSz cx="6858000" cy="9144000"/>
  <p:embeddedFontLst>
    <p:embeddedFont>
      <p:font typeface="Halant"/>
      <p:bold r:id="rId16"/>
    </p:embeddedFont>
    <p:embeddedFont>
      <p:font typeface="Inter"/>
      <p:regular r:id="rId17"/>
      <p:bold r:id="rId18"/>
      <p:italic r:id="rId19"/>
      <p:boldItalic r:id="rId20"/>
    </p:embeddedFont>
    <p:embeddedFont>
      <p:font typeface="Plus Jakarta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Italic.fntdata"/><Relationship Id="rId11" Type="http://schemas.openxmlformats.org/officeDocument/2006/relationships/slide" Target="slides/slide5.xml"/><Relationship Id="rId22" Type="http://schemas.openxmlformats.org/officeDocument/2006/relationships/font" Target="fonts/PlusJakartaSans-bold.fntdata"/><Relationship Id="rId10" Type="http://schemas.openxmlformats.org/officeDocument/2006/relationships/slide" Target="slides/slide4.xml"/><Relationship Id="rId21" Type="http://schemas.openxmlformats.org/officeDocument/2006/relationships/font" Target="fonts/PlusJakartaSans-regular.fntdata"/><Relationship Id="rId13" Type="http://schemas.openxmlformats.org/officeDocument/2006/relationships/slide" Target="slides/slide7.xml"/><Relationship Id="rId24" Type="http://schemas.openxmlformats.org/officeDocument/2006/relationships/font" Target="fonts/PlusJakartaSans-boldItalic.fntdata"/><Relationship Id="rId12" Type="http://schemas.openxmlformats.org/officeDocument/2006/relationships/slide" Target="slides/slide6.xml"/><Relationship Id="rId23" Type="http://schemas.openxmlformats.org/officeDocument/2006/relationships/font" Target="fonts/PlusJakartaSa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Inter-regular.fntdata"/><Relationship Id="rId16" Type="http://schemas.openxmlformats.org/officeDocument/2006/relationships/font" Target="fonts/Halant-bold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Inter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Inter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5ececa532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g35ececa5325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73fd2cc3c4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373fd2cc3c4_0_1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73fd2cc3c4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373fd2cc3c4_0_1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5ececa5325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35ececa5325_0_1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7887a6bb36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27887a6bb36_2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2f3dac561f8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2f3dac561f8_0_1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5.jpg"/><Relationship Id="rId5" Type="http://schemas.openxmlformats.org/officeDocument/2006/relationships/hyperlink" Target="https://creativecommons.org/licenses/by-sa/4.0/deed.en" TargetMode="External"/><Relationship Id="rId6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07988" y="3071866"/>
            <a:ext cx="140799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INTRODUCTION TO SOURCES &amp; EVIDENCE</a:t>
            </a:r>
            <a:endParaRPr sz="100"/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208000" y="6332338"/>
            <a:ext cx="140799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Thinking Like a Historian</a:t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3181650" y="3989100"/>
            <a:ext cx="119247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makes a source valuable evidence for understanding the past?</a:t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/>
        </p:nvSpPr>
        <p:spPr>
          <a:xfrm>
            <a:off x="1714500" y="2668000"/>
            <a:ext cx="16573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Most sources can be divided into two categories: </a:t>
            </a:r>
            <a:endParaRPr sz="4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01" name="Google Shape;201;p27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02" name="Google Shape;202;p27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03" name="Google Shape;203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7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/>
            </a:p>
          </p:txBody>
        </p:sp>
      </p:grpSp>
      <p:sp>
        <p:nvSpPr>
          <p:cNvPr id="206" name="Google Shape;206;p27"/>
          <p:cNvSpPr/>
          <p:nvPr/>
        </p:nvSpPr>
        <p:spPr>
          <a:xfrm>
            <a:off x="10469620" y="924849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" name="Google Shape;207;p27"/>
          <p:cNvSpPr/>
          <p:nvPr/>
        </p:nvSpPr>
        <p:spPr>
          <a:xfrm>
            <a:off x="1564423" y="-164117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8" name="Google Shape;208;p27"/>
          <p:cNvGrpSpPr/>
          <p:nvPr/>
        </p:nvGrpSpPr>
        <p:grpSpPr>
          <a:xfrm>
            <a:off x="185402" y="-144661"/>
            <a:ext cx="937061" cy="10431661"/>
            <a:chOff x="0" y="-38100"/>
            <a:chExt cx="246798" cy="2747433"/>
          </a:xfrm>
        </p:grpSpPr>
        <p:sp>
          <p:nvSpPr>
            <p:cNvPr id="209" name="Google Shape;209;p27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10" name="Google Shape;210;p27"/>
            <p:cNvSpPr txBox="1"/>
            <p:nvPr/>
          </p:nvSpPr>
          <p:spPr>
            <a:xfrm>
              <a:off x="0" y="-38100"/>
              <a:ext cx="246798" cy="27474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1" name="Google Shape;211;p27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212" name="Google Shape;212;p27"/>
          <p:cNvCxnSpPr/>
          <p:nvPr/>
        </p:nvCxnSpPr>
        <p:spPr>
          <a:xfrm rot="10800000">
            <a:off x="648530" y="-104525"/>
            <a:ext cx="5403" cy="2997456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3" name="Google Shape;213;p27"/>
          <p:cNvCxnSpPr/>
          <p:nvPr/>
        </p:nvCxnSpPr>
        <p:spPr>
          <a:xfrm rot="10800000">
            <a:off x="643890" y="7289441"/>
            <a:ext cx="5403" cy="2997456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4" name="Google Shape;214;p27"/>
          <p:cNvSpPr txBox="1"/>
          <p:nvPr/>
        </p:nvSpPr>
        <p:spPr>
          <a:xfrm>
            <a:off x="1363700" y="3654925"/>
            <a:ext cx="5761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Primary Sources</a:t>
            </a:r>
            <a:endParaRPr sz="4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" name="Google Shape;215;p27"/>
          <p:cNvSpPr txBox="1"/>
          <p:nvPr/>
        </p:nvSpPr>
        <p:spPr>
          <a:xfrm>
            <a:off x="11246475" y="3654925"/>
            <a:ext cx="5761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Secondary</a:t>
            </a:r>
            <a:r>
              <a:rPr b="1" lang="en-US" sz="4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Sources</a:t>
            </a:r>
            <a:endParaRPr sz="4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6" name="Google Shape;216;p27"/>
          <p:cNvSpPr txBox="1"/>
          <p:nvPr/>
        </p:nvSpPr>
        <p:spPr>
          <a:xfrm>
            <a:off x="2006975" y="4663550"/>
            <a:ext cx="4540800" cy="3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An original object, document, or first-hand account.</a:t>
            </a:r>
            <a:endParaRPr sz="3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Generally written or created in the time period of the event or development.</a:t>
            </a:r>
            <a:endParaRPr sz="3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7" name="Google Shape;217;p27"/>
          <p:cNvSpPr txBox="1"/>
          <p:nvPr/>
        </p:nvSpPr>
        <p:spPr>
          <a:xfrm>
            <a:off x="11856825" y="4663550"/>
            <a:ext cx="4682100" cy="44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Created after the event or development; potentially years or centuries later.</a:t>
            </a:r>
            <a:endParaRPr sz="3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Often an interpretation of the past, rather than an experience of the past.</a:t>
            </a:r>
            <a:endParaRPr sz="3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8" name="Google Shape;218;p27"/>
          <p:cNvPicPr preferRelativeResize="0"/>
          <p:nvPr/>
        </p:nvPicPr>
        <p:blipFill rotWithShape="1">
          <a:blip r:embed="rId4">
            <a:alphaModFix/>
          </a:blip>
          <a:srcRect b="3121" l="5524" r="4051" t="2289"/>
          <a:stretch/>
        </p:blipFill>
        <p:spPr>
          <a:xfrm>
            <a:off x="6661467" y="3756030"/>
            <a:ext cx="2218153" cy="338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7"/>
          <p:cNvSpPr txBox="1"/>
          <p:nvPr/>
        </p:nvSpPr>
        <p:spPr>
          <a:xfrm>
            <a:off x="6661475" y="7139525"/>
            <a:ext cx="2218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Primary Source: </a:t>
            </a:r>
            <a:r>
              <a:rPr i="1"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Epic of Gilgamesh</a:t>
            </a:r>
            <a:endParaRPr i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© Osama Shukir Muhammed Amin, Wikimedia Commons. </a:t>
            </a:r>
            <a:r>
              <a:rPr lang="en-US" sz="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0" name="Google Shape;22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32075" y="5639750"/>
            <a:ext cx="2672349" cy="4093471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7"/>
          <p:cNvSpPr txBox="1"/>
          <p:nvPr/>
        </p:nvSpPr>
        <p:spPr>
          <a:xfrm>
            <a:off x="9486225" y="4900850"/>
            <a:ext cx="2218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Secondary</a:t>
            </a: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Source: </a:t>
            </a:r>
            <a:r>
              <a:rPr i="1"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Gilgamesh</a:t>
            </a: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by Stephen Mitchell (2014).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2" name="Google Shape;222;p27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TYPES OF SOURCES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8"/>
          <p:cNvSpPr txBox="1"/>
          <p:nvPr/>
        </p:nvSpPr>
        <p:spPr>
          <a:xfrm>
            <a:off x="2368950" y="2161075"/>
            <a:ext cx="13550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Sources are the bedrock of the discipline of history. </a:t>
            </a:r>
            <a:endParaRPr b="1" sz="45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We read and analyze them. We write and create them.</a:t>
            </a:r>
            <a:endParaRPr sz="4500">
              <a:solidFill>
                <a:schemeClr val="dk1"/>
              </a:solidFill>
            </a:endParaRPr>
          </a:p>
        </p:txBody>
      </p:sp>
      <p:grpSp>
        <p:nvGrpSpPr>
          <p:cNvPr id="228" name="Google Shape;228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29" name="Google Shape;229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0" name="Google Shape;230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1" name="Google Shape;231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2" name="Google Shape;232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233" name="Google Shape;233;p28"/>
          <p:cNvSpPr/>
          <p:nvPr/>
        </p:nvSpPr>
        <p:spPr>
          <a:xfrm>
            <a:off x="10469620" y="924849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4" name="Google Shape;234;p28"/>
          <p:cNvSpPr/>
          <p:nvPr/>
        </p:nvSpPr>
        <p:spPr>
          <a:xfrm>
            <a:off x="1564423" y="-164117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5" name="Google Shape;235;p28"/>
          <p:cNvGrpSpPr/>
          <p:nvPr/>
        </p:nvGrpSpPr>
        <p:grpSpPr>
          <a:xfrm>
            <a:off x="185402" y="-144662"/>
            <a:ext cx="937455" cy="10431728"/>
            <a:chOff x="0" y="-38100"/>
            <a:chExt cx="246900" cy="2747433"/>
          </a:xfrm>
        </p:grpSpPr>
        <p:sp>
          <p:nvSpPr>
            <p:cNvPr id="236" name="Google Shape;236;p28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37" name="Google Shape;237;p28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8" name="Google Shape;238;p28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239" name="Google Shape;239;p28"/>
          <p:cNvCxnSpPr/>
          <p:nvPr/>
        </p:nvCxnSpPr>
        <p:spPr>
          <a:xfrm rot="10800000">
            <a:off x="648533" y="-1046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0" name="Google Shape;240;p28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1" name="Google Shape;241;p28"/>
          <p:cNvSpPr txBox="1"/>
          <p:nvPr/>
        </p:nvSpPr>
        <p:spPr>
          <a:xfrm>
            <a:off x="1789277" y="4413750"/>
            <a:ext cx="45045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clear </a:t>
            </a:r>
            <a:r>
              <a:rPr b="1"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protocol</a:t>
            </a: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for understanding sources is critical to understanding the past.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2" name="Google Shape;242;p28"/>
          <p:cNvSpPr/>
          <p:nvPr/>
        </p:nvSpPr>
        <p:spPr>
          <a:xfrm>
            <a:off x="12518550" y="3748450"/>
            <a:ext cx="5367300" cy="35409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38E0A4"/>
          </a:solidFill>
          <a:ln cap="flat" cmpd="sng" w="9525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9725" lIns="109725" spcFirstLastPara="1" rIns="109725" wrap="square" tIns="109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latin typeface="Inter"/>
                <a:ea typeface="Inter"/>
                <a:cs typeface="Inter"/>
                <a:sym typeface="Inter"/>
              </a:rPr>
              <a:t>“The reading of history is complicated by the fact that historians are rarely the intended audience for the </a:t>
            </a:r>
            <a:r>
              <a:rPr b="1" lang="en-US" sz="2200">
                <a:latin typeface="Inter"/>
                <a:ea typeface="Inter"/>
                <a:cs typeface="Inter"/>
                <a:sym typeface="Inter"/>
              </a:rPr>
              <a:t>documents</a:t>
            </a:r>
            <a:r>
              <a:rPr b="1" lang="en-US" sz="2200">
                <a:latin typeface="Inter"/>
                <a:ea typeface="Inter"/>
                <a:cs typeface="Inter"/>
                <a:sym typeface="Inter"/>
              </a:rPr>
              <a:t> they review. As eavesdroppers on conversations between others, historians must try to understand both the authors’ intentions and the audiences’ reactions.”</a:t>
            </a:r>
            <a:endParaRPr b="1" i="1"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43" name="Google Shape;243;p28" title="Screen Shot 2025-05-28 at 8.51.24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2775" y="3788650"/>
            <a:ext cx="4240250" cy="49885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8"/>
          <p:cNvSpPr txBox="1"/>
          <p:nvPr/>
        </p:nvSpPr>
        <p:spPr>
          <a:xfrm>
            <a:off x="1273912" y="876300"/>
            <a:ext cx="14460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FOUNDATION FOR HISTORY</a:t>
            </a:r>
            <a:endParaRPr sz="100"/>
          </a:p>
        </p:txBody>
      </p:sp>
      <p:sp>
        <p:nvSpPr>
          <p:cNvPr id="245" name="Google Shape;245;p28"/>
          <p:cNvSpPr txBox="1"/>
          <p:nvPr/>
        </p:nvSpPr>
        <p:spPr>
          <a:xfrm>
            <a:off x="11799950" y="7864550"/>
            <a:ext cx="6085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Sam Wineburg,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Historical Thinking and Other Unnatural Acts: Charting the Future of Teaching the Past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2001.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29" title="Screen Shot 2025-05-28 at 8.53.46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85475" y="1157047"/>
            <a:ext cx="6762626" cy="82014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1" name="Google Shape;251;p29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2" name="Google Shape;252;p29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53" name="Google Shape;253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54" name="Google Shape;254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55" name="Google Shape;255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6" name="Google Shape;256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7" name="Google Shape;257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8" name="Google Shape;258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9" name="Google Shape;259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60" name="Google Shape;260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61" name="Google Shape;261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2" name="Google Shape;262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" name="Google Shape;263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4" name="Google Shape;264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65" name="Google Shape;265;p29"/>
          <p:cNvSpPr txBox="1"/>
          <p:nvPr/>
        </p:nvSpPr>
        <p:spPr>
          <a:xfrm>
            <a:off x="15747150" y="2923425"/>
            <a:ext cx="2003700" cy="19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1. The Silk Road deals with trade in the ancient world.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2. Secondary source - book written for a modern audience wanting to know more about the Silk Road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3. “New History” implies she is challenging a previous historical argument.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10781700" y="3102250"/>
            <a:ext cx="10683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29"/>
          <p:cNvSpPr/>
          <p:nvPr/>
        </p:nvSpPr>
        <p:spPr>
          <a:xfrm>
            <a:off x="11719275" y="3102250"/>
            <a:ext cx="18813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9"/>
          <p:cNvSpPr/>
          <p:nvPr/>
        </p:nvSpPr>
        <p:spPr>
          <a:xfrm>
            <a:off x="13493475" y="3102250"/>
            <a:ext cx="5319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29"/>
          <p:cNvCxnSpPr/>
          <p:nvPr/>
        </p:nvCxnSpPr>
        <p:spPr>
          <a:xfrm flipH="1" rot="10800000">
            <a:off x="12023800" y="3707175"/>
            <a:ext cx="3102000" cy="25800"/>
          </a:xfrm>
          <a:prstGeom prst="straightConnector1">
            <a:avLst/>
          </a:prstGeom>
          <a:noFill/>
          <a:ln cap="flat" cmpd="sng" w="28575">
            <a:solidFill>
              <a:srgbClr val="E95C3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0" name="Google Shape;270;p29"/>
          <p:cNvSpPr/>
          <p:nvPr/>
        </p:nvSpPr>
        <p:spPr>
          <a:xfrm>
            <a:off x="12957075" y="3429000"/>
            <a:ext cx="1238100" cy="326700"/>
          </a:xfrm>
          <a:prstGeom prst="ellipse">
            <a:avLst/>
          </a:prstGeom>
          <a:noFill/>
          <a:ln cap="flat" cmpd="sng" w="28575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29"/>
          <p:cNvSpPr/>
          <p:nvPr/>
        </p:nvSpPr>
        <p:spPr>
          <a:xfrm>
            <a:off x="14195175" y="3429000"/>
            <a:ext cx="1068300" cy="326700"/>
          </a:xfrm>
          <a:prstGeom prst="ellipse">
            <a:avLst/>
          </a:prstGeom>
          <a:noFill/>
          <a:ln cap="flat" cmpd="sng" w="28575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29"/>
          <p:cNvSpPr txBox="1"/>
          <p:nvPr/>
        </p:nvSpPr>
        <p:spPr>
          <a:xfrm>
            <a:off x="14106825" y="2607950"/>
            <a:ext cx="1752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She is a professor at reputable university - likely credible and trusted by others.</a:t>
            </a:r>
            <a:endParaRPr b="1" sz="1200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" name="Google Shape;273;p29"/>
          <p:cNvSpPr txBox="1"/>
          <p:nvPr/>
        </p:nvSpPr>
        <p:spPr>
          <a:xfrm>
            <a:off x="12138750" y="2694650"/>
            <a:ext cx="16878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Secondary Source.</a:t>
            </a:r>
            <a:endParaRPr b="1" sz="1200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274" name="Google Shape;274;p29"/>
          <p:cNvCxnSpPr/>
          <p:nvPr/>
        </p:nvCxnSpPr>
        <p:spPr>
          <a:xfrm>
            <a:off x="13493550" y="2923400"/>
            <a:ext cx="260400" cy="269100"/>
          </a:xfrm>
          <a:prstGeom prst="straightConnector1">
            <a:avLst/>
          </a:prstGeom>
          <a:noFill/>
          <a:ln cap="flat" cmpd="sng" w="9525">
            <a:solidFill>
              <a:srgbClr val="6484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75" name="Google Shape;275;p29"/>
          <p:cNvSpPr txBox="1"/>
          <p:nvPr/>
        </p:nvSpPr>
        <p:spPr>
          <a:xfrm>
            <a:off x="9785476" y="2544575"/>
            <a:ext cx="2240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What books might this be a response to? How does her argument differ?</a:t>
            </a:r>
            <a:endParaRPr b="1" sz="1200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6" name="Google Shape;276;p29"/>
          <p:cNvSpPr txBox="1"/>
          <p:nvPr/>
        </p:nvSpPr>
        <p:spPr>
          <a:xfrm>
            <a:off x="374050" y="2319626"/>
            <a:ext cx="91980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All of this can (and should!) be done </a:t>
            </a:r>
            <a:r>
              <a:rPr b="1" i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before </a:t>
            </a: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reading the text.</a:t>
            </a:r>
            <a:endParaRPr sz="2573"/>
          </a:p>
        </p:txBody>
      </p:sp>
      <p:sp>
        <p:nvSpPr>
          <p:cNvPr id="277" name="Google Shape;277;p29"/>
          <p:cNvSpPr txBox="1"/>
          <p:nvPr/>
        </p:nvSpPr>
        <p:spPr>
          <a:xfrm>
            <a:off x="596985" y="2867656"/>
            <a:ext cx="8164500" cy="6095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CITATION</a:t>
            </a:r>
            <a:endParaRPr b="1" sz="2969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Identify the Source information (Source title, author, year published/created)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Is this a primary or secondary source?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5C3E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CONTEXTUALIZATION: </a:t>
            </a:r>
            <a:r>
              <a:rPr lang="en-US" sz="2771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What do I know about this author? This era? This subject? The potential audience?</a:t>
            </a:r>
            <a:endParaRPr sz="2771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CREDIBILITY:</a:t>
            </a:r>
            <a:endParaRPr b="1" sz="2969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author credible?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source authentic?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How have experts viewed this source?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CORROBORATION:</a:t>
            </a:r>
            <a:endParaRPr b="1" sz="2969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How does this source fit within other sources from or about this topic or era?</a:t>
            </a:r>
            <a:endParaRPr sz="2771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8" name="Google Shape;278;p29"/>
          <p:cNvSpPr txBox="1"/>
          <p:nvPr/>
        </p:nvSpPr>
        <p:spPr>
          <a:xfrm>
            <a:off x="1295689" y="361675"/>
            <a:ext cx="8277000" cy="19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335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4 C’s of Sourcing: A PROTOCOL</a:t>
            </a:r>
            <a:endParaRPr sz="197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30" title="Screen Shot 2025-05-28 at 8.53.46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85475" y="1157047"/>
            <a:ext cx="6762626" cy="82014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84" name="Google Shape;284;p30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5" name="Google Shape;285;p30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6" name="Google Shape;286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87" name="Google Shape;287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8" name="Google Shape;288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9" name="Google Shape;289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0" name="Google Shape;290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91" name="Google Shape;291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2" name="Google Shape;292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3" name="Google Shape;293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94" name="Google Shape;294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5" name="Google Shape;295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7" name="Google Shape;297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98" name="Google Shape;298;p30"/>
          <p:cNvSpPr txBox="1"/>
          <p:nvPr/>
        </p:nvSpPr>
        <p:spPr>
          <a:xfrm>
            <a:off x="15747150" y="2923425"/>
            <a:ext cx="2003700" cy="19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1. The Silk Road deals with trade in the ancient world.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2. Secondary source - book written for a modern audience wanting to know more about the Silk Road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3. “New History” implies she is challenging a previous historical argument.</a:t>
            </a:r>
            <a:endParaRPr b="1" sz="1200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9" name="Google Shape;299;p30"/>
          <p:cNvSpPr/>
          <p:nvPr/>
        </p:nvSpPr>
        <p:spPr>
          <a:xfrm>
            <a:off x="10781700" y="3102250"/>
            <a:ext cx="10683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30"/>
          <p:cNvSpPr/>
          <p:nvPr/>
        </p:nvSpPr>
        <p:spPr>
          <a:xfrm>
            <a:off x="11719275" y="3102250"/>
            <a:ext cx="18813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30"/>
          <p:cNvSpPr/>
          <p:nvPr/>
        </p:nvSpPr>
        <p:spPr>
          <a:xfrm>
            <a:off x="13493475" y="3102250"/>
            <a:ext cx="531900" cy="326700"/>
          </a:xfrm>
          <a:prstGeom prst="ellipse">
            <a:avLst/>
          </a:prstGeom>
          <a:noFill/>
          <a:ln cap="flat" cmpd="sng" w="2857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2" name="Google Shape;302;p30"/>
          <p:cNvCxnSpPr/>
          <p:nvPr/>
        </p:nvCxnSpPr>
        <p:spPr>
          <a:xfrm flipH="1" rot="10800000">
            <a:off x="12023800" y="3707175"/>
            <a:ext cx="3102000" cy="25800"/>
          </a:xfrm>
          <a:prstGeom prst="straightConnector1">
            <a:avLst/>
          </a:prstGeom>
          <a:noFill/>
          <a:ln cap="flat" cmpd="sng" w="28575">
            <a:solidFill>
              <a:srgbClr val="E95C3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3" name="Google Shape;303;p30"/>
          <p:cNvSpPr/>
          <p:nvPr/>
        </p:nvSpPr>
        <p:spPr>
          <a:xfrm>
            <a:off x="12957075" y="3429000"/>
            <a:ext cx="1238100" cy="326700"/>
          </a:xfrm>
          <a:prstGeom prst="ellipse">
            <a:avLst/>
          </a:prstGeom>
          <a:noFill/>
          <a:ln cap="flat" cmpd="sng" w="28575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30"/>
          <p:cNvSpPr/>
          <p:nvPr/>
        </p:nvSpPr>
        <p:spPr>
          <a:xfrm>
            <a:off x="14195175" y="3429000"/>
            <a:ext cx="1068300" cy="326700"/>
          </a:xfrm>
          <a:prstGeom prst="ellipse">
            <a:avLst/>
          </a:prstGeom>
          <a:noFill/>
          <a:ln cap="flat" cmpd="sng" w="28575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0"/>
          <p:cNvSpPr txBox="1"/>
          <p:nvPr/>
        </p:nvSpPr>
        <p:spPr>
          <a:xfrm>
            <a:off x="14106825" y="2607950"/>
            <a:ext cx="1752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She is a professor at reputable university - likely credible and trusted by others.</a:t>
            </a:r>
            <a:endParaRPr b="1" sz="1200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30"/>
          <p:cNvSpPr txBox="1"/>
          <p:nvPr/>
        </p:nvSpPr>
        <p:spPr>
          <a:xfrm>
            <a:off x="12138750" y="2694650"/>
            <a:ext cx="16878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Secondary Source.</a:t>
            </a:r>
            <a:endParaRPr b="1" sz="1200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307" name="Google Shape;307;p30"/>
          <p:cNvCxnSpPr/>
          <p:nvPr/>
        </p:nvCxnSpPr>
        <p:spPr>
          <a:xfrm>
            <a:off x="13493550" y="2923400"/>
            <a:ext cx="260400" cy="269100"/>
          </a:xfrm>
          <a:prstGeom prst="straightConnector1">
            <a:avLst/>
          </a:prstGeom>
          <a:noFill/>
          <a:ln cap="flat" cmpd="sng" w="9525">
            <a:solidFill>
              <a:srgbClr val="6484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8" name="Google Shape;308;p30"/>
          <p:cNvSpPr txBox="1"/>
          <p:nvPr/>
        </p:nvSpPr>
        <p:spPr>
          <a:xfrm>
            <a:off x="9785476" y="2544575"/>
            <a:ext cx="2240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What books might this be a response to? How does her argument differ?</a:t>
            </a:r>
            <a:endParaRPr b="1" sz="1200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p30"/>
          <p:cNvSpPr txBox="1"/>
          <p:nvPr/>
        </p:nvSpPr>
        <p:spPr>
          <a:xfrm>
            <a:off x="374050" y="2349226"/>
            <a:ext cx="91980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All of this can (and should!) be done </a:t>
            </a:r>
            <a:r>
              <a:rPr b="1" i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before </a:t>
            </a: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reading the text.</a:t>
            </a:r>
            <a:endParaRPr sz="2573"/>
          </a:p>
        </p:txBody>
      </p:sp>
      <p:sp>
        <p:nvSpPr>
          <p:cNvPr id="310" name="Google Shape;310;p30"/>
          <p:cNvSpPr txBox="1"/>
          <p:nvPr/>
        </p:nvSpPr>
        <p:spPr>
          <a:xfrm>
            <a:off x="596985" y="2897256"/>
            <a:ext cx="8164500" cy="6095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CITATION</a:t>
            </a:r>
            <a:endParaRPr b="1" sz="2969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Identify the Source information (Source title, author, year published/created)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Is this a primary or secondary source?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5C3E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CONTEXTUALIZATION: </a:t>
            </a:r>
            <a:r>
              <a:rPr lang="en-US" sz="2771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What do I know about this author? This era? This subject? The potential audience?</a:t>
            </a:r>
            <a:endParaRPr sz="2771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CREDIBILITY:</a:t>
            </a:r>
            <a:endParaRPr b="1" sz="2969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author credible?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source authentic?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How have experts viewed this source?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CORROBORATION:</a:t>
            </a:r>
            <a:endParaRPr b="1" sz="2969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How does this source fit within other sources from or about this topic or era?</a:t>
            </a:r>
            <a:endParaRPr sz="2771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p30"/>
          <p:cNvSpPr txBox="1"/>
          <p:nvPr/>
        </p:nvSpPr>
        <p:spPr>
          <a:xfrm>
            <a:off x="1295689" y="391275"/>
            <a:ext cx="8277000" cy="19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335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4 C’s of Sourcing: A PROTOCOL</a:t>
            </a:r>
            <a:endParaRPr sz="197"/>
          </a:p>
        </p:txBody>
      </p:sp>
      <p:sp>
        <p:nvSpPr>
          <p:cNvPr id="312" name="Google Shape;312;p30"/>
          <p:cNvSpPr/>
          <p:nvPr/>
        </p:nvSpPr>
        <p:spPr>
          <a:xfrm rot="-1741148">
            <a:off x="4262130" y="2697595"/>
            <a:ext cx="8895455" cy="4891814"/>
          </a:xfrm>
          <a:prstGeom prst="roundRect">
            <a:avLst>
              <a:gd fmla="val 16667" name="adj"/>
            </a:avLst>
          </a:prstGeom>
          <a:solidFill>
            <a:srgbClr val="38E0A4"/>
          </a:solidFill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0">
                <a:latin typeface="Plus Jakarta Sans"/>
                <a:ea typeface="Plus Jakarta Sans"/>
                <a:cs typeface="Plus Jakarta Sans"/>
                <a:sym typeface="Plus Jakarta Sans"/>
              </a:rPr>
              <a:t>You try!</a:t>
            </a:r>
            <a:endParaRPr sz="15000"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1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8" name="Google Shape;318;p31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9" name="Google Shape;319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20" name="Google Shape;320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21" name="Google Shape;321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22" name="Google Shape;322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3" name="Google Shape;323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24" name="Google Shape;324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5" name="Google Shape;325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326" name="Google Shape;326;p31" title="Screen Shot 2025-05-28 at 9.15.03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84975" y="1269625"/>
            <a:ext cx="7073101" cy="787607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327" name="Google Shape;327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8" name="Google Shape;328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9" name="Google Shape;329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0" name="Google Shape;330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1" name="Google Shape;331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32" name="Google Shape;332;p31"/>
          <p:cNvSpPr txBox="1"/>
          <p:nvPr/>
        </p:nvSpPr>
        <p:spPr>
          <a:xfrm>
            <a:off x="334250" y="2349226"/>
            <a:ext cx="91980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All of this can (and should!) be done </a:t>
            </a:r>
            <a:r>
              <a:rPr b="1" i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before </a:t>
            </a:r>
            <a:r>
              <a:rPr b="1" lang="en-US" sz="2573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reading the text.</a:t>
            </a:r>
            <a:endParaRPr sz="2573"/>
          </a:p>
        </p:txBody>
      </p:sp>
      <p:sp>
        <p:nvSpPr>
          <p:cNvPr id="333" name="Google Shape;333;p31"/>
          <p:cNvSpPr txBox="1"/>
          <p:nvPr/>
        </p:nvSpPr>
        <p:spPr>
          <a:xfrm>
            <a:off x="557185" y="2897256"/>
            <a:ext cx="8164500" cy="6095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CITATION</a:t>
            </a:r>
            <a:endParaRPr b="1" sz="2969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Identify the Source information (Source title, author, year published/created)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84F3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6484F3"/>
                </a:solidFill>
                <a:latin typeface="Inter"/>
                <a:ea typeface="Inter"/>
                <a:cs typeface="Inter"/>
                <a:sym typeface="Inter"/>
              </a:rPr>
              <a:t>Is this a primary or secondary source?</a:t>
            </a:r>
            <a:endParaRPr sz="2771">
              <a:solidFill>
                <a:srgbClr val="6484F3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95C3E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CONTEXTUALIZATION: </a:t>
            </a:r>
            <a:r>
              <a:rPr lang="en-US" sz="2771">
                <a:solidFill>
                  <a:srgbClr val="E95C3E"/>
                </a:solidFill>
                <a:latin typeface="Inter"/>
                <a:ea typeface="Inter"/>
                <a:cs typeface="Inter"/>
                <a:sym typeface="Inter"/>
              </a:rPr>
              <a:t>What do I know about this author? This era? This subject? The potential audience?</a:t>
            </a:r>
            <a:endParaRPr sz="2771">
              <a:solidFill>
                <a:srgbClr val="E95C3E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CREDIBILITY:</a:t>
            </a:r>
            <a:endParaRPr b="1" sz="2969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author credible?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Is the source authentic?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E0A4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38E0A4"/>
                </a:solidFill>
                <a:latin typeface="Inter"/>
                <a:ea typeface="Inter"/>
                <a:cs typeface="Inter"/>
                <a:sym typeface="Inter"/>
              </a:rPr>
              <a:t>How have experts viewed this source?</a:t>
            </a:r>
            <a:endParaRPr sz="2771">
              <a:solidFill>
                <a:srgbClr val="38E0A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4883" lvl="0" marL="452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970"/>
              <a:buFont typeface="Inter"/>
              <a:buAutoNum type="arabicPeriod"/>
            </a:pPr>
            <a:r>
              <a:rPr b="1" lang="en-US" sz="2969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CORROBORATION:</a:t>
            </a:r>
            <a:endParaRPr b="1" sz="2969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02312" lvl="1" marL="9052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AF4B"/>
              </a:buClr>
              <a:buSzPts val="2772"/>
              <a:buFont typeface="Inter"/>
              <a:buAutoNum type="alphaLcPeriod"/>
            </a:pPr>
            <a:r>
              <a:rPr lang="en-US" sz="2771">
                <a:solidFill>
                  <a:srgbClr val="F1AF4B"/>
                </a:solidFill>
                <a:latin typeface="Inter"/>
                <a:ea typeface="Inter"/>
                <a:cs typeface="Inter"/>
                <a:sym typeface="Inter"/>
              </a:rPr>
              <a:t>How does this source fit within other sources from or about this topic or era?</a:t>
            </a:r>
            <a:endParaRPr sz="2771">
              <a:solidFill>
                <a:srgbClr val="F1AF4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4" name="Google Shape;334;p31"/>
          <p:cNvSpPr txBox="1"/>
          <p:nvPr/>
        </p:nvSpPr>
        <p:spPr>
          <a:xfrm>
            <a:off x="1255889" y="391275"/>
            <a:ext cx="8277000" cy="19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335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4 C’s of Sourcing: A PROTOCOL</a:t>
            </a:r>
            <a:endParaRPr sz="197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2"/>
          <p:cNvSpPr txBox="1"/>
          <p:nvPr/>
        </p:nvSpPr>
        <p:spPr>
          <a:xfrm>
            <a:off x="1028700" y="1096450"/>
            <a:ext cx="16230600" cy="9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3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EVALUATING EVIDENCE PRACTICE</a:t>
            </a:r>
            <a:endParaRPr sz="100"/>
          </a:p>
        </p:txBody>
      </p:sp>
      <p:sp>
        <p:nvSpPr>
          <p:cNvPr id="340" name="Google Shape;340;p32"/>
          <p:cNvSpPr/>
          <p:nvPr/>
        </p:nvSpPr>
        <p:spPr>
          <a:xfrm>
            <a:off x="13477538" y="741550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1" name="Google Shape;341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42" name="Google Shape;342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43" name="Google Shape;343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4" name="Google Shape;344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5" name="Google Shape;345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46" name="Google Shape;346;p32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7" name="Google Shape;347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8" name="Google Shape;348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9" name="Google Shape;349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0" name="Google Shape;350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1" name="Google Shape;351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52" name="Google Shape;352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3" name="Google Shape;353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54" name="Google Shape;354;p32"/>
          <p:cNvSpPr txBox="1"/>
          <p:nvPr/>
        </p:nvSpPr>
        <p:spPr>
          <a:xfrm>
            <a:off x="1028700" y="2492600"/>
            <a:ext cx="8117100" cy="62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Now that we’ve properly sourced a document, we are going to practice evaluating evidence through a short formative </a:t>
            </a: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assessment</a:t>
            </a: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You do not need to know anything about this source to complete this. 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35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Inter"/>
              <a:buChar char="●"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the text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3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Inter"/>
              <a:buChar char="●"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Choose an answer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3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Inter"/>
              <a:buChar char="●"/>
            </a:pPr>
            <a:r>
              <a:rPr lang="en-US" sz="3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Justify your choice</a:t>
            </a:r>
            <a:endParaRPr sz="3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55" name="Google Shape;355;p32" title="Screen Shot 2025-05-28 at 9.48.42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99225" y="2310850"/>
            <a:ext cx="5218330" cy="676676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3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1" name="Google Shape;361;p33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/>
          </a:p>
        </p:txBody>
      </p:sp>
      <p:grpSp>
        <p:nvGrpSpPr>
          <p:cNvPr id="362" name="Google Shape;362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63" name="Google Shape;363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64" name="Google Shape;364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5" name="Google Shape;365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6" name="Google Shape;366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67" name="Google Shape;367;p33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8" name="Google Shape;368;p33"/>
          <p:cNvSpPr txBox="1"/>
          <p:nvPr/>
        </p:nvSpPr>
        <p:spPr>
          <a:xfrm>
            <a:off x="1209674" y="2895975"/>
            <a:ext cx="9110400" cy="3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answer did you choose? Why?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Did other students have clear justifications for choosing different answers? 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69" name="Google Shape;369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70" name="Google Shape;370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71" name="Google Shape;371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72" name="Google Shape;372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3" name="Google Shape;373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74" name="Google Shape;374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5" name="Google Shape;375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76" name="Google Shape;376;p33"/>
          <p:cNvGrpSpPr/>
          <p:nvPr/>
        </p:nvGrpSpPr>
        <p:grpSpPr>
          <a:xfrm>
            <a:off x="10835691" y="2292364"/>
            <a:ext cx="5889167" cy="4592315"/>
            <a:chOff x="5376825" y="1512437"/>
            <a:chExt cx="3094350" cy="2481394"/>
          </a:xfrm>
        </p:grpSpPr>
        <p:sp>
          <p:nvSpPr>
            <p:cNvPr id="377" name="Google Shape;377;p33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33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33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33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33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33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33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84" name="Google Shape;384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5" name="Google Shape;385;p33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