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5143500" cx="9144000"/>
  <p:notesSz cx="6858000" cy="9144000"/>
  <p:embeddedFontLst>
    <p:embeddedFont>
      <p:font typeface="Halant"/>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2.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5d51d8ad1c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g35d51d8ad1c_0_2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5d51d8ad1c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g35d51d8ad1c_0_4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5d51d8ad1c_0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35d51d8ad1c_0_50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3fd614237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3fd614237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3fd6142371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3fd6142371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3fd6142371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3fd6142371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541a2a9a1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541a2a9a1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3fd6142371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3fd6142371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3fd6142371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3fd6142371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6" name="Shape 66"/>
        <p:cNvGrpSpPr/>
        <p:nvPr/>
      </p:nvGrpSpPr>
      <p:grpSpPr>
        <a:xfrm>
          <a:off x="0" y="0"/>
          <a:ext cx="0" cy="0"/>
          <a:chOff x="0" y="0"/>
          <a:chExt cx="0" cy="0"/>
        </a:xfrm>
      </p:grpSpPr>
      <p:sp>
        <p:nvSpPr>
          <p:cNvPr id="67" name="Google Shape;67;p16"/>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7"/>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8" name="Shape 78"/>
        <p:cNvGrpSpPr/>
        <p:nvPr/>
      </p:nvGrpSpPr>
      <p:grpSpPr>
        <a:xfrm>
          <a:off x="0" y="0"/>
          <a:ext cx="0" cy="0"/>
          <a:chOff x="0" y="0"/>
          <a:chExt cx="0" cy="0"/>
        </a:xfrm>
      </p:grpSpPr>
      <p:sp>
        <p:nvSpPr>
          <p:cNvPr id="79" name="Google Shape;79;p18"/>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81" name="Google Shape;81;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2" name="Google Shape;82;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4" name="Shape 84"/>
        <p:cNvGrpSpPr/>
        <p:nvPr/>
      </p:nvGrpSpPr>
      <p:grpSpPr>
        <a:xfrm>
          <a:off x="0" y="0"/>
          <a:ext cx="0" cy="0"/>
          <a:chOff x="0" y="0"/>
          <a:chExt cx="0" cy="0"/>
        </a:xfrm>
      </p:grpSpPr>
      <p:sp>
        <p:nvSpPr>
          <p:cNvPr id="85" name="Google Shape;85;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6" name="Google Shape;86;p19"/>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7" name="Google Shape;87;p19"/>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8" name="Google Shape;88;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9" name="Google Shape;89;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0" name="Google Shape;90;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1" name="Shape 91"/>
        <p:cNvGrpSpPr/>
        <p:nvPr/>
      </p:nvGrpSpPr>
      <p:grpSpPr>
        <a:xfrm>
          <a:off x="0" y="0"/>
          <a:ext cx="0" cy="0"/>
          <a:chOff x="0" y="0"/>
          <a:chExt cx="0" cy="0"/>
        </a:xfrm>
      </p:grpSpPr>
      <p:sp>
        <p:nvSpPr>
          <p:cNvPr id="92" name="Google Shape;92;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3" name="Google Shape;93;p20"/>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4" name="Google Shape;94;p20"/>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5" name="Google Shape;95;p20"/>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6" name="Google Shape;96;p20"/>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7" name="Google Shape;97;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9" name="Google Shape;99;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21"/>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2" name="Google Shape;102;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3" name="Google Shape;103;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5" name="Shape 105"/>
        <p:cNvGrpSpPr/>
        <p:nvPr/>
      </p:nvGrpSpPr>
      <p:grpSpPr>
        <a:xfrm>
          <a:off x="0" y="0"/>
          <a:ext cx="0" cy="0"/>
          <a:chOff x="0" y="0"/>
          <a:chExt cx="0" cy="0"/>
        </a:xfrm>
      </p:grpSpPr>
      <p:sp>
        <p:nvSpPr>
          <p:cNvPr id="106" name="Google Shape;106;p22"/>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7" name="Google Shape;107;p22"/>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8" name="Google Shape;108;p22"/>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9" name="Google Shape;109;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0" name="Google Shape;110;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2" name="Shape 112"/>
        <p:cNvGrpSpPr/>
        <p:nvPr/>
      </p:nvGrpSpPr>
      <p:grpSpPr>
        <a:xfrm>
          <a:off x="0" y="0"/>
          <a:ext cx="0" cy="0"/>
          <a:chOff x="0" y="0"/>
          <a:chExt cx="0" cy="0"/>
        </a:xfrm>
      </p:grpSpPr>
      <p:sp>
        <p:nvSpPr>
          <p:cNvPr id="113" name="Google Shape;113;p23"/>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4" name="Google Shape;114;p23"/>
          <p:cNvSpPr/>
          <p:nvPr>
            <p:ph idx="2" type="pic"/>
          </p:nvPr>
        </p:nvSpPr>
        <p:spPr>
          <a:xfrm>
            <a:off x="896144" y="306388"/>
            <a:ext cx="2743200" cy="2057400"/>
          </a:xfrm>
          <a:prstGeom prst="rect">
            <a:avLst/>
          </a:prstGeom>
          <a:noFill/>
          <a:ln>
            <a:noFill/>
          </a:ln>
        </p:spPr>
      </p:sp>
      <p:sp>
        <p:nvSpPr>
          <p:cNvPr id="115" name="Google Shape;115;p23"/>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5" name="Shape 125"/>
        <p:cNvGrpSpPr/>
        <p:nvPr/>
      </p:nvGrpSpPr>
      <p:grpSpPr>
        <a:xfrm>
          <a:off x="0" y="0"/>
          <a:ext cx="0" cy="0"/>
          <a:chOff x="0" y="0"/>
          <a:chExt cx="0" cy="0"/>
        </a:xfrm>
      </p:grpSpPr>
      <p:sp>
        <p:nvSpPr>
          <p:cNvPr id="126" name="Google Shape;126;p25"/>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7" name="Google Shape;127;p25"/>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8" name="Google Shape;128;p2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9" name="Google Shape;129;p2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30" name="Google Shape;130;p2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8" name="Google Shape;58;p14"/>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9" name="Google Shape;59;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60" name="Google Shape;60;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61" name="Google Shape;61;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hyperlink" Target="https://creativecommons.org/licenses/by-sa/3.0/deed.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sims2.digitalmappa.org/36?document=5739"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hyperlink" Target="https://native-land.ca/"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grpSp>
        <p:nvGrpSpPr>
          <p:cNvPr id="135" name="Google Shape;135;p26"/>
          <p:cNvGrpSpPr/>
          <p:nvPr/>
        </p:nvGrpSpPr>
        <p:grpSpPr>
          <a:xfrm>
            <a:off x="-15535" y="-90413"/>
            <a:ext cx="2119669" cy="5233992"/>
            <a:chOff x="0" y="-241102"/>
            <a:chExt cx="5652450" cy="13957313"/>
          </a:xfrm>
        </p:grpSpPr>
        <p:grpSp>
          <p:nvGrpSpPr>
            <p:cNvPr id="136" name="Google Shape;136;p26"/>
            <p:cNvGrpSpPr/>
            <p:nvPr/>
          </p:nvGrpSpPr>
          <p:grpSpPr>
            <a:xfrm>
              <a:off x="2826056" y="-241102"/>
              <a:ext cx="2826394" cy="13957313"/>
              <a:chOff x="0" y="-47625"/>
              <a:chExt cx="558300" cy="2757000"/>
            </a:xfrm>
          </p:grpSpPr>
          <p:sp>
            <p:nvSpPr>
              <p:cNvPr id="137" name="Google Shape;137;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8" name="Google Shape;138;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9" name="Google Shape;139;p26"/>
            <p:cNvGrpSpPr/>
            <p:nvPr/>
          </p:nvGrpSpPr>
          <p:grpSpPr>
            <a:xfrm>
              <a:off x="1413028" y="-241102"/>
              <a:ext cx="2826394" cy="13957313"/>
              <a:chOff x="0" y="-47625"/>
              <a:chExt cx="558300" cy="2757000"/>
            </a:xfrm>
          </p:grpSpPr>
          <p:sp>
            <p:nvSpPr>
              <p:cNvPr id="140" name="Google Shape;140;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41" name="Google Shape;141;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42" name="Google Shape;142;p26"/>
            <p:cNvGrpSpPr/>
            <p:nvPr/>
          </p:nvGrpSpPr>
          <p:grpSpPr>
            <a:xfrm>
              <a:off x="0" y="-241102"/>
              <a:ext cx="2826394" cy="13957313"/>
              <a:chOff x="0" y="-47625"/>
              <a:chExt cx="558300" cy="2757000"/>
            </a:xfrm>
          </p:grpSpPr>
          <p:sp>
            <p:nvSpPr>
              <p:cNvPr id="143" name="Google Shape;143;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44" name="Google Shape;144;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45" name="Google Shape;145;p26"/>
          <p:cNvSpPr txBox="1"/>
          <p:nvPr/>
        </p:nvSpPr>
        <p:spPr>
          <a:xfrm>
            <a:off x="2103994" y="1568177"/>
            <a:ext cx="7040100" cy="1293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Font typeface="Arial"/>
              <a:buNone/>
            </a:pPr>
            <a:r>
              <a:rPr b="1" lang="en" sz="4200">
                <a:solidFill>
                  <a:srgbClr val="231F20"/>
                </a:solidFill>
                <a:latin typeface="Halant"/>
                <a:ea typeface="Halant"/>
                <a:cs typeface="Halant"/>
                <a:sym typeface="Halant"/>
              </a:rPr>
              <a:t>Maps in World History</a:t>
            </a:r>
            <a:endParaRPr b="1" sz="4200">
              <a:solidFill>
                <a:srgbClr val="231F20"/>
              </a:solidFill>
              <a:latin typeface="Halant"/>
              <a:ea typeface="Halant"/>
              <a:cs typeface="Halant"/>
              <a:sym typeface="Halant"/>
            </a:endParaRPr>
          </a:p>
          <a:p>
            <a:pPr indent="0" lvl="0" marL="0" rtl="0" algn="ctr">
              <a:spcBef>
                <a:spcPts val="0"/>
              </a:spcBef>
              <a:spcAft>
                <a:spcPts val="0"/>
              </a:spcAft>
              <a:buNone/>
            </a:pPr>
            <a:r>
              <a:rPr b="1" lang="en" sz="4200">
                <a:solidFill>
                  <a:srgbClr val="231F20"/>
                </a:solidFill>
                <a:latin typeface="Halant"/>
                <a:ea typeface="Halant"/>
                <a:cs typeface="Halant"/>
                <a:sym typeface="Halant"/>
              </a:rPr>
              <a:t>GALLERY WALK</a:t>
            </a:r>
            <a:endParaRPr b="1" sz="5200">
              <a:solidFill>
                <a:srgbClr val="231F20"/>
              </a:solidFill>
              <a:latin typeface="Halant"/>
              <a:ea typeface="Halant"/>
              <a:cs typeface="Halant"/>
              <a:sym typeface="Halant"/>
            </a:endParaRPr>
          </a:p>
        </p:txBody>
      </p:sp>
      <p:sp>
        <p:nvSpPr>
          <p:cNvPr id="146" name="Google Shape;146;p26"/>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7" name="Google Shape;147;p26"/>
          <p:cNvSpPr txBox="1"/>
          <p:nvPr/>
        </p:nvSpPr>
        <p:spPr>
          <a:xfrm>
            <a:off x="2333551" y="3182779"/>
            <a:ext cx="6312600" cy="400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600" u="none" cap="none" strike="noStrike">
                <a:solidFill>
                  <a:srgbClr val="231F20"/>
                </a:solidFill>
                <a:latin typeface="Inter"/>
                <a:ea typeface="Inter"/>
                <a:cs typeface="Inter"/>
                <a:sym typeface="Inter"/>
              </a:rPr>
              <a:t>Unit </a:t>
            </a:r>
            <a:r>
              <a:rPr lang="en" sz="2600">
                <a:solidFill>
                  <a:srgbClr val="231F20"/>
                </a:solidFill>
                <a:latin typeface="Inter"/>
                <a:ea typeface="Inter"/>
                <a:cs typeface="Inter"/>
                <a:sym typeface="Inter"/>
              </a:rPr>
              <a:t>1</a:t>
            </a:r>
            <a:r>
              <a:rPr lang="en" sz="2600">
                <a:solidFill>
                  <a:srgbClr val="231F20"/>
                </a:solidFill>
                <a:latin typeface="Inter"/>
                <a:ea typeface="Inter"/>
                <a:cs typeface="Inter"/>
                <a:sym typeface="Inter"/>
              </a:rPr>
              <a:t>:</a:t>
            </a:r>
            <a:r>
              <a:rPr b="0" i="0" lang="en" sz="2600" u="none" cap="none" strike="noStrike">
                <a:solidFill>
                  <a:srgbClr val="231F20"/>
                </a:solidFill>
                <a:latin typeface="Inter"/>
                <a:ea typeface="Inter"/>
                <a:cs typeface="Inter"/>
                <a:sym typeface="Inter"/>
              </a:rPr>
              <a:t> </a:t>
            </a:r>
            <a:r>
              <a:rPr lang="en" sz="2600">
                <a:solidFill>
                  <a:srgbClr val="231F20"/>
                </a:solidFill>
                <a:latin typeface="Inter"/>
                <a:ea typeface="Inter"/>
                <a:cs typeface="Inter"/>
                <a:sym typeface="Inter"/>
              </a:rPr>
              <a:t>Thinking Like a Historian</a:t>
            </a:r>
            <a:endParaRPr sz="2600"/>
          </a:p>
        </p:txBody>
      </p:sp>
      <p:sp>
        <p:nvSpPr>
          <p:cNvPr id="148" name="Google Shape;148;p26"/>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9" name="Google Shape;149;p26"/>
          <p:cNvSpPr txBox="1"/>
          <p:nvPr/>
        </p:nvSpPr>
        <p:spPr>
          <a:xfrm rot="-5400000">
            <a:off x="-1411564" y="25021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0" name="Google Shape;150;p26"/>
          <p:cNvCxnSpPr/>
          <p:nvPr/>
        </p:nvCxnSpPr>
        <p:spPr>
          <a:xfrm rot="10800000">
            <a:off x="324267" y="-142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51" name="Google Shape;151;p26"/>
          <p:cNvCxnSpPr/>
          <p:nvPr/>
        </p:nvCxnSpPr>
        <p:spPr>
          <a:xfrm rot="10800000">
            <a:off x="321947" y="36827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7"/>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600"/>
              <a:buFont typeface="Arial"/>
              <a:buNone/>
            </a:pPr>
            <a:r>
              <a:rPr i="1" lang="en" sz="2500">
                <a:solidFill>
                  <a:schemeClr val="dk1"/>
                </a:solidFill>
                <a:latin typeface="Inter"/>
                <a:ea typeface="Inter"/>
                <a:cs typeface="Inter"/>
                <a:sym typeface="Inter"/>
              </a:rPr>
              <a:t>How do maps shape the way we understand the world?</a:t>
            </a:r>
            <a:endParaRPr i="1" sz="2500">
              <a:solidFill>
                <a:schemeClr val="dk1"/>
              </a:solidFill>
              <a:latin typeface="Inter"/>
              <a:ea typeface="Inter"/>
              <a:cs typeface="Inter"/>
              <a:sym typeface="Inter"/>
            </a:endParaRPr>
          </a:p>
          <a:p>
            <a:pPr indent="0" lvl="0" marL="0" rtl="0" algn="l">
              <a:spcBef>
                <a:spcPts val="0"/>
              </a:spcBef>
              <a:spcAft>
                <a:spcPts val="0"/>
              </a:spcAft>
              <a:buClr>
                <a:schemeClr val="dk1"/>
              </a:buClr>
              <a:buSzPts val="600"/>
              <a:buFont typeface="Arial"/>
              <a:buNone/>
            </a:pPr>
            <a:r>
              <a:t/>
            </a:r>
            <a:endParaRPr i="1" sz="2500">
              <a:solidFill>
                <a:schemeClr val="dk1"/>
              </a:solidFill>
              <a:latin typeface="Inter"/>
              <a:ea typeface="Inter"/>
              <a:cs typeface="Inter"/>
              <a:sym typeface="Inter"/>
            </a:endParaRPr>
          </a:p>
        </p:txBody>
      </p:sp>
      <p:sp>
        <p:nvSpPr>
          <p:cNvPr id="157" name="Google Shape;157;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8" name="Google Shape;158;p27"/>
          <p:cNvGrpSpPr/>
          <p:nvPr/>
        </p:nvGrpSpPr>
        <p:grpSpPr>
          <a:xfrm>
            <a:off x="-127008" y="4615004"/>
            <a:ext cx="9398022" cy="468724"/>
            <a:chOff x="204" y="0"/>
            <a:chExt cx="25061391" cy="1249931"/>
          </a:xfrm>
        </p:grpSpPr>
        <p:grpSp>
          <p:nvGrpSpPr>
            <p:cNvPr id="159" name="Google Shape;159;p27"/>
            <p:cNvGrpSpPr/>
            <p:nvPr/>
          </p:nvGrpSpPr>
          <p:grpSpPr>
            <a:xfrm rot="5400000">
              <a:off x="12002369" y="-11663474"/>
              <a:ext cx="1249931" cy="24576878"/>
              <a:chOff x="0" y="-38100"/>
              <a:chExt cx="246900" cy="4854692"/>
            </a:xfrm>
          </p:grpSpPr>
          <p:sp>
            <p:nvSpPr>
              <p:cNvPr id="160" name="Google Shape;160;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1" name="Google Shape;161;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2" name="Google Shape;162;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63" name="Google Shape;163;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4" name="Google Shape;164;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5" name="Google Shape;165;p27"/>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6" name="Google Shape;166;p27"/>
          <p:cNvGrpSpPr/>
          <p:nvPr/>
        </p:nvGrpSpPr>
        <p:grpSpPr>
          <a:xfrm>
            <a:off x="7929578" y="-49020"/>
            <a:ext cx="781313" cy="885635"/>
            <a:chOff x="0" y="-130721"/>
            <a:chExt cx="2083500" cy="2361695"/>
          </a:xfrm>
        </p:grpSpPr>
        <p:grpSp>
          <p:nvGrpSpPr>
            <p:cNvPr id="167" name="Google Shape;167;p27"/>
            <p:cNvGrpSpPr/>
            <p:nvPr/>
          </p:nvGrpSpPr>
          <p:grpSpPr>
            <a:xfrm>
              <a:off x="75599" y="-130721"/>
              <a:ext cx="1932614" cy="2361695"/>
              <a:chOff x="0" y="-47625"/>
              <a:chExt cx="704100" cy="860425"/>
            </a:xfrm>
          </p:grpSpPr>
          <p:sp>
            <p:nvSpPr>
              <p:cNvPr id="168" name="Google Shape;168;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9" name="Google Shape;169;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0" name="Google Shape;170;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71" name="Google Shape;171;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8"/>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7" name="Google Shape;177;p28"/>
          <p:cNvGrpSpPr/>
          <p:nvPr/>
        </p:nvGrpSpPr>
        <p:grpSpPr>
          <a:xfrm>
            <a:off x="7929578" y="-49020"/>
            <a:ext cx="781313" cy="885635"/>
            <a:chOff x="0" y="-130721"/>
            <a:chExt cx="2083500" cy="2361695"/>
          </a:xfrm>
        </p:grpSpPr>
        <p:grpSp>
          <p:nvGrpSpPr>
            <p:cNvPr id="178" name="Google Shape;178;p28"/>
            <p:cNvGrpSpPr/>
            <p:nvPr/>
          </p:nvGrpSpPr>
          <p:grpSpPr>
            <a:xfrm>
              <a:off x="75599" y="-130721"/>
              <a:ext cx="1932614" cy="2361695"/>
              <a:chOff x="0" y="-47625"/>
              <a:chExt cx="704100" cy="860425"/>
            </a:xfrm>
          </p:grpSpPr>
          <p:sp>
            <p:nvSpPr>
              <p:cNvPr id="179" name="Google Shape;179;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0" name="Google Shape;180;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1" name="Google Shape;181;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sp>
        <p:nvSpPr>
          <p:cNvPr id="182" name="Google Shape;182;p28"/>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3" name="Google Shape;183;p28"/>
          <p:cNvGrpSpPr/>
          <p:nvPr/>
        </p:nvGrpSpPr>
        <p:grpSpPr>
          <a:xfrm>
            <a:off x="-127008" y="4615004"/>
            <a:ext cx="9398022" cy="468724"/>
            <a:chOff x="204" y="0"/>
            <a:chExt cx="25061391" cy="1249931"/>
          </a:xfrm>
        </p:grpSpPr>
        <p:grpSp>
          <p:nvGrpSpPr>
            <p:cNvPr id="184" name="Google Shape;184;p28"/>
            <p:cNvGrpSpPr/>
            <p:nvPr/>
          </p:nvGrpSpPr>
          <p:grpSpPr>
            <a:xfrm rot="5400000">
              <a:off x="12002369" y="-11663474"/>
              <a:ext cx="1249931" cy="24576878"/>
              <a:chOff x="0" y="-38100"/>
              <a:chExt cx="246900" cy="4854692"/>
            </a:xfrm>
          </p:grpSpPr>
          <p:sp>
            <p:nvSpPr>
              <p:cNvPr id="185" name="Google Shape;185;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6" name="Google Shape;186;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7" name="Google Shape;187;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8" name="Google Shape;188;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9" name="Google Shape;189;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0" name="Google Shape;190;p28"/>
          <p:cNvSpPr txBox="1"/>
          <p:nvPr/>
        </p:nvSpPr>
        <p:spPr>
          <a:xfrm>
            <a:off x="755850" y="504238"/>
            <a:ext cx="7632300" cy="754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WHY MAPS MATTER</a:t>
            </a:r>
            <a:endParaRPr b="1" sz="42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t/>
            </a:r>
            <a:endParaRPr sz="700"/>
          </a:p>
        </p:txBody>
      </p:sp>
      <p:sp>
        <p:nvSpPr>
          <p:cNvPr id="191" name="Google Shape;191;p28"/>
          <p:cNvSpPr txBox="1"/>
          <p:nvPr/>
        </p:nvSpPr>
        <p:spPr>
          <a:xfrm>
            <a:off x="523875" y="1387175"/>
            <a:ext cx="3906600" cy="2092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600"/>
              <a:buFont typeface="Arial"/>
              <a:buNone/>
            </a:pPr>
            <a:r>
              <a:rPr lang="en" sz="1500">
                <a:solidFill>
                  <a:schemeClr val="dk1"/>
                </a:solidFill>
                <a:latin typeface="Inter"/>
                <a:ea typeface="Inter"/>
                <a:cs typeface="Inter"/>
                <a:sym typeface="Inter"/>
              </a:rPr>
              <a:t>Like other primary sources, maps are shaped by the time and place they are created.</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600"/>
              <a:buFont typeface="Arial"/>
              <a:buNone/>
            </a:pPr>
            <a:r>
              <a:t/>
            </a:r>
            <a:endParaRPr b="1" sz="1500">
              <a:solidFill>
                <a:schemeClr val="dk1"/>
              </a:solidFill>
              <a:latin typeface="Inter"/>
              <a:ea typeface="Inter"/>
              <a:cs typeface="Inter"/>
              <a:sym typeface="Inter"/>
            </a:endParaRPr>
          </a:p>
          <a:p>
            <a:pPr indent="-209550" lvl="0" marL="228600" rtl="0" algn="l">
              <a:lnSpc>
                <a:spcPct val="115000"/>
              </a:lnSpc>
              <a:spcBef>
                <a:spcPts val="600"/>
              </a:spcBef>
              <a:spcAft>
                <a:spcPts val="0"/>
              </a:spcAft>
              <a:buClr>
                <a:schemeClr val="dk1"/>
              </a:buClr>
              <a:buSzPts val="1500"/>
              <a:buFont typeface="Inter"/>
              <a:buChar char="●"/>
            </a:pPr>
            <a:r>
              <a:rPr lang="en" sz="1500">
                <a:solidFill>
                  <a:schemeClr val="dk1"/>
                </a:solidFill>
                <a:latin typeface="Inter"/>
                <a:ea typeface="Inter"/>
                <a:cs typeface="Inter"/>
                <a:sym typeface="Inter"/>
              </a:rPr>
              <a:t>Maps are arguments.</a:t>
            </a:r>
            <a:endParaRPr sz="1500">
              <a:solidFill>
                <a:schemeClr val="dk1"/>
              </a:solidFill>
              <a:latin typeface="Inter"/>
              <a:ea typeface="Inter"/>
              <a:cs typeface="Inter"/>
              <a:sym typeface="Inter"/>
            </a:endParaRPr>
          </a:p>
          <a:p>
            <a:pPr indent="-209550" lvl="0" marL="228600" rtl="0" algn="l">
              <a:lnSpc>
                <a:spcPct val="115000"/>
              </a:lnSpc>
              <a:spcBef>
                <a:spcPts val="500"/>
              </a:spcBef>
              <a:spcAft>
                <a:spcPts val="500"/>
              </a:spcAft>
              <a:buClr>
                <a:schemeClr val="dk1"/>
              </a:buClr>
              <a:buSzPts val="1500"/>
              <a:buFont typeface="Inter"/>
              <a:buChar char="●"/>
            </a:pPr>
            <a:r>
              <a:rPr lang="en" sz="1500">
                <a:solidFill>
                  <a:schemeClr val="dk1"/>
                </a:solidFill>
                <a:latin typeface="Inter"/>
                <a:ea typeface="Inter"/>
                <a:cs typeface="Inter"/>
                <a:sym typeface="Inter"/>
              </a:rPr>
              <a:t>Maps aren’t just tools for locating places — they reflect power, perspective, and purpose.</a:t>
            </a:r>
            <a:endParaRPr b="1" sz="1800">
              <a:solidFill>
                <a:srgbClr val="E95C3D"/>
              </a:solidFill>
              <a:latin typeface="Inter"/>
              <a:ea typeface="Inter"/>
              <a:cs typeface="Inter"/>
              <a:sym typeface="Inter"/>
            </a:endParaRPr>
          </a:p>
        </p:txBody>
      </p:sp>
      <p:sp>
        <p:nvSpPr>
          <p:cNvPr id="192" name="Google Shape;192;p28"/>
          <p:cNvSpPr txBox="1"/>
          <p:nvPr/>
        </p:nvSpPr>
        <p:spPr>
          <a:xfrm>
            <a:off x="5128225" y="4202700"/>
            <a:ext cx="2551200" cy="277200"/>
          </a:xfrm>
          <a:prstGeom prst="rect">
            <a:avLst/>
          </a:prstGeom>
          <a:solidFill>
            <a:srgbClr val="FFFFFF"/>
          </a:solid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en" sz="600">
                <a:solidFill>
                  <a:srgbClr val="000000"/>
                </a:solidFill>
                <a:latin typeface="Inter"/>
                <a:ea typeface="Inter"/>
                <a:cs typeface="Inter"/>
                <a:sym typeface="Inter"/>
              </a:rPr>
              <a:t>Source: </a:t>
            </a:r>
            <a:r>
              <a:rPr lang="en" sz="600">
                <a:latin typeface="Inter"/>
                <a:ea typeface="Inter"/>
                <a:cs typeface="Inter"/>
                <a:sym typeface="Inter"/>
              </a:rPr>
              <a:t>Andrew Ellicott, revised from Pierre (Peter) Charles L'Enfant, </a:t>
            </a:r>
            <a:r>
              <a:rPr i="1" lang="en" sz="600">
                <a:latin typeface="Inter"/>
                <a:ea typeface="Inter"/>
                <a:cs typeface="Inter"/>
                <a:sym typeface="Inter"/>
              </a:rPr>
              <a:t>Plan of the City of Washington,</a:t>
            </a:r>
            <a:r>
              <a:rPr lang="en" sz="600">
                <a:latin typeface="Inter"/>
                <a:ea typeface="Inter"/>
                <a:cs typeface="Inter"/>
                <a:sym typeface="Inter"/>
              </a:rPr>
              <a:t> 1792.</a:t>
            </a:r>
            <a:r>
              <a:rPr lang="en" sz="600">
                <a:solidFill>
                  <a:srgbClr val="000000"/>
                </a:solidFill>
                <a:latin typeface="Inter"/>
                <a:ea typeface="Inter"/>
                <a:cs typeface="Inter"/>
                <a:sym typeface="Inter"/>
              </a:rPr>
              <a:t> Public Domain.</a:t>
            </a:r>
            <a:endParaRPr sz="600">
              <a:solidFill>
                <a:srgbClr val="000000"/>
              </a:solidFill>
              <a:latin typeface="Inter"/>
              <a:ea typeface="Inter"/>
              <a:cs typeface="Inter"/>
              <a:sym typeface="Inter"/>
            </a:endParaRPr>
          </a:p>
        </p:txBody>
      </p:sp>
      <p:pic>
        <p:nvPicPr>
          <p:cNvPr id="193" name="Google Shape;193;p28"/>
          <p:cNvPicPr preferRelativeResize="0"/>
          <p:nvPr/>
        </p:nvPicPr>
        <p:blipFill>
          <a:blip r:embed="rId4">
            <a:alphaModFix/>
          </a:blip>
          <a:stretch>
            <a:fillRect/>
          </a:stretch>
        </p:blipFill>
        <p:spPr>
          <a:xfrm>
            <a:off x="4951064" y="1342288"/>
            <a:ext cx="3462913" cy="282066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9"/>
          <p:cNvSpPr txBox="1"/>
          <p:nvPr/>
        </p:nvSpPr>
        <p:spPr>
          <a:xfrm>
            <a:off x="152400" y="128675"/>
            <a:ext cx="24924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1569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Nova et Aucta Orbis Terrae Descriptio ad Usum Navigantium Emendate Accommodata</a:t>
            </a:r>
            <a:r>
              <a:rPr lang="en" sz="1200">
                <a:solidFill>
                  <a:schemeClr val="dk1"/>
                </a:solidFill>
                <a:latin typeface="Inter"/>
                <a:ea typeface="Inter"/>
                <a:cs typeface="Inter"/>
                <a:sym typeface="Inter"/>
              </a:rPr>
              <a:t> (Renaissance Latin for "New and more complete representation of the terrestrial globe properly adapted for use in navigation")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Gerardus Mercator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This map was produced in Germany. Despite the original version being off in some components of geography, the Mercator projection has served as a foundational map projection for modern maps.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199" name="Google Shape;199;p29"/>
          <p:cNvPicPr preferRelativeResize="0"/>
          <p:nvPr/>
        </p:nvPicPr>
        <p:blipFill>
          <a:blip r:embed="rId3">
            <a:alphaModFix/>
          </a:blip>
          <a:stretch>
            <a:fillRect/>
          </a:stretch>
        </p:blipFill>
        <p:spPr>
          <a:xfrm>
            <a:off x="2791675" y="152400"/>
            <a:ext cx="6199926" cy="3945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0"/>
          <p:cNvSpPr txBox="1"/>
          <p:nvPr/>
        </p:nvSpPr>
        <p:spPr>
          <a:xfrm>
            <a:off x="152400" y="128675"/>
            <a:ext cx="22557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2007</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South-Up World Map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chemeClr val="lt1"/>
                </a:highlight>
                <a:latin typeface="Inter"/>
                <a:ea typeface="Inter"/>
                <a:cs typeface="Inter"/>
                <a:sym typeface="Inter"/>
              </a:rPr>
              <a:t>NASA</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The South-Up orientation world map was made more well known in 1979, when Stuart McArthur created the "Universal Corrective Map of the World." It was designed to challenge the traditional north-up orientation and highlight Australia's location.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205" name="Google Shape;205;p30"/>
          <p:cNvPicPr preferRelativeResize="0"/>
          <p:nvPr/>
        </p:nvPicPr>
        <p:blipFill>
          <a:blip r:embed="rId3">
            <a:alphaModFix/>
          </a:blip>
          <a:stretch>
            <a:fillRect/>
          </a:stretch>
        </p:blipFill>
        <p:spPr>
          <a:xfrm>
            <a:off x="2491100" y="522425"/>
            <a:ext cx="6515300" cy="3257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1"/>
          <p:cNvSpPr txBox="1"/>
          <p:nvPr/>
        </p:nvSpPr>
        <p:spPr>
          <a:xfrm>
            <a:off x="152400" y="104850"/>
            <a:ext cx="27441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1845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Gall-Peters Projection map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James Gall and Arno Peters.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chemeClr val="lt1"/>
                </a:highlight>
                <a:latin typeface="Inter"/>
                <a:ea typeface="Inter"/>
                <a:cs typeface="Inter"/>
                <a:sym typeface="Inter"/>
              </a:rPr>
              <a:t>James Gall presented the concept of this map in 1855, and over a century later, in the 1970s, Arno Peters published it as the “Peters World Map.” The map is an equal-area projection that preserves relative area measure between any and all map regions. Peters argued the map was better than the Mercator projection, since the Mercator projection greatly distorts the relative sizes of regions on a map. The map highlighted the political implications of map design.</a:t>
            </a:r>
            <a:endParaRPr sz="1200">
              <a:solidFill>
                <a:schemeClr val="dk1"/>
              </a:solidFill>
              <a:latin typeface="Inter"/>
              <a:ea typeface="Inter"/>
              <a:cs typeface="Inter"/>
              <a:sym typeface="Inter"/>
            </a:endParaRPr>
          </a:p>
        </p:txBody>
      </p:sp>
      <p:pic>
        <p:nvPicPr>
          <p:cNvPr id="211" name="Google Shape;211;p31"/>
          <p:cNvPicPr preferRelativeResize="0"/>
          <p:nvPr/>
        </p:nvPicPr>
        <p:blipFill>
          <a:blip r:embed="rId3">
            <a:alphaModFix/>
          </a:blip>
          <a:stretch>
            <a:fillRect/>
          </a:stretch>
        </p:blipFill>
        <p:spPr>
          <a:xfrm>
            <a:off x="3037100" y="257050"/>
            <a:ext cx="6106900" cy="3900299"/>
          </a:xfrm>
          <a:prstGeom prst="rect">
            <a:avLst/>
          </a:prstGeom>
          <a:noFill/>
          <a:ln>
            <a:noFill/>
          </a:ln>
        </p:spPr>
      </p:pic>
      <p:sp>
        <p:nvSpPr>
          <p:cNvPr id="212" name="Google Shape;212;p31"/>
          <p:cNvSpPr txBox="1"/>
          <p:nvPr/>
        </p:nvSpPr>
        <p:spPr>
          <a:xfrm>
            <a:off x="5964975" y="4157350"/>
            <a:ext cx="3000000" cy="431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dk1"/>
                </a:solidFill>
                <a:latin typeface="Inter"/>
                <a:ea typeface="Inter"/>
                <a:cs typeface="Inter"/>
                <a:sym typeface="Inter"/>
              </a:rPr>
              <a:t>© </a:t>
            </a:r>
            <a:r>
              <a:rPr lang="en" sz="800">
                <a:solidFill>
                  <a:schemeClr val="dk1"/>
                </a:solidFill>
                <a:latin typeface="Inter"/>
                <a:ea typeface="Inter"/>
                <a:cs typeface="Inter"/>
                <a:sym typeface="Inter"/>
              </a:rPr>
              <a:t>Strebe</a:t>
            </a:r>
            <a:r>
              <a:rPr lang="en" sz="800">
                <a:solidFill>
                  <a:schemeClr val="dk1"/>
                </a:solidFill>
                <a:latin typeface="Inter"/>
                <a:ea typeface="Inter"/>
                <a:cs typeface="Inter"/>
                <a:sym typeface="Inter"/>
              </a:rPr>
              <a:t>, Wikimedia Commons.</a:t>
            </a:r>
            <a:endParaRPr sz="800">
              <a:solidFill>
                <a:schemeClr val="dk1"/>
              </a:solidFill>
              <a:latin typeface="Inter"/>
              <a:ea typeface="Inter"/>
              <a:cs typeface="Inter"/>
              <a:sym typeface="Inter"/>
            </a:endParaRPr>
          </a:p>
          <a:p>
            <a:pPr indent="0" lvl="0" marL="0" rtl="0" algn="r">
              <a:spcBef>
                <a:spcPts val="0"/>
              </a:spcBef>
              <a:spcAft>
                <a:spcPts val="0"/>
              </a:spcAft>
              <a:buNone/>
            </a:pPr>
            <a:r>
              <a:rPr lang="en" sz="800" u="sng">
                <a:solidFill>
                  <a:schemeClr val="hlink"/>
                </a:solidFill>
                <a:latin typeface="Inter"/>
                <a:ea typeface="Inter"/>
                <a:cs typeface="Inter"/>
                <a:sym typeface="Inter"/>
                <a:hlinkClick r:id="rId4"/>
              </a:rPr>
              <a:t>CC BY-SA 3.0</a:t>
            </a:r>
            <a:endParaRPr sz="8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2"/>
          <p:cNvSpPr txBox="1"/>
          <p:nvPr/>
        </p:nvSpPr>
        <p:spPr>
          <a:xfrm>
            <a:off x="152400" y="104850"/>
            <a:ext cx="38262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ca. 1260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The Psalter Map (</a:t>
            </a:r>
            <a:r>
              <a:rPr i="1" lang="en" sz="1200">
                <a:solidFill>
                  <a:schemeClr val="dk1"/>
                </a:solidFill>
                <a:latin typeface="Inter"/>
                <a:ea typeface="Inter"/>
                <a:cs typeface="Inter"/>
                <a:sym typeface="Inter"/>
              </a:rPr>
              <a:t>Mappa Mundi)</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Unknown; map found in a medieval Psalter (volume containing the Book of Psalms)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Jerusalem is at the center, with the Red Sea colored in red on the top right. The Psalter mappa mundi was likely used to provide context for the Bible's stories as well as a visual narrative of Christianity. </a:t>
            </a:r>
            <a:r>
              <a:rPr i="1" lang="en" sz="1200">
                <a:solidFill>
                  <a:schemeClr val="dk1"/>
                </a:solidFill>
                <a:latin typeface="Inter"/>
                <a:ea typeface="Inter"/>
                <a:cs typeface="Inter"/>
                <a:sym typeface="Inter"/>
              </a:rPr>
              <a:t>Mappae mundi</a:t>
            </a:r>
            <a:r>
              <a:rPr lang="en" sz="1200">
                <a:solidFill>
                  <a:schemeClr val="dk1"/>
                </a:solidFill>
                <a:latin typeface="Inter"/>
                <a:ea typeface="Inter"/>
                <a:cs typeface="Inter"/>
                <a:sym typeface="Inter"/>
              </a:rPr>
              <a:t> were not utilized as maps for travel or geographical education, but as history lessons taught through a visual means. (High-res image found </a:t>
            </a:r>
            <a:r>
              <a:rPr lang="en" sz="1200" u="sng">
                <a:solidFill>
                  <a:schemeClr val="accent5"/>
                </a:solidFill>
                <a:latin typeface="Inter"/>
                <a:ea typeface="Inter"/>
                <a:cs typeface="Inter"/>
                <a:sym typeface="Inter"/>
                <a:hlinkClick r:id="rId3">
                  <a:extLst>
                    <a:ext uri="{A12FA001-AC4F-418D-AE19-62706E023703}">
                      <ahyp:hlinkClr val="tx"/>
                    </a:ext>
                  </a:extLst>
                </a:hlinkClick>
              </a:rPr>
              <a:t>here</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218" name="Google Shape;218;p32"/>
          <p:cNvPicPr preferRelativeResize="0"/>
          <p:nvPr/>
        </p:nvPicPr>
        <p:blipFill>
          <a:blip r:embed="rId4">
            <a:alphaModFix/>
          </a:blip>
          <a:stretch>
            <a:fillRect/>
          </a:stretch>
        </p:blipFill>
        <p:spPr>
          <a:xfrm>
            <a:off x="5189300" y="107963"/>
            <a:ext cx="3398326" cy="49275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3"/>
          <p:cNvSpPr txBox="1"/>
          <p:nvPr/>
        </p:nvSpPr>
        <p:spPr>
          <a:xfrm>
            <a:off x="152400" y="181050"/>
            <a:ext cx="3150300" cy="52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sz="1200">
              <a:solidFill>
                <a:schemeClr val="dk1"/>
              </a:solidFill>
              <a:latin typeface="Inter"/>
              <a:ea typeface="Inter"/>
              <a:cs typeface="Inter"/>
              <a:sym typeface="Inter"/>
            </a:endParaRPr>
          </a:p>
        </p:txBody>
      </p:sp>
      <p:pic>
        <p:nvPicPr>
          <p:cNvPr id="224" name="Google Shape;224;p33" title="image.png"/>
          <p:cNvPicPr preferRelativeResize="0"/>
          <p:nvPr/>
        </p:nvPicPr>
        <p:blipFill rotWithShape="1">
          <a:blip r:embed="rId3">
            <a:alphaModFix/>
          </a:blip>
          <a:srcRect b="0" l="10634" r="0" t="0"/>
          <a:stretch/>
        </p:blipFill>
        <p:spPr>
          <a:xfrm>
            <a:off x="2532975" y="833288"/>
            <a:ext cx="6546698" cy="3476924"/>
          </a:xfrm>
          <a:prstGeom prst="rect">
            <a:avLst/>
          </a:prstGeom>
          <a:noFill/>
          <a:ln>
            <a:noFill/>
          </a:ln>
        </p:spPr>
      </p:pic>
      <p:sp>
        <p:nvSpPr>
          <p:cNvPr id="225" name="Google Shape;225;p33"/>
          <p:cNvSpPr txBox="1"/>
          <p:nvPr/>
        </p:nvSpPr>
        <p:spPr>
          <a:xfrm>
            <a:off x="227550" y="966475"/>
            <a:ext cx="23424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2025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Map of Indigenous Nations of North America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 </a:t>
            </a:r>
            <a:r>
              <a:rPr lang="en" sz="1200" u="sng">
                <a:solidFill>
                  <a:schemeClr val="accent5"/>
                </a:solidFill>
                <a:latin typeface="Inter"/>
                <a:ea typeface="Inter"/>
                <a:cs typeface="Inter"/>
                <a:sym typeface="Inter"/>
                <a:hlinkClick r:id="rId4">
                  <a:extLst>
                    <a:ext uri="{A12FA001-AC4F-418D-AE19-62706E023703}">
                      <ahyp:hlinkClr val="tx"/>
                    </a:ext>
                  </a:extLst>
                </a:hlinkClick>
              </a:rPr>
              <a:t>Native Land</a:t>
            </a:r>
            <a:r>
              <a:rPr lang="en" sz="1200">
                <a:solidFill>
                  <a:schemeClr val="dk1"/>
                </a:solidFill>
                <a:latin typeface="Inter"/>
                <a:ea typeface="Inter"/>
                <a:cs typeface="Inter"/>
                <a:sym typeface="Inter"/>
              </a:rPr>
              <a:t> Digital</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Native Land Digital’s “mission is to uplift Indigenous ways of knowing, and build understanding between Indigenous and non-Indigenous peoples.” This map overlays Indigenous represents North America as it was inhabited by Indigenous nations prior to European conquest. The map is ‘living’ and this picture was taken on May 26, 2025.</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4"/>
          <p:cNvSpPr txBox="1"/>
          <p:nvPr/>
        </p:nvSpPr>
        <p:spPr>
          <a:xfrm>
            <a:off x="152400" y="181050"/>
            <a:ext cx="30180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1654</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Dutch Sea Atlas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Frederick De Wit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Frederick De Wit was a Dutch cartographer who published many maps and atlases, such as this Sea Atlas. De Wit published no fewer than 158 land maps and 43 charts on separate folio sheets.</a:t>
            </a:r>
            <a:endParaRPr sz="1200">
              <a:solidFill>
                <a:schemeClr val="dk1"/>
              </a:solidFill>
              <a:latin typeface="Inter"/>
              <a:ea typeface="Inter"/>
              <a:cs typeface="Inter"/>
              <a:sym typeface="Inter"/>
            </a:endParaRPr>
          </a:p>
        </p:txBody>
      </p:sp>
      <p:pic>
        <p:nvPicPr>
          <p:cNvPr id="231" name="Google Shape;231;p34" title="Dutch Map.jpg"/>
          <p:cNvPicPr preferRelativeResize="0"/>
          <p:nvPr/>
        </p:nvPicPr>
        <p:blipFill>
          <a:blip r:embed="rId3">
            <a:alphaModFix/>
          </a:blip>
          <a:stretch>
            <a:fillRect/>
          </a:stretch>
        </p:blipFill>
        <p:spPr>
          <a:xfrm>
            <a:off x="3244325" y="152400"/>
            <a:ext cx="5747277" cy="48913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