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Lst>
  <p:sldSz cy="5143500" cx="9144000"/>
  <p:notesSz cx="6858000" cy="9144000"/>
  <p:embeddedFontLst>
    <p:embeddedFont>
      <p:font typeface="Halant"/>
      <p:bold r:id="rId13"/>
    </p:embeddedFont>
    <p:embeddedFont>
      <p:font typeface="Inter"/>
      <p:regular r:id="rId14"/>
      <p:bold r:id="rId15"/>
      <p:italic r:id="rId16"/>
      <p:boldItalic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font" Target="fonts/Halant-bold.fntdata"/><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Inter-bold.fntdata"/><Relationship Id="rId14" Type="http://schemas.openxmlformats.org/officeDocument/2006/relationships/font" Target="fonts/Inter-regular.fntdata"/><Relationship Id="rId17" Type="http://schemas.openxmlformats.org/officeDocument/2006/relationships/font" Target="fonts/Inter-boldItalic.fntdata"/><Relationship Id="rId16" Type="http://schemas.openxmlformats.org/officeDocument/2006/relationships/font" Target="fonts/Inter-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a4c8e3b82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g2a4c8e3b82f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32b28340b15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g32b28340b15_0_10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3124281de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g33124281de8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36b8ac148f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g36b8ac148f1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4cef8d3a86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g34cef8d3a86_0_1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349650d1ccf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g349650d1ccf_0_19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6b8ac148f1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g36b8ac148f1_0_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8.png"/><Relationship Id="rId5"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grpSp>
        <p:nvGrpSpPr>
          <p:cNvPr id="54" name="Google Shape;54;p13"/>
          <p:cNvGrpSpPr/>
          <p:nvPr/>
        </p:nvGrpSpPr>
        <p:grpSpPr>
          <a:xfrm>
            <a:off x="-15535" y="-90413"/>
            <a:ext cx="2119669" cy="5233992"/>
            <a:chOff x="0" y="-241102"/>
            <a:chExt cx="5652450" cy="13957313"/>
          </a:xfrm>
        </p:grpSpPr>
        <p:grpSp>
          <p:nvGrpSpPr>
            <p:cNvPr id="55" name="Google Shape;55;p13"/>
            <p:cNvGrpSpPr/>
            <p:nvPr/>
          </p:nvGrpSpPr>
          <p:grpSpPr>
            <a:xfrm>
              <a:off x="2826056" y="-241102"/>
              <a:ext cx="2826394" cy="13957313"/>
              <a:chOff x="0" y="-47625"/>
              <a:chExt cx="558300" cy="2757000"/>
            </a:xfrm>
          </p:grpSpPr>
          <p:sp>
            <p:nvSpPr>
              <p:cNvPr id="56" name="Google Shape;56;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57" name="Google Shape;57;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58" name="Google Shape;58;p13"/>
            <p:cNvGrpSpPr/>
            <p:nvPr/>
          </p:nvGrpSpPr>
          <p:grpSpPr>
            <a:xfrm>
              <a:off x="1413028" y="-241102"/>
              <a:ext cx="2826394" cy="13957313"/>
              <a:chOff x="0" y="-47625"/>
              <a:chExt cx="558300" cy="2757000"/>
            </a:xfrm>
          </p:grpSpPr>
          <p:sp>
            <p:nvSpPr>
              <p:cNvPr id="59" name="Google Shape;59;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60" name="Google Shape;60;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61" name="Google Shape;61;p13"/>
            <p:cNvGrpSpPr/>
            <p:nvPr/>
          </p:nvGrpSpPr>
          <p:grpSpPr>
            <a:xfrm>
              <a:off x="0" y="-241102"/>
              <a:ext cx="2826394" cy="13957313"/>
              <a:chOff x="0" y="-47625"/>
              <a:chExt cx="558300" cy="2757000"/>
            </a:xfrm>
          </p:grpSpPr>
          <p:sp>
            <p:nvSpPr>
              <p:cNvPr id="62" name="Google Shape;62;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63" name="Google Shape;63;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sp>
        <p:nvSpPr>
          <p:cNvPr id="64" name="Google Shape;64;p13"/>
          <p:cNvSpPr/>
          <p:nvPr/>
        </p:nvSpPr>
        <p:spPr>
          <a:xfrm>
            <a:off x="6323449"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65" name="Google Shape;65;p13"/>
          <p:cNvSpPr txBox="1"/>
          <p:nvPr/>
        </p:nvSpPr>
        <p:spPr>
          <a:xfrm>
            <a:off x="2459176" y="3253079"/>
            <a:ext cx="6312600" cy="384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lang="en" sz="2500">
                <a:solidFill>
                  <a:srgbClr val="231F20"/>
                </a:solidFill>
                <a:latin typeface="Inter"/>
                <a:ea typeface="Inter"/>
                <a:cs typeface="Inter"/>
                <a:sym typeface="Inter"/>
              </a:rPr>
              <a:t>Unit 10: A New Global World</a:t>
            </a:r>
            <a:endParaRPr sz="300"/>
          </a:p>
        </p:txBody>
      </p:sp>
      <p:sp>
        <p:nvSpPr>
          <p:cNvPr id="66" name="Google Shape;66;p13"/>
          <p:cNvSpPr/>
          <p:nvPr/>
        </p:nvSpPr>
        <p:spPr>
          <a:xfrm>
            <a:off x="5559048"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67" name="Google Shape;67;p13"/>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68" name="Google Shape;68;p13"/>
          <p:cNvCxnSpPr/>
          <p:nvPr/>
        </p:nvCxnSpPr>
        <p:spPr>
          <a:xfrm flipH="1" rot="10800000">
            <a:off x="326967" y="-1334"/>
            <a:ext cx="1800" cy="1447800"/>
          </a:xfrm>
          <a:prstGeom prst="straightConnector1">
            <a:avLst/>
          </a:prstGeom>
          <a:noFill/>
          <a:ln cap="flat" cmpd="sng" w="114300">
            <a:solidFill>
              <a:srgbClr val="000000"/>
            </a:solidFill>
            <a:prstDash val="solid"/>
            <a:round/>
            <a:headEnd len="sm" w="sm" type="none"/>
            <a:tailEnd len="sm" w="sm" type="none"/>
          </a:ln>
        </p:spPr>
      </p:cxnSp>
      <p:cxnSp>
        <p:nvCxnSpPr>
          <p:cNvPr id="69" name="Google Shape;69;p13"/>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70" name="Google Shape;70;p13"/>
          <p:cNvSpPr txBox="1"/>
          <p:nvPr/>
        </p:nvSpPr>
        <p:spPr>
          <a:xfrm>
            <a:off x="2305575" y="1505563"/>
            <a:ext cx="6619800" cy="1693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5500">
                <a:solidFill>
                  <a:srgbClr val="231F20"/>
                </a:solidFill>
                <a:latin typeface="Halant"/>
                <a:ea typeface="Halant"/>
                <a:cs typeface="Halant"/>
                <a:sym typeface="Halant"/>
              </a:rPr>
              <a:t>RESISTING APARTHEID</a:t>
            </a:r>
            <a:endParaRPr sz="55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4"/>
          <p:cNvSpPr txBox="1"/>
          <p:nvPr/>
        </p:nvSpPr>
        <p:spPr>
          <a:xfrm>
            <a:off x="895670" y="1981390"/>
            <a:ext cx="7352700" cy="7695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 sz="2500">
                <a:solidFill>
                  <a:schemeClr val="dk1"/>
                </a:solidFill>
                <a:latin typeface="Inter"/>
                <a:ea typeface="Inter"/>
                <a:cs typeface="Inter"/>
                <a:sym typeface="Inter"/>
              </a:rPr>
              <a:t>What strategies did South Africans use to resist apartheid laws and policies?</a:t>
            </a:r>
            <a:endParaRPr i="1" sz="2500">
              <a:solidFill>
                <a:schemeClr val="dk1"/>
              </a:solidFill>
              <a:latin typeface="Inter"/>
              <a:ea typeface="Inter"/>
              <a:cs typeface="Inter"/>
              <a:sym typeface="Inter"/>
            </a:endParaRPr>
          </a:p>
        </p:txBody>
      </p:sp>
      <p:sp>
        <p:nvSpPr>
          <p:cNvPr id="76" name="Google Shape;76;p14"/>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77" name="Google Shape;77;p14"/>
          <p:cNvGrpSpPr/>
          <p:nvPr/>
        </p:nvGrpSpPr>
        <p:grpSpPr>
          <a:xfrm>
            <a:off x="-127008" y="4615004"/>
            <a:ext cx="9398022" cy="468724"/>
            <a:chOff x="204" y="0"/>
            <a:chExt cx="25061391" cy="1249931"/>
          </a:xfrm>
        </p:grpSpPr>
        <p:grpSp>
          <p:nvGrpSpPr>
            <p:cNvPr id="78" name="Google Shape;78;p14"/>
            <p:cNvGrpSpPr/>
            <p:nvPr/>
          </p:nvGrpSpPr>
          <p:grpSpPr>
            <a:xfrm rot="5400000">
              <a:off x="12002369" y="-11663474"/>
              <a:ext cx="1249931" cy="24576878"/>
              <a:chOff x="0" y="-38100"/>
              <a:chExt cx="246900" cy="4854692"/>
            </a:xfrm>
          </p:grpSpPr>
          <p:sp>
            <p:nvSpPr>
              <p:cNvPr id="79" name="Google Shape;79;p1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80" name="Google Shape;80;p1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1" name="Google Shape;81;p1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82" name="Google Shape;82;p1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83" name="Google Shape;83;p1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84" name="Google Shape;84;p14"/>
          <p:cNvSpPr txBox="1"/>
          <p:nvPr/>
        </p:nvSpPr>
        <p:spPr>
          <a:xfrm>
            <a:off x="1276990" y="971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SUPPORTING QUESTION</a:t>
            </a:r>
            <a:endParaRPr sz="700"/>
          </a:p>
        </p:txBody>
      </p:sp>
      <p:grpSp>
        <p:nvGrpSpPr>
          <p:cNvPr id="85" name="Google Shape;85;p14"/>
          <p:cNvGrpSpPr/>
          <p:nvPr/>
        </p:nvGrpSpPr>
        <p:grpSpPr>
          <a:xfrm>
            <a:off x="7929578" y="-49020"/>
            <a:ext cx="781313" cy="885635"/>
            <a:chOff x="0" y="-130721"/>
            <a:chExt cx="2083500" cy="2361695"/>
          </a:xfrm>
        </p:grpSpPr>
        <p:grpSp>
          <p:nvGrpSpPr>
            <p:cNvPr id="86" name="Google Shape;86;p14"/>
            <p:cNvGrpSpPr/>
            <p:nvPr/>
          </p:nvGrpSpPr>
          <p:grpSpPr>
            <a:xfrm>
              <a:off x="75599" y="-130721"/>
              <a:ext cx="1932614" cy="2361695"/>
              <a:chOff x="0" y="-47625"/>
              <a:chExt cx="704100" cy="860425"/>
            </a:xfrm>
          </p:grpSpPr>
          <p:sp>
            <p:nvSpPr>
              <p:cNvPr id="87" name="Google Shape;87;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8" name="Google Shape;88;p1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9" name="Google Shape;89;p1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a:t>
              </a:r>
              <a:endParaRPr sz="700">
                <a:solidFill>
                  <a:schemeClr val="lt1"/>
                </a:solidFill>
              </a:endParaRPr>
            </a:p>
          </p:txBody>
        </p:sp>
      </p:grpSp>
      <p:sp>
        <p:nvSpPr>
          <p:cNvPr id="90" name="Google Shape;90;p14"/>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15"/>
          <p:cNvSpPr txBox="1"/>
          <p:nvPr/>
        </p:nvSpPr>
        <p:spPr>
          <a:xfrm>
            <a:off x="514350" y="326625"/>
            <a:ext cx="81153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chemeClr val="dk1"/>
                </a:solidFill>
                <a:latin typeface="Halant"/>
                <a:ea typeface="Halant"/>
                <a:cs typeface="Halant"/>
                <a:sym typeface="Halant"/>
              </a:rPr>
              <a:t>CONTEXT</a:t>
            </a:r>
            <a:endParaRPr b="1" sz="4200">
              <a:solidFill>
                <a:schemeClr val="dk1"/>
              </a:solidFill>
              <a:latin typeface="Halant"/>
              <a:ea typeface="Halant"/>
              <a:cs typeface="Halant"/>
              <a:sym typeface="Halant"/>
            </a:endParaRPr>
          </a:p>
        </p:txBody>
      </p:sp>
      <p:grpSp>
        <p:nvGrpSpPr>
          <p:cNvPr id="96" name="Google Shape;96;p15"/>
          <p:cNvGrpSpPr/>
          <p:nvPr/>
        </p:nvGrpSpPr>
        <p:grpSpPr>
          <a:xfrm>
            <a:off x="7892365" y="5"/>
            <a:ext cx="781313" cy="885635"/>
            <a:chOff x="0" y="-130721"/>
            <a:chExt cx="2083500" cy="2361695"/>
          </a:xfrm>
        </p:grpSpPr>
        <p:grpSp>
          <p:nvGrpSpPr>
            <p:cNvPr id="97" name="Google Shape;97;p15"/>
            <p:cNvGrpSpPr/>
            <p:nvPr/>
          </p:nvGrpSpPr>
          <p:grpSpPr>
            <a:xfrm>
              <a:off x="75599" y="-130721"/>
              <a:ext cx="1932614" cy="2361695"/>
              <a:chOff x="0" y="-47625"/>
              <a:chExt cx="704100" cy="860425"/>
            </a:xfrm>
          </p:grpSpPr>
          <p:sp>
            <p:nvSpPr>
              <p:cNvPr id="98" name="Google Shape;98;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99" name="Google Shape;99;p15"/>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00" name="Google Shape;100;p1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2</a:t>
              </a:r>
              <a:endParaRPr b="1" sz="2800">
                <a:solidFill>
                  <a:srgbClr val="FFFFFF"/>
                </a:solidFill>
                <a:latin typeface="Halant"/>
                <a:ea typeface="Halant"/>
                <a:cs typeface="Halant"/>
                <a:sym typeface="Halant"/>
              </a:endParaRPr>
            </a:p>
          </p:txBody>
        </p:sp>
      </p:grpSp>
      <p:sp>
        <p:nvSpPr>
          <p:cNvPr id="101" name="Google Shape;101;p15"/>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02" name="Google Shape;102;p15"/>
          <p:cNvGrpSpPr/>
          <p:nvPr/>
        </p:nvGrpSpPr>
        <p:grpSpPr>
          <a:xfrm>
            <a:off x="92701" y="-72333"/>
            <a:ext cx="468740" cy="5216002"/>
            <a:chOff x="0" y="-38100"/>
            <a:chExt cx="246900" cy="2747433"/>
          </a:xfrm>
        </p:grpSpPr>
        <p:sp>
          <p:nvSpPr>
            <p:cNvPr id="103" name="Google Shape;103;p15"/>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104" name="Google Shape;104;p15"/>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05" name="Google Shape;105;p15"/>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06" name="Google Shape;106;p15"/>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107" name="Google Shape;107;p15"/>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108" name="Google Shape;108;p15"/>
          <p:cNvSpPr txBox="1"/>
          <p:nvPr/>
        </p:nvSpPr>
        <p:spPr>
          <a:xfrm>
            <a:off x="782200" y="1246950"/>
            <a:ext cx="8177100" cy="3386400"/>
          </a:xfrm>
          <a:prstGeom prst="rect">
            <a:avLst/>
          </a:prstGeom>
          <a:noFill/>
          <a:ln>
            <a:noFill/>
          </a:ln>
        </p:spPr>
        <p:txBody>
          <a:bodyPr anchorCtr="0" anchor="t" bIns="0" lIns="0" spcFirstLastPara="1" rIns="0" wrap="square" tIns="0">
            <a:spAutoFit/>
          </a:bodyPr>
          <a:lstStyle/>
          <a:p>
            <a:pPr indent="0" lvl="0" marL="0" rtl="0" algn="ctr">
              <a:lnSpc>
                <a:spcPct val="100000"/>
              </a:lnSpc>
              <a:spcBef>
                <a:spcPts val="1200"/>
              </a:spcBef>
              <a:spcAft>
                <a:spcPts val="1200"/>
              </a:spcAft>
              <a:buNone/>
            </a:pPr>
            <a:r>
              <a:rPr i="1" lang="en" sz="2000">
                <a:solidFill>
                  <a:schemeClr val="dk1"/>
                </a:solidFill>
                <a:latin typeface="Inter"/>
                <a:ea typeface="Inter"/>
                <a:cs typeface="Inter"/>
                <a:sym typeface="Inter"/>
              </a:rPr>
              <a:t>Resistance to apartheid in South Africa emerged as a powerful response to decades of institutionalized racial segregation and inequality. Within the country, South Africans organized protests, strikes, and grassroots movements to challenge the apartheid system, with leaders like Nelson Mandela and organizations like the African National Congress (ANC) playing key roles. At the same time, the global community began to take notice, with international activists, governments, and organizations applying pressure through sanctions, boycotts, and diplomatic condemnation. Together, these internal and external forces helped weaken apartheid and paved the way for a democratic South Africa.</a:t>
            </a:r>
            <a:endParaRPr i="1" sz="2000">
              <a:solidFill>
                <a:schemeClr val="dk1"/>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16"/>
          <p:cNvSpPr txBox="1"/>
          <p:nvPr/>
        </p:nvSpPr>
        <p:spPr>
          <a:xfrm>
            <a:off x="514350" y="326625"/>
            <a:ext cx="81153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chemeClr val="dk1"/>
                </a:solidFill>
                <a:latin typeface="Halant"/>
                <a:ea typeface="Halant"/>
                <a:cs typeface="Halant"/>
                <a:sym typeface="Halant"/>
              </a:rPr>
              <a:t>FORMS OF RESISTANCE</a:t>
            </a:r>
            <a:endParaRPr b="1" sz="4200">
              <a:solidFill>
                <a:schemeClr val="dk1"/>
              </a:solidFill>
              <a:latin typeface="Halant"/>
              <a:ea typeface="Halant"/>
              <a:cs typeface="Halant"/>
              <a:sym typeface="Halant"/>
            </a:endParaRPr>
          </a:p>
        </p:txBody>
      </p:sp>
      <p:grpSp>
        <p:nvGrpSpPr>
          <p:cNvPr id="114" name="Google Shape;114;p16"/>
          <p:cNvGrpSpPr/>
          <p:nvPr/>
        </p:nvGrpSpPr>
        <p:grpSpPr>
          <a:xfrm>
            <a:off x="7892365" y="5"/>
            <a:ext cx="781313" cy="885635"/>
            <a:chOff x="0" y="-130721"/>
            <a:chExt cx="2083500" cy="2361695"/>
          </a:xfrm>
        </p:grpSpPr>
        <p:grpSp>
          <p:nvGrpSpPr>
            <p:cNvPr id="115" name="Google Shape;115;p16"/>
            <p:cNvGrpSpPr/>
            <p:nvPr/>
          </p:nvGrpSpPr>
          <p:grpSpPr>
            <a:xfrm>
              <a:off x="75599" y="-130721"/>
              <a:ext cx="1932614" cy="2361695"/>
              <a:chOff x="0" y="-47625"/>
              <a:chExt cx="704100" cy="860425"/>
            </a:xfrm>
          </p:grpSpPr>
          <p:sp>
            <p:nvSpPr>
              <p:cNvPr id="116" name="Google Shape;116;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7" name="Google Shape;117;p1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18" name="Google Shape;118;p1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3</a:t>
              </a:r>
              <a:endParaRPr b="1" sz="2800">
                <a:solidFill>
                  <a:srgbClr val="FFFFFF"/>
                </a:solidFill>
                <a:latin typeface="Halant"/>
                <a:ea typeface="Halant"/>
                <a:cs typeface="Halant"/>
                <a:sym typeface="Halant"/>
              </a:endParaRPr>
            </a:p>
          </p:txBody>
        </p:sp>
      </p:grpSp>
      <p:sp>
        <p:nvSpPr>
          <p:cNvPr id="119" name="Google Shape;119;p16"/>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20" name="Google Shape;120;p16"/>
          <p:cNvGrpSpPr/>
          <p:nvPr/>
        </p:nvGrpSpPr>
        <p:grpSpPr>
          <a:xfrm>
            <a:off x="92701" y="-72333"/>
            <a:ext cx="468740" cy="5216002"/>
            <a:chOff x="0" y="-38100"/>
            <a:chExt cx="246900" cy="2747433"/>
          </a:xfrm>
        </p:grpSpPr>
        <p:sp>
          <p:nvSpPr>
            <p:cNvPr id="121" name="Google Shape;121;p16"/>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122" name="Google Shape;122;p16"/>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23" name="Google Shape;123;p16"/>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24" name="Google Shape;124;p16"/>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125" name="Google Shape;125;p16"/>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pic>
        <p:nvPicPr>
          <p:cNvPr id="126" name="Google Shape;126;p16"/>
          <p:cNvPicPr preferRelativeResize="0"/>
          <p:nvPr/>
        </p:nvPicPr>
        <p:blipFill>
          <a:blip r:embed="rId4">
            <a:alphaModFix/>
          </a:blip>
          <a:stretch>
            <a:fillRect/>
          </a:stretch>
        </p:blipFill>
        <p:spPr>
          <a:xfrm>
            <a:off x="719850" y="1079000"/>
            <a:ext cx="2460474" cy="3413908"/>
          </a:xfrm>
          <a:prstGeom prst="rect">
            <a:avLst/>
          </a:prstGeom>
          <a:noFill/>
          <a:ln>
            <a:noFill/>
          </a:ln>
        </p:spPr>
      </p:pic>
      <p:sp>
        <p:nvSpPr>
          <p:cNvPr id="127" name="Google Shape;127;p16"/>
          <p:cNvSpPr txBox="1"/>
          <p:nvPr/>
        </p:nvSpPr>
        <p:spPr>
          <a:xfrm>
            <a:off x="719848" y="4522575"/>
            <a:ext cx="2460600" cy="43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000000"/>
                </a:solidFill>
                <a:latin typeface="Inter"/>
                <a:ea typeface="Inter"/>
                <a:cs typeface="Inter"/>
                <a:sym typeface="Inter"/>
              </a:rPr>
              <a:t>Source: </a:t>
            </a:r>
            <a:r>
              <a:rPr lang="en" sz="900">
                <a:solidFill>
                  <a:srgbClr val="000000"/>
                </a:solidFill>
                <a:latin typeface="Inter"/>
                <a:ea typeface="Inter"/>
                <a:cs typeface="Inter"/>
                <a:sym typeface="Inter"/>
              </a:rPr>
              <a:t>Unknown photographer</a:t>
            </a:r>
            <a:r>
              <a:rPr lang="en" sz="900">
                <a:latin typeface="Inter"/>
                <a:ea typeface="Inter"/>
                <a:cs typeface="Inter"/>
                <a:sym typeface="Inter"/>
              </a:rPr>
              <a:t>, “</a:t>
            </a:r>
            <a:r>
              <a:rPr lang="en" sz="900">
                <a:solidFill>
                  <a:srgbClr val="000000"/>
                </a:solidFill>
                <a:latin typeface="Inter"/>
                <a:ea typeface="Inter"/>
                <a:cs typeface="Inter"/>
                <a:sym typeface="Inter"/>
              </a:rPr>
              <a:t>Nelson Mandela burning his pass book,</a:t>
            </a:r>
            <a:r>
              <a:rPr lang="en" sz="900">
                <a:latin typeface="Inter"/>
                <a:ea typeface="Inter"/>
                <a:cs typeface="Inter"/>
                <a:sym typeface="Inter"/>
              </a:rPr>
              <a:t>”</a:t>
            </a:r>
            <a:r>
              <a:rPr lang="en" sz="900">
                <a:solidFill>
                  <a:srgbClr val="000000"/>
                </a:solidFill>
                <a:latin typeface="Inter"/>
                <a:ea typeface="Inter"/>
                <a:cs typeface="Inter"/>
                <a:sym typeface="Inter"/>
              </a:rPr>
              <a:t> 1960. Public Domain</a:t>
            </a:r>
            <a:endParaRPr sz="900">
              <a:solidFill>
                <a:srgbClr val="000000"/>
              </a:solidFill>
              <a:latin typeface="Inter"/>
              <a:ea typeface="Inter"/>
              <a:cs typeface="Inter"/>
              <a:sym typeface="Inter"/>
            </a:endParaRPr>
          </a:p>
        </p:txBody>
      </p:sp>
      <p:sp>
        <p:nvSpPr>
          <p:cNvPr id="128" name="Google Shape;128;p16"/>
          <p:cNvSpPr txBox="1"/>
          <p:nvPr/>
        </p:nvSpPr>
        <p:spPr>
          <a:xfrm>
            <a:off x="3483550" y="1094550"/>
            <a:ext cx="5234100" cy="3879000"/>
          </a:xfrm>
          <a:prstGeom prst="rect">
            <a:avLst/>
          </a:prstGeom>
          <a:noFill/>
          <a:ln>
            <a:noFill/>
          </a:ln>
        </p:spPr>
        <p:txBody>
          <a:bodyPr anchorCtr="0" anchor="t" bIns="0" lIns="0" spcFirstLastPara="1" rIns="0" wrap="square" tIns="0">
            <a:spAutoFit/>
          </a:bodyPr>
          <a:lstStyle/>
          <a:p>
            <a:pPr indent="-342900" lvl="0" marL="457200" rtl="0" algn="l">
              <a:spcBef>
                <a:spcPts val="0"/>
              </a:spcBef>
              <a:spcAft>
                <a:spcPts val="0"/>
              </a:spcAft>
              <a:buClr>
                <a:schemeClr val="dk1"/>
              </a:buClr>
              <a:buSzPts val="1800"/>
              <a:buFont typeface="Inter"/>
              <a:buChar char="●"/>
            </a:pPr>
            <a:r>
              <a:rPr b="1" lang="en" sz="1800">
                <a:solidFill>
                  <a:schemeClr val="dk1"/>
                </a:solidFill>
                <a:latin typeface="Inter"/>
                <a:ea typeface="Inter"/>
                <a:cs typeface="Inter"/>
                <a:sym typeface="Inter"/>
              </a:rPr>
              <a:t>Non-violent protests &amp; marches: </a:t>
            </a:r>
            <a:r>
              <a:rPr lang="en" sz="1800">
                <a:solidFill>
                  <a:schemeClr val="dk1"/>
                </a:solidFill>
                <a:latin typeface="Inter"/>
                <a:ea typeface="Inter"/>
                <a:cs typeface="Inter"/>
                <a:sym typeface="Inter"/>
              </a:rPr>
              <a:t>U</a:t>
            </a:r>
            <a:r>
              <a:rPr lang="en" sz="1800">
                <a:solidFill>
                  <a:schemeClr val="dk1"/>
                </a:solidFill>
                <a:latin typeface="Inter"/>
                <a:ea typeface="Inter"/>
                <a:cs typeface="Inter"/>
                <a:sym typeface="Inter"/>
              </a:rPr>
              <a:t>sed to publicly challenge laws and mobilize mass support</a:t>
            </a:r>
            <a:endParaRPr sz="1800">
              <a:solidFill>
                <a:schemeClr val="dk1"/>
              </a:solidFill>
              <a:latin typeface="Inter"/>
              <a:ea typeface="Inter"/>
              <a:cs typeface="Inter"/>
              <a:sym typeface="Inter"/>
            </a:endParaRPr>
          </a:p>
          <a:p>
            <a:pPr indent="-342900" lvl="0" marL="457200" rtl="0" algn="l">
              <a:spcBef>
                <a:spcPts val="0"/>
              </a:spcBef>
              <a:spcAft>
                <a:spcPts val="0"/>
              </a:spcAft>
              <a:buClr>
                <a:schemeClr val="dk1"/>
              </a:buClr>
              <a:buSzPts val="1800"/>
              <a:buFont typeface="Inter"/>
              <a:buChar char="●"/>
            </a:pPr>
            <a:r>
              <a:rPr b="1" lang="en" sz="1800">
                <a:solidFill>
                  <a:schemeClr val="dk1"/>
                </a:solidFill>
                <a:latin typeface="Inter"/>
                <a:ea typeface="Inter"/>
                <a:cs typeface="Inter"/>
                <a:sym typeface="Inter"/>
              </a:rPr>
              <a:t>Armed resistance: </a:t>
            </a:r>
            <a:r>
              <a:rPr lang="en" sz="1800">
                <a:solidFill>
                  <a:schemeClr val="dk1"/>
                </a:solidFill>
                <a:latin typeface="Inter"/>
                <a:ea typeface="Inter"/>
                <a:cs typeface="Inter"/>
                <a:sym typeface="Inter"/>
              </a:rPr>
              <a:t>Sharpeville Massacre and the Rivonia Trial demonstrated the turn to militant tactics when peaceful efforts were met with violence</a:t>
            </a:r>
            <a:endParaRPr sz="1800">
              <a:solidFill>
                <a:schemeClr val="dk1"/>
              </a:solidFill>
              <a:latin typeface="Inter"/>
              <a:ea typeface="Inter"/>
              <a:cs typeface="Inter"/>
              <a:sym typeface="Inter"/>
            </a:endParaRPr>
          </a:p>
          <a:p>
            <a:pPr indent="-342900" lvl="0" marL="457200" rtl="0" algn="l">
              <a:spcBef>
                <a:spcPts val="0"/>
              </a:spcBef>
              <a:spcAft>
                <a:spcPts val="0"/>
              </a:spcAft>
              <a:buClr>
                <a:schemeClr val="dk1"/>
              </a:buClr>
              <a:buSzPts val="1800"/>
              <a:buFont typeface="Inter"/>
              <a:buChar char="●"/>
            </a:pPr>
            <a:r>
              <a:rPr b="1" lang="en" sz="1800">
                <a:solidFill>
                  <a:schemeClr val="dk1"/>
                </a:solidFill>
                <a:latin typeface="Inter"/>
                <a:ea typeface="Inter"/>
                <a:cs typeface="Inter"/>
                <a:sym typeface="Inter"/>
              </a:rPr>
              <a:t>Economic Boycotts &amp; Sanctions: </a:t>
            </a:r>
            <a:r>
              <a:rPr lang="en" sz="1800">
                <a:solidFill>
                  <a:schemeClr val="dk1"/>
                </a:solidFill>
                <a:latin typeface="Inter"/>
                <a:ea typeface="Inter"/>
                <a:cs typeface="Inter"/>
                <a:sym typeface="Inter"/>
              </a:rPr>
              <a:t>Applied international pressure by targeting South Africa’s economy</a:t>
            </a:r>
            <a:endParaRPr sz="1800">
              <a:solidFill>
                <a:schemeClr val="dk1"/>
              </a:solidFill>
              <a:latin typeface="Inter"/>
              <a:ea typeface="Inter"/>
              <a:cs typeface="Inter"/>
              <a:sym typeface="Inter"/>
            </a:endParaRPr>
          </a:p>
          <a:p>
            <a:pPr indent="-342900" lvl="0" marL="457200" rtl="0" algn="l">
              <a:spcBef>
                <a:spcPts val="0"/>
              </a:spcBef>
              <a:spcAft>
                <a:spcPts val="0"/>
              </a:spcAft>
              <a:buClr>
                <a:schemeClr val="dk1"/>
              </a:buClr>
              <a:buSzPts val="1800"/>
              <a:buFont typeface="Inter"/>
              <a:buChar char="●"/>
            </a:pPr>
            <a:r>
              <a:rPr b="1" lang="en" sz="1800">
                <a:solidFill>
                  <a:schemeClr val="dk1"/>
                </a:solidFill>
                <a:latin typeface="Inter"/>
                <a:ea typeface="Inter"/>
                <a:cs typeface="Inter"/>
                <a:sym typeface="Inter"/>
              </a:rPr>
              <a:t>Establishment of Organizations and Institutions: </a:t>
            </a:r>
            <a:r>
              <a:rPr lang="en" sz="1800">
                <a:solidFill>
                  <a:schemeClr val="dk1"/>
                </a:solidFill>
                <a:latin typeface="Inter"/>
                <a:ea typeface="Inter"/>
                <a:cs typeface="Inter"/>
                <a:sym typeface="Inter"/>
              </a:rPr>
              <a:t>Coordinated international activism (ex:</a:t>
            </a:r>
            <a:r>
              <a:rPr lang="en" sz="1800">
                <a:solidFill>
                  <a:schemeClr val="dk1"/>
                </a:solidFill>
                <a:latin typeface="Inter"/>
                <a:ea typeface="Inter"/>
                <a:cs typeface="Inter"/>
                <a:sym typeface="Inter"/>
              </a:rPr>
              <a:t> Anti-Apartheid Movement in Britain)</a:t>
            </a:r>
            <a:endParaRPr sz="1800">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17"/>
          <p:cNvSpPr txBox="1"/>
          <p:nvPr/>
        </p:nvSpPr>
        <p:spPr>
          <a:xfrm>
            <a:off x="514350" y="326625"/>
            <a:ext cx="8115300" cy="569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700">
                <a:solidFill>
                  <a:schemeClr val="dk1"/>
                </a:solidFill>
                <a:latin typeface="Halant"/>
                <a:ea typeface="Halant"/>
                <a:cs typeface="Halant"/>
                <a:sym typeface="Halant"/>
              </a:rPr>
              <a:t>INTERNATIONAL PROTESTS</a:t>
            </a:r>
            <a:endParaRPr b="1" sz="3700">
              <a:solidFill>
                <a:schemeClr val="dk1"/>
              </a:solidFill>
              <a:latin typeface="Halant"/>
              <a:ea typeface="Halant"/>
              <a:cs typeface="Halant"/>
              <a:sym typeface="Halant"/>
            </a:endParaRPr>
          </a:p>
        </p:txBody>
      </p:sp>
      <p:grpSp>
        <p:nvGrpSpPr>
          <p:cNvPr id="134" name="Google Shape;134;p17"/>
          <p:cNvGrpSpPr/>
          <p:nvPr/>
        </p:nvGrpSpPr>
        <p:grpSpPr>
          <a:xfrm>
            <a:off x="7892365" y="5"/>
            <a:ext cx="781313" cy="885635"/>
            <a:chOff x="0" y="-130721"/>
            <a:chExt cx="2083500" cy="2361695"/>
          </a:xfrm>
        </p:grpSpPr>
        <p:grpSp>
          <p:nvGrpSpPr>
            <p:cNvPr id="135" name="Google Shape;135;p17"/>
            <p:cNvGrpSpPr/>
            <p:nvPr/>
          </p:nvGrpSpPr>
          <p:grpSpPr>
            <a:xfrm>
              <a:off x="75599" y="-130721"/>
              <a:ext cx="1932614" cy="2361695"/>
              <a:chOff x="0" y="-47625"/>
              <a:chExt cx="704100" cy="860425"/>
            </a:xfrm>
          </p:grpSpPr>
          <p:sp>
            <p:nvSpPr>
              <p:cNvPr id="136" name="Google Shape;136;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37" name="Google Shape;137;p1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38" name="Google Shape;138;p1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4</a:t>
              </a:r>
              <a:endParaRPr b="1" sz="2800">
                <a:solidFill>
                  <a:srgbClr val="FFFFFF"/>
                </a:solidFill>
                <a:latin typeface="Halant"/>
                <a:ea typeface="Halant"/>
                <a:cs typeface="Halant"/>
                <a:sym typeface="Halant"/>
              </a:endParaRPr>
            </a:p>
          </p:txBody>
        </p:sp>
      </p:grpSp>
      <p:sp>
        <p:nvSpPr>
          <p:cNvPr id="139" name="Google Shape;139;p17"/>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40" name="Google Shape;140;p17"/>
          <p:cNvGrpSpPr/>
          <p:nvPr/>
        </p:nvGrpSpPr>
        <p:grpSpPr>
          <a:xfrm>
            <a:off x="92701" y="-72333"/>
            <a:ext cx="468740" cy="5216002"/>
            <a:chOff x="0" y="-38100"/>
            <a:chExt cx="246900" cy="2747433"/>
          </a:xfrm>
        </p:grpSpPr>
        <p:sp>
          <p:nvSpPr>
            <p:cNvPr id="141" name="Google Shape;141;p17"/>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142" name="Google Shape;142;p17"/>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43" name="Google Shape;143;p17"/>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44" name="Google Shape;144;p17"/>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145" name="Google Shape;145;p17"/>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146" name="Google Shape;146;p17"/>
          <p:cNvSpPr txBox="1"/>
          <p:nvPr/>
        </p:nvSpPr>
        <p:spPr>
          <a:xfrm>
            <a:off x="743075" y="4057525"/>
            <a:ext cx="3927000" cy="43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chemeClr val="dk1"/>
                </a:solidFill>
                <a:latin typeface="Inter"/>
                <a:ea typeface="Inter"/>
                <a:cs typeface="Inter"/>
                <a:sym typeface="Inter"/>
              </a:rPr>
              <a:t>Source: </a:t>
            </a:r>
            <a:r>
              <a:rPr lang="en" sz="900">
                <a:solidFill>
                  <a:schemeClr val="dk1"/>
                </a:solidFill>
                <a:latin typeface="Inter"/>
                <a:ea typeface="Inter"/>
                <a:cs typeface="Inter"/>
                <a:sym typeface="Inter"/>
              </a:rPr>
              <a:t>Rob Bogaerts / Anefo, “Anti-apartheid march in Amsterdam,” 1988.</a:t>
            </a:r>
            <a:r>
              <a:rPr lang="en" sz="900">
                <a:solidFill>
                  <a:schemeClr val="dk1"/>
                </a:solidFill>
                <a:latin typeface="Inter"/>
                <a:ea typeface="Inter"/>
                <a:cs typeface="Inter"/>
                <a:sym typeface="Inter"/>
              </a:rPr>
              <a:t> </a:t>
            </a:r>
            <a:r>
              <a:rPr lang="en" sz="900">
                <a:solidFill>
                  <a:schemeClr val="dk1"/>
                </a:solidFill>
                <a:latin typeface="Inter"/>
                <a:ea typeface="Inter"/>
                <a:cs typeface="Inter"/>
                <a:sym typeface="Inter"/>
              </a:rPr>
              <a:t>CC BY 1.0</a:t>
            </a:r>
            <a:endParaRPr sz="900">
              <a:solidFill>
                <a:schemeClr val="dk1"/>
              </a:solidFill>
              <a:latin typeface="Inter"/>
              <a:ea typeface="Inter"/>
              <a:cs typeface="Inter"/>
              <a:sym typeface="Inter"/>
            </a:endParaRPr>
          </a:p>
        </p:txBody>
      </p:sp>
      <p:pic>
        <p:nvPicPr>
          <p:cNvPr id="147" name="Google Shape;147;p17"/>
          <p:cNvPicPr preferRelativeResize="0"/>
          <p:nvPr/>
        </p:nvPicPr>
        <p:blipFill>
          <a:blip r:embed="rId4">
            <a:alphaModFix/>
          </a:blip>
          <a:stretch>
            <a:fillRect/>
          </a:stretch>
        </p:blipFill>
        <p:spPr>
          <a:xfrm>
            <a:off x="651401" y="1145788"/>
            <a:ext cx="4297923" cy="2851974"/>
          </a:xfrm>
          <a:prstGeom prst="rect">
            <a:avLst/>
          </a:prstGeom>
          <a:noFill/>
          <a:ln>
            <a:noFill/>
          </a:ln>
        </p:spPr>
      </p:pic>
      <p:pic>
        <p:nvPicPr>
          <p:cNvPr id="148" name="Google Shape;148;p17"/>
          <p:cNvPicPr preferRelativeResize="0"/>
          <p:nvPr/>
        </p:nvPicPr>
        <p:blipFill>
          <a:blip r:embed="rId5">
            <a:alphaModFix/>
          </a:blip>
          <a:stretch>
            <a:fillRect/>
          </a:stretch>
        </p:blipFill>
        <p:spPr>
          <a:xfrm>
            <a:off x="5039275" y="1145800"/>
            <a:ext cx="3822249" cy="2851950"/>
          </a:xfrm>
          <a:prstGeom prst="rect">
            <a:avLst/>
          </a:prstGeom>
          <a:noFill/>
          <a:ln>
            <a:noFill/>
          </a:ln>
        </p:spPr>
      </p:pic>
      <p:sp>
        <p:nvSpPr>
          <p:cNvPr id="149" name="Google Shape;149;p17"/>
          <p:cNvSpPr txBox="1"/>
          <p:nvPr/>
        </p:nvSpPr>
        <p:spPr>
          <a:xfrm>
            <a:off x="5039275" y="4057525"/>
            <a:ext cx="3927000" cy="43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chemeClr val="dk1"/>
                </a:solidFill>
                <a:latin typeface="Inter"/>
                <a:ea typeface="Inter"/>
                <a:cs typeface="Inter"/>
                <a:sym typeface="Inter"/>
              </a:rPr>
              <a:t>Source: </a:t>
            </a:r>
            <a:r>
              <a:rPr lang="en" sz="900">
                <a:solidFill>
                  <a:schemeClr val="dk1"/>
                </a:solidFill>
                <a:latin typeface="Inter"/>
                <a:ea typeface="Inter"/>
                <a:cs typeface="Inter"/>
                <a:sym typeface="Inter"/>
              </a:rPr>
              <a:t>R. Barraez D´Lucca, “London bus in 1989 carrying the ‘Boycott Apartheid’ message,” CC BY 2.0</a:t>
            </a:r>
            <a:endParaRPr sz="900">
              <a:solidFill>
                <a:schemeClr val="dk1"/>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18"/>
          <p:cNvSpPr txBox="1"/>
          <p:nvPr/>
        </p:nvSpPr>
        <p:spPr>
          <a:xfrm>
            <a:off x="514350" y="326625"/>
            <a:ext cx="81153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chemeClr val="dk1"/>
                </a:solidFill>
                <a:latin typeface="Halant"/>
                <a:ea typeface="Halant"/>
                <a:cs typeface="Halant"/>
                <a:sym typeface="Halant"/>
              </a:rPr>
              <a:t>NELSON MANDELA</a:t>
            </a:r>
            <a:endParaRPr b="1" sz="4200">
              <a:solidFill>
                <a:schemeClr val="dk1"/>
              </a:solidFill>
              <a:latin typeface="Halant"/>
              <a:ea typeface="Halant"/>
              <a:cs typeface="Halant"/>
              <a:sym typeface="Halant"/>
            </a:endParaRPr>
          </a:p>
        </p:txBody>
      </p:sp>
      <p:grpSp>
        <p:nvGrpSpPr>
          <p:cNvPr id="155" name="Google Shape;155;p18"/>
          <p:cNvGrpSpPr/>
          <p:nvPr/>
        </p:nvGrpSpPr>
        <p:grpSpPr>
          <a:xfrm>
            <a:off x="7892365" y="5"/>
            <a:ext cx="781313" cy="885635"/>
            <a:chOff x="0" y="-130721"/>
            <a:chExt cx="2083500" cy="2361695"/>
          </a:xfrm>
        </p:grpSpPr>
        <p:grpSp>
          <p:nvGrpSpPr>
            <p:cNvPr id="156" name="Google Shape;156;p18"/>
            <p:cNvGrpSpPr/>
            <p:nvPr/>
          </p:nvGrpSpPr>
          <p:grpSpPr>
            <a:xfrm>
              <a:off x="75599" y="-130721"/>
              <a:ext cx="1932614" cy="2361695"/>
              <a:chOff x="0" y="-47625"/>
              <a:chExt cx="704100" cy="860425"/>
            </a:xfrm>
          </p:grpSpPr>
          <p:sp>
            <p:nvSpPr>
              <p:cNvPr id="157" name="Google Shape;157;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8" name="Google Shape;158;p1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59" name="Google Shape;159;p1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5</a:t>
              </a:r>
              <a:endParaRPr b="1" sz="2800">
                <a:solidFill>
                  <a:srgbClr val="FFFFFF"/>
                </a:solidFill>
                <a:latin typeface="Halant"/>
                <a:ea typeface="Halant"/>
                <a:cs typeface="Halant"/>
                <a:sym typeface="Halant"/>
              </a:endParaRPr>
            </a:p>
          </p:txBody>
        </p:sp>
      </p:grpSp>
      <p:sp>
        <p:nvSpPr>
          <p:cNvPr id="160" name="Google Shape;160;p18"/>
          <p:cNvSpPr/>
          <p:nvPr/>
        </p:nvSpPr>
        <p:spPr>
          <a:xfrm>
            <a:off x="4848773" y="43940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61" name="Google Shape;161;p18"/>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62" name="Google Shape;162;p18"/>
          <p:cNvGrpSpPr/>
          <p:nvPr/>
        </p:nvGrpSpPr>
        <p:grpSpPr>
          <a:xfrm>
            <a:off x="92701" y="-72333"/>
            <a:ext cx="468740" cy="5216002"/>
            <a:chOff x="0" y="-38100"/>
            <a:chExt cx="246900" cy="2747433"/>
          </a:xfrm>
        </p:grpSpPr>
        <p:sp>
          <p:nvSpPr>
            <p:cNvPr id="163" name="Google Shape;163;p18"/>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164" name="Google Shape;164;p18"/>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5" name="Google Shape;165;p18"/>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66" name="Google Shape;166;p18"/>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167" name="Google Shape;167;p18"/>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168" name="Google Shape;168;p18"/>
          <p:cNvSpPr txBox="1"/>
          <p:nvPr/>
        </p:nvSpPr>
        <p:spPr>
          <a:xfrm>
            <a:off x="727900" y="1178025"/>
            <a:ext cx="3711900" cy="741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SzPts val="600"/>
              <a:buNone/>
            </a:pPr>
            <a:r>
              <a:t/>
            </a:r>
            <a:endParaRPr sz="2200">
              <a:solidFill>
                <a:schemeClr val="dk1"/>
              </a:solidFill>
              <a:latin typeface="Inter"/>
              <a:ea typeface="Inter"/>
              <a:cs typeface="Inter"/>
              <a:sym typeface="Inter"/>
            </a:endParaRPr>
          </a:p>
          <a:p>
            <a:pPr indent="0" lvl="0" marL="0" rtl="0" algn="l">
              <a:spcBef>
                <a:spcPts val="500"/>
              </a:spcBef>
              <a:spcAft>
                <a:spcPts val="500"/>
              </a:spcAft>
              <a:buSzPts val="600"/>
              <a:buNone/>
            </a:pPr>
            <a:r>
              <a:t/>
            </a:r>
            <a:endParaRPr sz="2200">
              <a:solidFill>
                <a:schemeClr val="dk1"/>
              </a:solidFill>
              <a:latin typeface="Inter"/>
              <a:ea typeface="Inter"/>
              <a:cs typeface="Inter"/>
              <a:sym typeface="Inter"/>
            </a:endParaRPr>
          </a:p>
        </p:txBody>
      </p:sp>
      <p:sp>
        <p:nvSpPr>
          <p:cNvPr id="169" name="Google Shape;169;p18"/>
          <p:cNvSpPr txBox="1"/>
          <p:nvPr/>
        </p:nvSpPr>
        <p:spPr>
          <a:xfrm>
            <a:off x="4104125" y="1346375"/>
            <a:ext cx="4732800" cy="3047700"/>
          </a:xfrm>
          <a:prstGeom prst="rect">
            <a:avLst/>
          </a:prstGeom>
          <a:noFill/>
          <a:ln>
            <a:noFill/>
          </a:ln>
        </p:spPr>
        <p:txBody>
          <a:bodyPr anchorCtr="0" anchor="t" bIns="0" lIns="0" spcFirstLastPara="1" rIns="0" wrap="square" tIns="0">
            <a:spAutoFit/>
          </a:bodyPr>
          <a:lstStyle/>
          <a:p>
            <a:pPr indent="-368300" lvl="0" marL="457200" rtl="0" algn="l">
              <a:spcBef>
                <a:spcPts val="0"/>
              </a:spcBef>
              <a:spcAft>
                <a:spcPts val="0"/>
              </a:spcAft>
              <a:buClr>
                <a:schemeClr val="dk1"/>
              </a:buClr>
              <a:buSzPts val="2200"/>
              <a:buFont typeface="Inter"/>
              <a:buChar char="●"/>
            </a:pPr>
            <a:r>
              <a:rPr lang="en" sz="2200">
                <a:solidFill>
                  <a:schemeClr val="dk1"/>
                </a:solidFill>
                <a:latin typeface="Inter"/>
                <a:ea typeface="Inter"/>
                <a:cs typeface="Inter"/>
                <a:sym typeface="Inter"/>
              </a:rPr>
              <a:t>South African anti-apartheid activist and politician</a:t>
            </a:r>
            <a:endParaRPr sz="2200">
              <a:solidFill>
                <a:schemeClr val="dk1"/>
              </a:solidFill>
              <a:latin typeface="Inter"/>
              <a:ea typeface="Inter"/>
              <a:cs typeface="Inter"/>
              <a:sym typeface="Inter"/>
            </a:endParaRPr>
          </a:p>
          <a:p>
            <a:pPr indent="-368300" lvl="0" marL="457200" rtl="0" algn="l">
              <a:spcBef>
                <a:spcPts val="0"/>
              </a:spcBef>
              <a:spcAft>
                <a:spcPts val="0"/>
              </a:spcAft>
              <a:buClr>
                <a:schemeClr val="dk1"/>
              </a:buClr>
              <a:buSzPts val="2200"/>
              <a:buFont typeface="Inter"/>
              <a:buChar char="●"/>
            </a:pPr>
            <a:r>
              <a:rPr lang="en" sz="2200">
                <a:solidFill>
                  <a:schemeClr val="dk1"/>
                </a:solidFill>
                <a:latin typeface="Inter"/>
                <a:ea typeface="Inter"/>
                <a:cs typeface="Inter"/>
                <a:sym typeface="Inter"/>
              </a:rPr>
              <a:t>The </a:t>
            </a:r>
            <a:r>
              <a:rPr lang="en" sz="2200">
                <a:solidFill>
                  <a:schemeClr val="dk1"/>
                </a:solidFill>
                <a:latin typeface="Inter"/>
                <a:ea typeface="Inter"/>
                <a:cs typeface="Inter"/>
                <a:sym typeface="Inter"/>
              </a:rPr>
              <a:t>first </a:t>
            </a:r>
            <a:r>
              <a:rPr lang="en" sz="2200">
                <a:solidFill>
                  <a:schemeClr val="dk1"/>
                </a:solidFill>
                <a:latin typeface="Inter"/>
                <a:ea typeface="Inter"/>
                <a:cs typeface="Inter"/>
                <a:sym typeface="Inter"/>
              </a:rPr>
              <a:t>Black</a:t>
            </a:r>
            <a:r>
              <a:rPr lang="en" sz="2200">
                <a:solidFill>
                  <a:schemeClr val="dk1"/>
                </a:solidFill>
                <a:latin typeface="Inter"/>
                <a:ea typeface="Inter"/>
                <a:cs typeface="Inter"/>
                <a:sym typeface="Inter"/>
              </a:rPr>
              <a:t> president of South Africa, serving from 1994 to 1999</a:t>
            </a:r>
            <a:endParaRPr sz="2200">
              <a:solidFill>
                <a:schemeClr val="dk1"/>
              </a:solidFill>
              <a:latin typeface="Inter"/>
              <a:ea typeface="Inter"/>
              <a:cs typeface="Inter"/>
              <a:sym typeface="Inter"/>
            </a:endParaRPr>
          </a:p>
          <a:p>
            <a:pPr indent="-368300" lvl="0" marL="457200" rtl="0" algn="l">
              <a:spcBef>
                <a:spcPts val="0"/>
              </a:spcBef>
              <a:spcAft>
                <a:spcPts val="0"/>
              </a:spcAft>
              <a:buClr>
                <a:schemeClr val="dk1"/>
              </a:buClr>
              <a:buSzPts val="2200"/>
              <a:buFont typeface="Inter"/>
              <a:buChar char="●"/>
            </a:pPr>
            <a:r>
              <a:rPr lang="en" sz="2200">
                <a:solidFill>
                  <a:schemeClr val="dk1"/>
                </a:solidFill>
                <a:latin typeface="Inter"/>
                <a:ea typeface="Inter"/>
                <a:cs typeface="Inter"/>
                <a:sym typeface="Inter"/>
              </a:rPr>
              <a:t>Spent 27 years in prison for his political activities</a:t>
            </a:r>
            <a:endParaRPr sz="2200">
              <a:solidFill>
                <a:schemeClr val="dk1"/>
              </a:solidFill>
              <a:latin typeface="Inter"/>
              <a:ea typeface="Inter"/>
              <a:cs typeface="Inter"/>
              <a:sym typeface="Inter"/>
            </a:endParaRPr>
          </a:p>
          <a:p>
            <a:pPr indent="-368300" lvl="0" marL="457200" rtl="0" algn="l">
              <a:spcBef>
                <a:spcPts val="0"/>
              </a:spcBef>
              <a:spcAft>
                <a:spcPts val="0"/>
              </a:spcAft>
              <a:buClr>
                <a:schemeClr val="dk1"/>
              </a:buClr>
              <a:buSzPts val="2200"/>
              <a:buFont typeface="Inter"/>
              <a:buChar char="●"/>
            </a:pPr>
            <a:r>
              <a:rPr lang="en" sz="2200">
                <a:solidFill>
                  <a:schemeClr val="dk1"/>
                </a:solidFill>
                <a:latin typeface="Inter"/>
                <a:ea typeface="Inter"/>
                <a:cs typeface="Inter"/>
                <a:sym typeface="Inter"/>
              </a:rPr>
              <a:t>Played a significant role in ending apartheid</a:t>
            </a:r>
            <a:endParaRPr sz="2200">
              <a:solidFill>
                <a:schemeClr val="dk1"/>
              </a:solidFill>
              <a:latin typeface="Inter"/>
              <a:ea typeface="Inter"/>
              <a:cs typeface="Inter"/>
              <a:sym typeface="Inter"/>
            </a:endParaRPr>
          </a:p>
        </p:txBody>
      </p:sp>
      <p:sp>
        <p:nvSpPr>
          <p:cNvPr id="170" name="Google Shape;170;p18"/>
          <p:cNvSpPr txBox="1"/>
          <p:nvPr/>
        </p:nvSpPr>
        <p:spPr>
          <a:xfrm>
            <a:off x="938050" y="4582875"/>
            <a:ext cx="2829900" cy="43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900">
                <a:solidFill>
                  <a:srgbClr val="000000"/>
                </a:solidFill>
                <a:latin typeface="Inter"/>
                <a:ea typeface="Inter"/>
                <a:cs typeface="Inter"/>
                <a:sym typeface="Inter"/>
              </a:rPr>
              <a:t>Source: Paul </a:t>
            </a:r>
            <a:r>
              <a:rPr lang="en" sz="900">
                <a:latin typeface="Inter"/>
                <a:ea typeface="Inter"/>
                <a:cs typeface="Inter"/>
                <a:sym typeface="Inter"/>
              </a:rPr>
              <a:t>Weinberg</a:t>
            </a:r>
            <a:r>
              <a:rPr lang="en" sz="900">
                <a:solidFill>
                  <a:srgbClr val="000000"/>
                </a:solidFill>
                <a:latin typeface="Inter"/>
                <a:ea typeface="Inter"/>
                <a:cs typeface="Inter"/>
                <a:sym typeface="Inter"/>
              </a:rPr>
              <a:t>, </a:t>
            </a:r>
            <a:r>
              <a:rPr lang="en" sz="900">
                <a:latin typeface="Inter"/>
                <a:ea typeface="Inter"/>
                <a:cs typeface="Inter"/>
                <a:sym typeface="Inter"/>
              </a:rPr>
              <a:t>“</a:t>
            </a:r>
            <a:r>
              <a:rPr lang="en" sz="900">
                <a:solidFill>
                  <a:srgbClr val="202122"/>
                </a:solidFill>
                <a:highlight>
                  <a:srgbClr val="F8F9FA"/>
                </a:highlight>
                <a:latin typeface="Inter"/>
                <a:ea typeface="Inter"/>
                <a:cs typeface="Inter"/>
                <a:sym typeface="Inter"/>
              </a:rPr>
              <a:t>This is the official photo of Mandela casting his vote in the 1994 elections</a:t>
            </a:r>
            <a:r>
              <a:rPr lang="en" sz="900">
                <a:latin typeface="Inter"/>
                <a:ea typeface="Inter"/>
                <a:cs typeface="Inter"/>
                <a:sym typeface="Inter"/>
              </a:rPr>
              <a:t>,” April 1994. CC BY SA 3.0</a:t>
            </a:r>
            <a:endParaRPr sz="900">
              <a:solidFill>
                <a:srgbClr val="000000"/>
              </a:solidFill>
              <a:latin typeface="Inter"/>
              <a:ea typeface="Inter"/>
              <a:cs typeface="Inter"/>
              <a:sym typeface="Inter"/>
            </a:endParaRPr>
          </a:p>
        </p:txBody>
      </p:sp>
      <p:pic>
        <p:nvPicPr>
          <p:cNvPr id="171" name="Google Shape;171;p18"/>
          <p:cNvPicPr preferRelativeResize="0"/>
          <p:nvPr/>
        </p:nvPicPr>
        <p:blipFill>
          <a:blip r:embed="rId4">
            <a:alphaModFix/>
          </a:blip>
          <a:stretch>
            <a:fillRect/>
          </a:stretch>
        </p:blipFill>
        <p:spPr>
          <a:xfrm>
            <a:off x="1266774" y="990348"/>
            <a:ext cx="2425950" cy="360736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19"/>
          <p:cNvSpPr txBox="1"/>
          <p:nvPr/>
        </p:nvSpPr>
        <p:spPr>
          <a:xfrm>
            <a:off x="514350" y="326625"/>
            <a:ext cx="81153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chemeClr val="dk1"/>
                </a:solidFill>
                <a:latin typeface="Halant"/>
                <a:ea typeface="Halant"/>
                <a:cs typeface="Halant"/>
                <a:sym typeface="Halant"/>
              </a:rPr>
              <a:t>ENDING APARTHEID</a:t>
            </a:r>
            <a:endParaRPr b="1" sz="4200">
              <a:solidFill>
                <a:schemeClr val="dk1"/>
              </a:solidFill>
              <a:latin typeface="Halant"/>
              <a:ea typeface="Halant"/>
              <a:cs typeface="Halant"/>
              <a:sym typeface="Halant"/>
            </a:endParaRPr>
          </a:p>
        </p:txBody>
      </p:sp>
      <p:grpSp>
        <p:nvGrpSpPr>
          <p:cNvPr id="177" name="Google Shape;177;p19"/>
          <p:cNvGrpSpPr/>
          <p:nvPr/>
        </p:nvGrpSpPr>
        <p:grpSpPr>
          <a:xfrm>
            <a:off x="7892365" y="5"/>
            <a:ext cx="781313" cy="885635"/>
            <a:chOff x="0" y="-130721"/>
            <a:chExt cx="2083500" cy="2361695"/>
          </a:xfrm>
        </p:grpSpPr>
        <p:grpSp>
          <p:nvGrpSpPr>
            <p:cNvPr id="178" name="Google Shape;178;p19"/>
            <p:cNvGrpSpPr/>
            <p:nvPr/>
          </p:nvGrpSpPr>
          <p:grpSpPr>
            <a:xfrm>
              <a:off x="75599" y="-130721"/>
              <a:ext cx="1932614" cy="2361695"/>
              <a:chOff x="0" y="-47625"/>
              <a:chExt cx="704100" cy="860425"/>
            </a:xfrm>
          </p:grpSpPr>
          <p:sp>
            <p:nvSpPr>
              <p:cNvPr id="179" name="Google Shape;179;p1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80" name="Google Shape;180;p1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1" name="Google Shape;181;p1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6</a:t>
              </a:r>
              <a:endParaRPr b="1" sz="2800">
                <a:solidFill>
                  <a:srgbClr val="FFFFFF"/>
                </a:solidFill>
                <a:latin typeface="Halant"/>
                <a:ea typeface="Halant"/>
                <a:cs typeface="Halant"/>
                <a:sym typeface="Halant"/>
              </a:endParaRPr>
            </a:p>
          </p:txBody>
        </p:sp>
      </p:grpSp>
      <p:sp>
        <p:nvSpPr>
          <p:cNvPr id="182" name="Google Shape;182;p19"/>
          <p:cNvSpPr/>
          <p:nvPr/>
        </p:nvSpPr>
        <p:spPr>
          <a:xfrm>
            <a:off x="4848773" y="43940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83" name="Google Shape;183;p19"/>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84" name="Google Shape;184;p19"/>
          <p:cNvGrpSpPr/>
          <p:nvPr/>
        </p:nvGrpSpPr>
        <p:grpSpPr>
          <a:xfrm>
            <a:off x="92701" y="-72333"/>
            <a:ext cx="468740" cy="5216002"/>
            <a:chOff x="0" y="-38100"/>
            <a:chExt cx="246900" cy="2747433"/>
          </a:xfrm>
        </p:grpSpPr>
        <p:sp>
          <p:nvSpPr>
            <p:cNvPr id="185" name="Google Shape;185;p19"/>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186" name="Google Shape;186;p19"/>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7" name="Google Shape;187;p19"/>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88" name="Google Shape;188;p19"/>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189" name="Google Shape;189;p19"/>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
        <p:nvSpPr>
          <p:cNvPr id="190" name="Google Shape;190;p19"/>
          <p:cNvSpPr txBox="1"/>
          <p:nvPr/>
        </p:nvSpPr>
        <p:spPr>
          <a:xfrm>
            <a:off x="727900" y="1178025"/>
            <a:ext cx="3711900" cy="7413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SzPts val="600"/>
              <a:buNone/>
            </a:pPr>
            <a:r>
              <a:t/>
            </a:r>
            <a:endParaRPr sz="2200">
              <a:solidFill>
                <a:schemeClr val="dk1"/>
              </a:solidFill>
              <a:latin typeface="Inter"/>
              <a:ea typeface="Inter"/>
              <a:cs typeface="Inter"/>
              <a:sym typeface="Inter"/>
            </a:endParaRPr>
          </a:p>
          <a:p>
            <a:pPr indent="0" lvl="0" marL="0" rtl="0" algn="l">
              <a:spcBef>
                <a:spcPts val="500"/>
              </a:spcBef>
              <a:spcAft>
                <a:spcPts val="500"/>
              </a:spcAft>
              <a:buSzPts val="600"/>
              <a:buNone/>
            </a:pPr>
            <a:r>
              <a:t/>
            </a:r>
            <a:endParaRPr sz="2200">
              <a:solidFill>
                <a:schemeClr val="dk1"/>
              </a:solidFill>
              <a:latin typeface="Inter"/>
              <a:ea typeface="Inter"/>
              <a:cs typeface="Inter"/>
              <a:sym typeface="Inter"/>
            </a:endParaRPr>
          </a:p>
        </p:txBody>
      </p:sp>
      <p:sp>
        <p:nvSpPr>
          <p:cNvPr id="191" name="Google Shape;191;p19"/>
          <p:cNvSpPr txBox="1"/>
          <p:nvPr/>
        </p:nvSpPr>
        <p:spPr>
          <a:xfrm>
            <a:off x="814200" y="1070725"/>
            <a:ext cx="7926900" cy="3447900"/>
          </a:xfrm>
          <a:prstGeom prst="rect">
            <a:avLst/>
          </a:prstGeom>
          <a:noFill/>
          <a:ln>
            <a:noFill/>
          </a:ln>
        </p:spPr>
        <p:txBody>
          <a:bodyPr anchorCtr="0" anchor="t" bIns="0" lIns="0" spcFirstLastPara="1" rIns="0" wrap="square" tIns="0">
            <a:spAutoFit/>
          </a:bodyPr>
          <a:lstStyle/>
          <a:p>
            <a:pPr indent="-330200" lvl="0" marL="457200" rtl="0" algn="l">
              <a:spcBef>
                <a:spcPts val="0"/>
              </a:spcBef>
              <a:spcAft>
                <a:spcPts val="0"/>
              </a:spcAft>
              <a:buClr>
                <a:schemeClr val="dk1"/>
              </a:buClr>
              <a:buSzPts val="1600"/>
              <a:buFont typeface="Inter"/>
              <a:buChar char="●"/>
            </a:pPr>
            <a:r>
              <a:rPr b="1" lang="en" sz="1600">
                <a:solidFill>
                  <a:schemeClr val="dk1"/>
                </a:solidFill>
                <a:latin typeface="Inter"/>
                <a:ea typeface="Inter"/>
                <a:cs typeface="Inter"/>
                <a:sym typeface="Inter"/>
              </a:rPr>
              <a:t>Internal resistance intensified</a:t>
            </a:r>
            <a:r>
              <a:rPr lang="en" sz="1600">
                <a:solidFill>
                  <a:schemeClr val="dk1"/>
                </a:solidFill>
                <a:latin typeface="Inter"/>
                <a:ea typeface="Inter"/>
                <a:cs typeface="Inter"/>
                <a:sym typeface="Inter"/>
              </a:rPr>
              <a:t> through mass protests, strikes, student uprisings, and growing political unity</a:t>
            </a:r>
            <a:br>
              <a:rPr lang="en" sz="1600">
                <a:solidFill>
                  <a:schemeClr val="dk1"/>
                </a:solidFill>
                <a:latin typeface="Inter"/>
                <a:ea typeface="Inter"/>
                <a:cs typeface="Inter"/>
                <a:sym typeface="Inter"/>
              </a:rPr>
            </a:br>
            <a:endParaRPr sz="1600">
              <a:solidFill>
                <a:schemeClr val="dk1"/>
              </a:solidFill>
              <a:latin typeface="Inter"/>
              <a:ea typeface="Inter"/>
              <a:cs typeface="Inter"/>
              <a:sym typeface="Inter"/>
            </a:endParaRPr>
          </a:p>
          <a:p>
            <a:pPr indent="-330200" lvl="0" marL="457200" rtl="0" algn="l">
              <a:spcBef>
                <a:spcPts val="0"/>
              </a:spcBef>
              <a:spcAft>
                <a:spcPts val="0"/>
              </a:spcAft>
              <a:buClr>
                <a:schemeClr val="dk1"/>
              </a:buClr>
              <a:buSzPts val="1600"/>
              <a:buFont typeface="Inter"/>
              <a:buChar char="●"/>
            </a:pPr>
            <a:r>
              <a:rPr b="1" lang="en" sz="1600">
                <a:solidFill>
                  <a:schemeClr val="dk1"/>
                </a:solidFill>
                <a:latin typeface="Inter"/>
                <a:ea typeface="Inter"/>
                <a:cs typeface="Inter"/>
                <a:sym typeface="Inter"/>
              </a:rPr>
              <a:t>International pressure increased</a:t>
            </a:r>
            <a:r>
              <a:rPr lang="en" sz="1600">
                <a:solidFill>
                  <a:schemeClr val="dk1"/>
                </a:solidFill>
                <a:latin typeface="Inter"/>
                <a:ea typeface="Inter"/>
                <a:cs typeface="Inter"/>
                <a:sym typeface="Inter"/>
              </a:rPr>
              <a:t> with sanctions, boycotts, and global solidarity campaigns</a:t>
            </a:r>
            <a:br>
              <a:rPr lang="en" sz="1600">
                <a:solidFill>
                  <a:schemeClr val="dk1"/>
                </a:solidFill>
                <a:latin typeface="Inter"/>
                <a:ea typeface="Inter"/>
                <a:cs typeface="Inter"/>
                <a:sym typeface="Inter"/>
              </a:rPr>
            </a:br>
            <a:endParaRPr sz="1600">
              <a:solidFill>
                <a:schemeClr val="dk1"/>
              </a:solidFill>
              <a:latin typeface="Inter"/>
              <a:ea typeface="Inter"/>
              <a:cs typeface="Inter"/>
              <a:sym typeface="Inter"/>
            </a:endParaRPr>
          </a:p>
          <a:p>
            <a:pPr indent="-330200" lvl="0" marL="457200" rtl="0" algn="l">
              <a:spcBef>
                <a:spcPts val="0"/>
              </a:spcBef>
              <a:spcAft>
                <a:spcPts val="0"/>
              </a:spcAft>
              <a:buClr>
                <a:schemeClr val="dk1"/>
              </a:buClr>
              <a:buSzPts val="1600"/>
              <a:buFont typeface="Inter"/>
              <a:buChar char="●"/>
            </a:pPr>
            <a:r>
              <a:rPr b="1" lang="en" sz="1600">
                <a:solidFill>
                  <a:schemeClr val="dk1"/>
                </a:solidFill>
                <a:latin typeface="Inter"/>
                <a:ea typeface="Inter"/>
                <a:cs typeface="Inter"/>
                <a:sym typeface="Inter"/>
              </a:rPr>
              <a:t>Mandela’s release in 1990</a:t>
            </a:r>
            <a:r>
              <a:rPr lang="en" sz="1600">
                <a:solidFill>
                  <a:schemeClr val="dk1"/>
                </a:solidFill>
                <a:latin typeface="Inter"/>
                <a:ea typeface="Inter"/>
                <a:cs typeface="Inter"/>
                <a:sym typeface="Inter"/>
              </a:rPr>
              <a:t> symbolized a turning point and opened the path for negotiations</a:t>
            </a:r>
            <a:br>
              <a:rPr lang="en" sz="1600">
                <a:solidFill>
                  <a:schemeClr val="dk1"/>
                </a:solidFill>
                <a:latin typeface="Inter"/>
                <a:ea typeface="Inter"/>
                <a:cs typeface="Inter"/>
                <a:sym typeface="Inter"/>
              </a:rPr>
            </a:br>
            <a:endParaRPr sz="1600">
              <a:solidFill>
                <a:schemeClr val="dk1"/>
              </a:solidFill>
              <a:latin typeface="Inter"/>
              <a:ea typeface="Inter"/>
              <a:cs typeface="Inter"/>
              <a:sym typeface="Inter"/>
            </a:endParaRPr>
          </a:p>
          <a:p>
            <a:pPr indent="-330200" lvl="0" marL="457200" rtl="0" algn="l">
              <a:spcBef>
                <a:spcPts val="0"/>
              </a:spcBef>
              <a:spcAft>
                <a:spcPts val="0"/>
              </a:spcAft>
              <a:buClr>
                <a:schemeClr val="dk1"/>
              </a:buClr>
              <a:buSzPts val="1600"/>
              <a:buFont typeface="Inter"/>
              <a:buChar char="●"/>
            </a:pPr>
            <a:r>
              <a:rPr b="1" lang="en" sz="1600">
                <a:solidFill>
                  <a:schemeClr val="dk1"/>
                </a:solidFill>
                <a:latin typeface="Inter"/>
                <a:ea typeface="Inter"/>
                <a:cs typeface="Inter"/>
                <a:sym typeface="Inter"/>
              </a:rPr>
              <a:t>Apartheid officially ended in 1994</a:t>
            </a:r>
            <a:r>
              <a:rPr lang="en" sz="1600">
                <a:solidFill>
                  <a:schemeClr val="dk1"/>
                </a:solidFill>
                <a:latin typeface="Inter"/>
                <a:ea typeface="Inter"/>
                <a:cs typeface="Inter"/>
                <a:sym typeface="Inter"/>
              </a:rPr>
              <a:t> with South Africa’s first democratic election, electing Nelson Mandela as president</a:t>
            </a:r>
            <a:br>
              <a:rPr lang="en" sz="1600">
                <a:solidFill>
                  <a:schemeClr val="dk1"/>
                </a:solidFill>
                <a:latin typeface="Inter"/>
                <a:ea typeface="Inter"/>
                <a:cs typeface="Inter"/>
                <a:sym typeface="Inter"/>
              </a:rPr>
            </a:br>
            <a:endParaRPr sz="1600">
              <a:solidFill>
                <a:schemeClr val="dk1"/>
              </a:solidFill>
              <a:latin typeface="Inter"/>
              <a:ea typeface="Inter"/>
              <a:cs typeface="Inter"/>
              <a:sym typeface="Inter"/>
            </a:endParaRPr>
          </a:p>
          <a:p>
            <a:pPr indent="-330200" lvl="0" marL="457200" rtl="0" algn="l">
              <a:spcBef>
                <a:spcPts val="0"/>
              </a:spcBef>
              <a:spcAft>
                <a:spcPts val="0"/>
              </a:spcAft>
              <a:buClr>
                <a:schemeClr val="dk1"/>
              </a:buClr>
              <a:buSzPts val="1600"/>
              <a:buFont typeface="Inter"/>
              <a:buChar char="●"/>
            </a:pPr>
            <a:r>
              <a:rPr b="1" lang="en" sz="1600">
                <a:solidFill>
                  <a:schemeClr val="dk1"/>
                </a:solidFill>
                <a:latin typeface="Inter"/>
                <a:ea typeface="Inter"/>
                <a:cs typeface="Inter"/>
                <a:sym typeface="Inter"/>
              </a:rPr>
              <a:t>Legacy:</a:t>
            </a:r>
            <a:r>
              <a:rPr lang="en" sz="1600">
                <a:solidFill>
                  <a:schemeClr val="dk1"/>
                </a:solidFill>
                <a:latin typeface="Inter"/>
                <a:ea typeface="Inter"/>
                <a:cs typeface="Inter"/>
                <a:sym typeface="Inter"/>
              </a:rPr>
              <a:t> The end of apartheid was not a single event, but the result of decades of struggle, resistance, and global advocacy</a:t>
            </a:r>
            <a:endParaRPr sz="1600">
              <a:solidFill>
                <a:schemeClr val="dk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