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Lst>
  <p:sldSz cy="10058400" cx="7772400"/>
  <p:notesSz cx="6858000" cy="9144000"/>
  <p:embeddedFontLst>
    <p:embeddedFont>
      <p:font typeface="Halant"/>
      <p:regular r:id="rId23"/>
      <p:bold r:id="rId24"/>
    </p:embeddedFont>
    <p:embeddedFont>
      <p:font typeface="Inter"/>
      <p:regular r:id="rId25"/>
      <p:bold r:id="rId26"/>
      <p:italic r:id="rId27"/>
      <p:boldItalic r:id="rId28"/>
    </p:embeddedFont>
    <p:embeddedFont>
      <p:font typeface="Plus Jakarta Sans"/>
      <p:regular r:id="rId29"/>
      <p:bold r:id="rId30"/>
      <p:italic r:id="rId31"/>
      <p:boldItalic r:id="rId32"/>
    </p:embeddedFont>
    <p:embeddedFont>
      <p:font typeface="Plus Jakarta Sans Medium"/>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83E5547-FCA0-4D54-8F52-115B2FAA6621}">
  <a:tblStyle styleId="{183E5547-FCA0-4D54-8F52-115B2FAA662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398A2D2E-B882-417D-AC16-3DC619A9D011}"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font" Target="fonts/Halant-bold.fntdata"/><Relationship Id="rId23" Type="http://schemas.openxmlformats.org/officeDocument/2006/relationships/font" Target="fonts/Halan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regular.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italic.fntdata"/><Relationship Id="rId30" Type="http://schemas.openxmlformats.org/officeDocument/2006/relationships/font" Target="fonts/PlusJakartaSans-bold.fntdata"/><Relationship Id="rId11" Type="http://schemas.openxmlformats.org/officeDocument/2006/relationships/slide" Target="slides/slide3.xml"/><Relationship Id="rId33" Type="http://schemas.openxmlformats.org/officeDocument/2006/relationships/font" Target="fonts/PlusJakartaSansMedium-regular.fntdata"/><Relationship Id="rId10" Type="http://schemas.openxmlformats.org/officeDocument/2006/relationships/slide" Target="slides/slide2.xml"/><Relationship Id="rId32" Type="http://schemas.openxmlformats.org/officeDocument/2006/relationships/font" Target="fonts/PlusJakartaSans-boldItalic.fntdata"/><Relationship Id="rId13" Type="http://schemas.openxmlformats.org/officeDocument/2006/relationships/slide" Target="slides/slide5.xml"/><Relationship Id="rId35" Type="http://schemas.openxmlformats.org/officeDocument/2006/relationships/font" Target="fonts/PlusJakartaSansMedium-italic.fntdata"/><Relationship Id="rId12" Type="http://schemas.openxmlformats.org/officeDocument/2006/relationships/slide" Target="slides/slide4.xml"/><Relationship Id="rId34" Type="http://schemas.openxmlformats.org/officeDocument/2006/relationships/font" Target="fonts/PlusJakartaSansMedium-bold.fntdata"/><Relationship Id="rId15" Type="http://schemas.openxmlformats.org/officeDocument/2006/relationships/slide" Target="slides/slide7.xml"/><Relationship Id="rId14" Type="http://schemas.openxmlformats.org/officeDocument/2006/relationships/slide" Target="slides/slide6.xml"/><Relationship Id="rId36" Type="http://schemas.openxmlformats.org/officeDocument/2006/relationships/font" Target="fonts/PlusJakartaSansMedium-bold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a0e101d90_0_6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a0e101d90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57ec265506_0_6: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357ec265506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57ec265506_0_25: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357ec265506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3d4e2fe90f_0_11: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33d4e2fe90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33d4e2fe90f_0_3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33d4e2fe90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57ec265506_0_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357ec265506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cf6f2ebd8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4cf6f2ebd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cf6f2ebd8_0_8: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4cf6f2ebd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4dc93a415d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4dc93a41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3d4e2fe90f_0_2: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3d4e2fe90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3d4e2fe90f_0_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3d4e2fe90f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3d4e2fe90f_0_118: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3d4e2fe90f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57ec265506_0_2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57ec265506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57ec265506_0_0: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57ec26550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3.png"/><Relationship Id="rId4" Type="http://schemas.openxmlformats.org/officeDocument/2006/relationships/image" Target="../media/image5.png"/><Relationship Id="rId5" Type="http://schemas.openxmlformats.org/officeDocument/2006/relationships/hyperlink" Target="http://www.youtube.com/watch?v=bzAt1m510_A" TargetMode="External"/><Relationship Id="rId6" Type="http://schemas.openxmlformats.org/officeDocument/2006/relationships/image" Target="../media/image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5.png"/><Relationship Id="rId6" Type="http://schemas.openxmlformats.org/officeDocument/2006/relationships/image" Target="../media/image12.jpg"/><Relationship Id="rId7"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pic>
        <p:nvPicPr>
          <p:cNvPr id="144" name="Google Shape;144;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5" name="Google Shape;145;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6" name="Google Shape;146;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7" name="Google Shape;147;p37"/>
          <p:cNvSpPr txBox="1"/>
          <p:nvPr/>
        </p:nvSpPr>
        <p:spPr>
          <a:xfrm>
            <a:off x="594300" y="1112488"/>
            <a:ext cx="6583800" cy="793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With your group, you will create a social media campaign to bring awareness to a modern example of human rights abuses. Your final product should provide the public with a sense of what crimes are being committed, how the international community responded, and what else the international community needs to do to ensure that this atrocity ends and/or is recognized to prevent further issues.</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Requirements: </a:t>
            </a:r>
            <a:r>
              <a:rPr lang="en" sz="1200">
                <a:solidFill>
                  <a:schemeClr val="dk1"/>
                </a:solidFill>
                <a:latin typeface="Halant"/>
                <a:ea typeface="Halant"/>
                <a:cs typeface="Halant"/>
                <a:sym typeface="Halant"/>
              </a:rPr>
              <a:t>The campaign must include the following:</a:t>
            </a:r>
            <a:endParaRPr sz="1200">
              <a:solidFill>
                <a:schemeClr val="dk1"/>
              </a:solidFill>
              <a:latin typeface="Halant"/>
              <a:ea typeface="Halant"/>
              <a:cs typeface="Halant"/>
              <a:sym typeface="Halant"/>
            </a:endParaRPr>
          </a:p>
          <a:p>
            <a:pPr indent="-304800" lvl="0" marL="4572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A social media profile with a </a:t>
            </a:r>
            <a:r>
              <a:rPr lang="en" sz="1200">
                <a:solidFill>
                  <a:schemeClr val="dk1"/>
                </a:solidFill>
                <a:latin typeface="Halant"/>
                <a:ea typeface="Halant"/>
                <a:cs typeface="Halant"/>
                <a:sym typeface="Halant"/>
              </a:rPr>
              <a:t>username, short bio, and image that represents the organization you are forming to combat human atrocities in this particular example. It should include a short description of the context and crimes committed. (Remember your audience- it should not be a long biography; instead, it should be short, easy to read, and informative so that it keeps engagement.) The three images at the bottom of of the profile template should be filled with the images from the two social media posts and a screenshot from the video (descriptions below).</a:t>
            </a:r>
            <a:endParaRPr sz="1200">
              <a:solidFill>
                <a:schemeClr val="dk1"/>
              </a:solidFill>
              <a:latin typeface="Halant"/>
              <a:ea typeface="Halant"/>
              <a:cs typeface="Halant"/>
              <a:sym typeface="Halant"/>
            </a:endParaRPr>
          </a:p>
          <a:p>
            <a:pPr indent="0" lvl="0" marL="457200" rtl="0" algn="l">
              <a:lnSpc>
                <a:spcPct val="115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2 social media posts with an image, a caption, and a hashtag using a Say-it-in-Six</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1 post should focus on a specific example of the atrocities committed. </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1 post should be a call to action to the international community to help the crisis. It should reference any actions that are being or were taken to help.</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The hashtag should use exactly six words like a say-it-in-6 and summarize the most significant implications of human rights violations related to your post. </a:t>
            </a:r>
            <a:endParaRPr sz="1200">
              <a:solidFill>
                <a:schemeClr val="dk1"/>
              </a:solidFill>
              <a:latin typeface="Halant"/>
              <a:ea typeface="Halant"/>
              <a:cs typeface="Halant"/>
              <a:sym typeface="Halant"/>
            </a:endParaRPr>
          </a:p>
          <a:p>
            <a:pPr indent="0" lvl="0" marL="914400" rtl="0" algn="l">
              <a:lnSpc>
                <a:spcPct val="115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1 social media video in the style of an Instagram reel, a YouTube short, or a TikTok video. </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Choose a purpose:</a:t>
            </a:r>
            <a:endParaRPr sz="1200">
              <a:solidFill>
                <a:schemeClr val="dk1"/>
              </a:solidFill>
              <a:latin typeface="Halant"/>
              <a:ea typeface="Halant"/>
              <a:cs typeface="Halant"/>
              <a:sym typeface="Halant"/>
            </a:endParaRPr>
          </a:p>
          <a:p>
            <a:pPr indent="-304800" lvl="2" marL="13716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To educate: Provide details about the extent of human rights abuses</a:t>
            </a:r>
            <a:endParaRPr sz="1200">
              <a:solidFill>
                <a:schemeClr val="dk1"/>
              </a:solidFill>
              <a:latin typeface="Halant"/>
              <a:ea typeface="Halant"/>
              <a:cs typeface="Halant"/>
              <a:sym typeface="Halant"/>
            </a:endParaRPr>
          </a:p>
          <a:p>
            <a:pPr indent="-304800" lvl="2" marL="13716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Call to action: Appeal to the international community to address the atrocities</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The video should be 30 - 60 seconds long.</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Include a caption and hashtag using a Say-it-in-Six</a:t>
            </a:r>
            <a:endParaRPr sz="1200">
              <a:solidFill>
                <a:schemeClr val="dk1"/>
              </a:solidFill>
              <a:latin typeface="Halant"/>
              <a:ea typeface="Halant"/>
              <a:cs typeface="Halant"/>
              <a:sym typeface="Halant"/>
            </a:endParaRPr>
          </a:p>
          <a:p>
            <a:pPr indent="-304800" lvl="1" marL="9144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In order to upload a video to these google slides:</a:t>
            </a:r>
            <a:endParaRPr sz="1200">
              <a:solidFill>
                <a:schemeClr val="dk1"/>
              </a:solidFill>
              <a:latin typeface="Halant"/>
              <a:ea typeface="Halant"/>
              <a:cs typeface="Halant"/>
              <a:sym typeface="Halant"/>
            </a:endParaRPr>
          </a:p>
          <a:p>
            <a:pPr indent="-304800" lvl="2" marL="13716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Upload recorded video to Google Drive</a:t>
            </a:r>
            <a:endParaRPr sz="1200">
              <a:solidFill>
                <a:schemeClr val="dk1"/>
              </a:solidFill>
              <a:latin typeface="Halant"/>
              <a:ea typeface="Halant"/>
              <a:cs typeface="Halant"/>
              <a:sym typeface="Halant"/>
            </a:endParaRPr>
          </a:p>
          <a:p>
            <a:pPr indent="-304800" lvl="2" marL="1371600" rtl="0" algn="l">
              <a:lnSpc>
                <a:spcPct val="115000"/>
              </a:lnSpc>
              <a:spcBef>
                <a:spcPts val="0"/>
              </a:spcBef>
              <a:spcAft>
                <a:spcPts val="0"/>
              </a:spcAft>
              <a:buClr>
                <a:schemeClr val="dk1"/>
              </a:buClr>
              <a:buSzPts val="1200"/>
              <a:buFont typeface="Halant"/>
              <a:buChar char="■"/>
            </a:pPr>
            <a:r>
              <a:rPr lang="en" sz="1200">
                <a:solidFill>
                  <a:schemeClr val="dk1"/>
                </a:solidFill>
                <a:latin typeface="Halant"/>
                <a:ea typeface="Halant"/>
                <a:cs typeface="Halant"/>
                <a:sym typeface="Halant"/>
              </a:rPr>
              <a:t>In Google Slides, click “Insert,” click “Video,” click “Google Drive,” select uploaded video</a:t>
            </a:r>
            <a:endParaRPr sz="1200">
              <a:solidFill>
                <a:schemeClr val="dk1"/>
              </a:solidFill>
              <a:latin typeface="Halant"/>
              <a:ea typeface="Halant"/>
              <a:cs typeface="Halant"/>
              <a:sym typeface="Halant"/>
            </a:endParaRPr>
          </a:p>
          <a:p>
            <a:pPr indent="-304800" lvl="0" marL="457200" rtl="0" algn="l">
              <a:lnSpc>
                <a:spcPct val="115000"/>
              </a:lnSpc>
              <a:spcBef>
                <a:spcPts val="0"/>
              </a:spcBef>
              <a:spcAft>
                <a:spcPts val="0"/>
              </a:spcAft>
              <a:buClr>
                <a:schemeClr val="dk1"/>
              </a:buClr>
              <a:buSzPts val="1200"/>
              <a:buFont typeface="Halant"/>
              <a:buChar char="●"/>
            </a:pPr>
            <a:r>
              <a:rPr b="1" lang="en" sz="1200">
                <a:solidFill>
                  <a:schemeClr val="dk1"/>
                </a:solidFill>
                <a:latin typeface="Halant"/>
                <a:ea typeface="Halant"/>
                <a:cs typeface="Halant"/>
                <a:sym typeface="Halant"/>
              </a:rPr>
              <a:t>Within at least one of your posts, you must address how the international community responded and its impact.</a:t>
            </a:r>
            <a:endParaRPr b="1" sz="1200">
              <a:solidFill>
                <a:schemeClr val="dk1"/>
              </a:solidFill>
              <a:latin typeface="Halant"/>
              <a:ea typeface="Halant"/>
              <a:cs typeface="Halant"/>
              <a:sym typeface="Halant"/>
            </a:endParaRPr>
          </a:p>
        </p:txBody>
      </p:sp>
      <p:sp>
        <p:nvSpPr>
          <p:cNvPr id="148" name="Google Shape;148;p37"/>
          <p:cNvSpPr txBox="1"/>
          <p:nvPr/>
        </p:nvSpPr>
        <p:spPr>
          <a:xfrm>
            <a:off x="0" y="0"/>
            <a:ext cx="7772400" cy="968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latin typeface="Halant"/>
                <a:ea typeface="Halant"/>
                <a:cs typeface="Halant"/>
                <a:sym typeface="Halant"/>
              </a:rPr>
              <a:t>Modern Genocides &amp; International Response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Social Media Campaign</a:t>
            </a:r>
            <a:endParaRPr sz="1500">
              <a:solidFill>
                <a:srgbClr val="000000"/>
              </a:solidFill>
              <a:latin typeface="Plus Jakarta Sans Medium"/>
              <a:ea typeface="Plus Jakarta Sans Medium"/>
              <a:cs typeface="Plus Jakarta Sans Medium"/>
              <a:sym typeface="Plus Jakarta Sans Medium"/>
            </a:endParaRPr>
          </a:p>
        </p:txBody>
      </p:sp>
      <p:pic>
        <p:nvPicPr>
          <p:cNvPr id="149" name="Google Shape;149;p37"/>
          <p:cNvPicPr preferRelativeResize="0"/>
          <p:nvPr/>
        </p:nvPicPr>
        <p:blipFill>
          <a:blip r:embed="rId4">
            <a:alphaModFix/>
          </a:blip>
          <a:stretch>
            <a:fillRect/>
          </a:stretch>
        </p:blipFill>
        <p:spPr>
          <a:xfrm>
            <a:off x="68872" y="264997"/>
            <a:ext cx="1056536" cy="43811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8" name="Shape 238"/>
        <p:cNvGrpSpPr/>
        <p:nvPr/>
      </p:nvGrpSpPr>
      <p:grpSpPr>
        <a:xfrm>
          <a:off x="0" y="0"/>
          <a:ext cx="0" cy="0"/>
          <a:chOff x="0" y="0"/>
          <a:chExt cx="0" cy="0"/>
        </a:xfrm>
      </p:grpSpPr>
      <p:pic>
        <p:nvPicPr>
          <p:cNvPr id="239" name="Google Shape;239;p4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40" name="Google Shape;240;p4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1" name="Google Shape;241;p4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42" name="Google Shape;242;p46"/>
          <p:cNvSpPr txBox="1"/>
          <p:nvPr/>
        </p:nvSpPr>
        <p:spPr>
          <a:xfrm>
            <a:off x="999700" y="7382300"/>
            <a:ext cx="5767500" cy="183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Under the Khmer Rouge, Cambodia faced a devastating genocide.</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Millions were displaced, starved, and murdered.</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Families were torn apart and loyalties to the state were forced.</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Religion, culture, and individual identity were erased.</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Intellectuals, minorities, and Buddhist monks were targeted and killed.</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Nearly two millions lives were lost and buried in the “killing fields.”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#CambodianGenocideTargetedIndividualityMinorities</a:t>
            </a:r>
            <a:endParaRPr b="1" sz="1200">
              <a:solidFill>
                <a:srgbClr val="E95C3D"/>
              </a:solidFill>
              <a:latin typeface="Inter"/>
              <a:ea typeface="Inter"/>
              <a:cs typeface="Inter"/>
              <a:sym typeface="Inter"/>
            </a:endParaRPr>
          </a:p>
        </p:txBody>
      </p:sp>
      <p:pic>
        <p:nvPicPr>
          <p:cNvPr id="243" name="Google Shape;243;p46"/>
          <p:cNvPicPr preferRelativeResize="0"/>
          <p:nvPr/>
        </p:nvPicPr>
        <p:blipFill>
          <a:blip r:embed="rId5">
            <a:alphaModFix/>
          </a:blip>
          <a:stretch>
            <a:fillRect/>
          </a:stretch>
        </p:blipFill>
        <p:spPr>
          <a:xfrm>
            <a:off x="928725" y="1228426"/>
            <a:ext cx="5915049" cy="4175026"/>
          </a:xfrm>
          <a:prstGeom prst="rect">
            <a:avLst/>
          </a:prstGeom>
          <a:noFill/>
          <a:ln>
            <a:noFill/>
          </a:ln>
        </p:spPr>
      </p:pic>
      <p:sp>
        <p:nvSpPr>
          <p:cNvPr id="244" name="Google Shape;244;p4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Post 1 (Exemplar)</a:t>
            </a:r>
            <a:endParaRPr sz="1900">
              <a:solidFill>
                <a:srgbClr val="000000"/>
              </a:solidFill>
              <a:latin typeface="Halant"/>
              <a:ea typeface="Halant"/>
              <a:cs typeface="Halant"/>
              <a:sym typeface="Halan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48" name="Shape 248"/>
        <p:cNvGrpSpPr/>
        <p:nvPr/>
      </p:nvGrpSpPr>
      <p:grpSpPr>
        <a:xfrm>
          <a:off x="0" y="0"/>
          <a:ext cx="0" cy="0"/>
          <a:chOff x="0" y="0"/>
          <a:chExt cx="0" cy="0"/>
        </a:xfrm>
      </p:grpSpPr>
      <p:pic>
        <p:nvPicPr>
          <p:cNvPr id="249" name="Google Shape;249;p4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50" name="Google Shape;250;p4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1" name="Google Shape;251;p4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52" name="Google Shape;252;p47"/>
          <p:cNvSpPr txBox="1"/>
          <p:nvPr/>
        </p:nvSpPr>
        <p:spPr>
          <a:xfrm>
            <a:off x="999700" y="7306100"/>
            <a:ext cx="5767500" cy="183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E95C3D"/>
                </a:solidFill>
                <a:latin typeface="Inter"/>
                <a:ea typeface="Inter"/>
                <a:cs typeface="Inter"/>
                <a:sym typeface="Inter"/>
              </a:rPr>
              <a:t>As the Khmer Rouge committed these atrocities, Cambodia isolated itself from the outside world. Foreign journalists attempted to bring to light the horrors </a:t>
            </a:r>
            <a:r>
              <a:rPr b="1" lang="en" sz="1000">
                <a:solidFill>
                  <a:srgbClr val="E95C3D"/>
                </a:solidFill>
                <a:latin typeface="Inter"/>
                <a:ea typeface="Inter"/>
                <a:cs typeface="Inter"/>
                <a:sym typeface="Inter"/>
              </a:rPr>
              <a:t>before</a:t>
            </a:r>
            <a:r>
              <a:rPr b="1" lang="en" sz="1000">
                <a:solidFill>
                  <a:srgbClr val="E95C3D"/>
                </a:solidFill>
                <a:latin typeface="Inter"/>
                <a:ea typeface="Inter"/>
                <a:cs typeface="Inter"/>
                <a:sym typeface="Inter"/>
              </a:rPr>
              <a:t> Cambodia was sealed off. The US </a:t>
            </a:r>
            <a:r>
              <a:rPr b="1" lang="en" sz="1000">
                <a:solidFill>
                  <a:srgbClr val="E95C3D"/>
                </a:solidFill>
                <a:latin typeface="Inter"/>
                <a:ea typeface="Inter"/>
                <a:cs typeface="Inter"/>
                <a:sym typeface="Inter"/>
              </a:rPr>
              <a:t>condemned</a:t>
            </a:r>
            <a:r>
              <a:rPr b="1" lang="en" sz="1000">
                <a:solidFill>
                  <a:srgbClr val="E95C3D"/>
                </a:solidFill>
                <a:latin typeface="Inter"/>
                <a:ea typeface="Inter"/>
                <a:cs typeface="Inter"/>
                <a:sym typeface="Inter"/>
              </a:rPr>
              <a:t> the crimes- but took no action, haunted by Vietnam and Cold War politics. In 1994, the Cambodia Genocide Justice Act was signed, supporting future prosecutions. By 2003, the UN and Cambodia formed a tribunal. Trials began in 2006- decades after the genocide ended.</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Justice was delayed, but must never be denied again. Keep the memory alive. Demand accountability. Educate to prevent future genocides.</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#JusticeCambodiaTookDecadesTooLong</a:t>
            </a:r>
            <a:endParaRPr b="1" sz="1000">
              <a:solidFill>
                <a:srgbClr val="E95C3D"/>
              </a:solidFill>
              <a:latin typeface="Inter"/>
              <a:ea typeface="Inter"/>
              <a:cs typeface="Inter"/>
              <a:sym typeface="Inter"/>
            </a:endParaRPr>
          </a:p>
        </p:txBody>
      </p:sp>
      <p:pic>
        <p:nvPicPr>
          <p:cNvPr id="253" name="Google Shape;253;p47"/>
          <p:cNvPicPr preferRelativeResize="0"/>
          <p:nvPr/>
        </p:nvPicPr>
        <p:blipFill>
          <a:blip r:embed="rId5">
            <a:alphaModFix/>
          </a:blip>
          <a:stretch>
            <a:fillRect/>
          </a:stretch>
        </p:blipFill>
        <p:spPr>
          <a:xfrm>
            <a:off x="956350" y="1356050"/>
            <a:ext cx="5859798" cy="3886701"/>
          </a:xfrm>
          <a:prstGeom prst="rect">
            <a:avLst/>
          </a:prstGeom>
          <a:noFill/>
          <a:ln>
            <a:noFill/>
          </a:ln>
        </p:spPr>
      </p:pic>
      <p:sp>
        <p:nvSpPr>
          <p:cNvPr id="254" name="Google Shape;254;p4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Post 2 (Exemplar)</a:t>
            </a:r>
            <a:endParaRPr sz="1900">
              <a:solidFill>
                <a:srgbClr val="000000"/>
              </a:solidFill>
              <a:latin typeface="Halant"/>
              <a:ea typeface="Halant"/>
              <a:cs typeface="Halant"/>
              <a:sym typeface="Halan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58" name="Shape 258"/>
        <p:cNvGrpSpPr/>
        <p:nvPr/>
      </p:nvGrpSpPr>
      <p:grpSpPr>
        <a:xfrm>
          <a:off x="0" y="0"/>
          <a:ext cx="0" cy="0"/>
          <a:chOff x="0" y="0"/>
          <a:chExt cx="0" cy="0"/>
        </a:xfrm>
      </p:grpSpPr>
      <p:pic>
        <p:nvPicPr>
          <p:cNvPr id="259" name="Google Shape;259;p4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60" name="Google Shape;260;p4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1" name="Google Shape;261;p4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62" name="Google Shape;262;p4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Video Post (Exemplar)</a:t>
            </a:r>
            <a:endParaRPr sz="1900">
              <a:solidFill>
                <a:srgbClr val="000000"/>
              </a:solidFill>
              <a:latin typeface="Halant"/>
              <a:ea typeface="Halant"/>
              <a:cs typeface="Halant"/>
              <a:sym typeface="Halant"/>
            </a:endParaRPr>
          </a:p>
        </p:txBody>
      </p:sp>
      <p:pic>
        <p:nvPicPr>
          <p:cNvPr descr="On April 17, 1975, the Cambodian Genocide began. &#10;It is estimated by the time the genocide ended on January 7, 1979, nearly a quarter of the Cambodian population (1.5-2 million) had been killed, with around 1.3 million being executed and buried in the Killing Fields.&#10;&#10;In honor of Genocide Awarness Month, young Upstanders on the Museum's Teen Leadership Board are sharing what they've learned from studying different genocides. &#10;&#10;Listen as Sarah, a Vernon Hills High School student, reflects on the Cambodian Genocide which began #onthisday in 1975." id="263" name="Google Shape;263;p48" title="Sarah Reflects on the Cambodian Genocide">
            <a:hlinkClick r:id="rId5"/>
          </p:cNvPr>
          <p:cNvPicPr preferRelativeResize="0"/>
          <p:nvPr/>
        </p:nvPicPr>
        <p:blipFill>
          <a:blip r:embed="rId6">
            <a:alphaModFix/>
          </a:blip>
          <a:stretch>
            <a:fillRect/>
          </a:stretch>
        </p:blipFill>
        <p:spPr>
          <a:xfrm>
            <a:off x="958263" y="1467675"/>
            <a:ext cx="5855975" cy="3293975"/>
          </a:xfrm>
          <a:prstGeom prst="rect">
            <a:avLst/>
          </a:prstGeom>
          <a:noFill/>
          <a:ln>
            <a:noFill/>
          </a:ln>
        </p:spPr>
      </p:pic>
      <p:sp>
        <p:nvSpPr>
          <p:cNvPr id="264" name="Google Shape;264;p48"/>
          <p:cNvSpPr txBox="1"/>
          <p:nvPr/>
        </p:nvSpPr>
        <p:spPr>
          <a:xfrm>
            <a:off x="966450" y="7358325"/>
            <a:ext cx="5856000" cy="1884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sz="1000">
                <a:solidFill>
                  <a:srgbClr val="E95C3D"/>
                </a:solidFill>
                <a:latin typeface="Inter"/>
                <a:ea typeface="Inter"/>
                <a:cs typeface="Inter"/>
                <a:sym typeface="Inter"/>
              </a:rPr>
              <a:t>Between 1975 and 1979, the Khmer Rouge regime led by Pol Pot killed nearly 2 million people—about a quarter of Cambodia’s population. Targeting intellectuals, religious leaders, and ethnic minorities, the regime sought to erase identity in pursuit of a radical agrarian vision. This wasn’t just a civil war. It was genocide. </a:t>
            </a:r>
            <a:endParaRPr b="1" sz="1000">
              <a:solidFill>
                <a:srgbClr val="E95C3D"/>
              </a:solidFill>
              <a:latin typeface="Inter"/>
              <a:ea typeface="Inter"/>
              <a:cs typeface="Inter"/>
              <a:sym typeface="Inter"/>
            </a:endParaRPr>
          </a:p>
          <a:p>
            <a:pPr indent="0" lvl="0" marL="0" rtl="0" algn="l">
              <a:lnSpc>
                <a:spcPct val="100000"/>
              </a:lnSpc>
              <a:spcBef>
                <a:spcPts val="1200"/>
              </a:spcBef>
              <a:spcAft>
                <a:spcPts val="0"/>
              </a:spcAft>
              <a:buClr>
                <a:schemeClr val="dk1"/>
              </a:buClr>
              <a:buSzPts val="1100"/>
              <a:buFont typeface="Arial"/>
              <a:buNone/>
            </a:pPr>
            <a:r>
              <a:rPr b="1" lang="en" sz="1000">
                <a:solidFill>
                  <a:srgbClr val="E95C3D"/>
                </a:solidFill>
                <a:latin typeface="Inter"/>
                <a:ea typeface="Inter"/>
                <a:cs typeface="Inter"/>
                <a:sym typeface="Inter"/>
              </a:rPr>
              <a:t>#CambodianHistoryMattersGenocideEducationNeeded</a:t>
            </a:r>
            <a:endParaRPr b="1" sz="1000">
              <a:solidFill>
                <a:srgbClr val="E95C3D"/>
              </a:solidFill>
              <a:latin typeface="Inter"/>
              <a:ea typeface="Inter"/>
              <a:cs typeface="Inter"/>
              <a:sym typeface="Inter"/>
            </a:endParaRPr>
          </a:p>
          <a:p>
            <a:pPr indent="0" lvl="0" marL="0" rtl="0" algn="l">
              <a:spcBef>
                <a:spcPts val="1200"/>
              </a:spcBef>
              <a:spcAft>
                <a:spcPts val="0"/>
              </a:spcAft>
              <a:buNone/>
            </a:pPr>
            <a:r>
              <a:t/>
            </a:r>
            <a:endParaRPr sz="18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1000"/>
                                        <p:tgtEl>
                                          <p:spTgt spid="2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8" name="Shape 268"/>
        <p:cNvGrpSpPr/>
        <p:nvPr/>
      </p:nvGrpSpPr>
      <p:grpSpPr>
        <a:xfrm>
          <a:off x="0" y="0"/>
          <a:ext cx="0" cy="0"/>
          <a:chOff x="0" y="0"/>
          <a:chExt cx="0" cy="0"/>
        </a:xfrm>
      </p:grpSpPr>
      <p:sp>
        <p:nvSpPr>
          <p:cNvPr id="269" name="Google Shape;269;p49"/>
          <p:cNvSpPr txBox="1"/>
          <p:nvPr/>
        </p:nvSpPr>
        <p:spPr>
          <a:xfrm>
            <a:off x="0" y="0"/>
            <a:ext cx="7772400" cy="968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latin typeface="Halant"/>
                <a:ea typeface="Halant"/>
                <a:cs typeface="Halant"/>
                <a:sym typeface="Halant"/>
              </a:rPr>
              <a:t>Modern Genocides &amp; International Response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Group Presentations (Exemplar)</a:t>
            </a:r>
            <a:endParaRPr sz="1500">
              <a:solidFill>
                <a:srgbClr val="000000"/>
              </a:solidFill>
              <a:latin typeface="Plus Jakarta Sans Medium"/>
              <a:ea typeface="Plus Jakarta Sans Medium"/>
              <a:cs typeface="Plus Jakarta Sans Medium"/>
              <a:sym typeface="Plus Jakarta Sans Medium"/>
            </a:endParaRPr>
          </a:p>
        </p:txBody>
      </p:sp>
      <p:pic>
        <p:nvPicPr>
          <p:cNvPr id="270" name="Google Shape;270;p49"/>
          <p:cNvPicPr preferRelativeResize="0"/>
          <p:nvPr/>
        </p:nvPicPr>
        <p:blipFill>
          <a:blip r:embed="rId3">
            <a:alphaModFix/>
          </a:blip>
          <a:stretch>
            <a:fillRect/>
          </a:stretch>
        </p:blipFill>
        <p:spPr>
          <a:xfrm>
            <a:off x="68872" y="264997"/>
            <a:ext cx="1056536" cy="438114"/>
          </a:xfrm>
          <a:prstGeom prst="rect">
            <a:avLst/>
          </a:prstGeom>
          <a:noFill/>
          <a:ln>
            <a:noFill/>
          </a:ln>
        </p:spPr>
      </p:pic>
      <p:pic>
        <p:nvPicPr>
          <p:cNvPr id="271" name="Google Shape;271;p4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72" name="Google Shape;272;p4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3" name="Google Shape;273;p4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74" name="Google Shape;274;p49"/>
          <p:cNvSpPr txBox="1"/>
          <p:nvPr/>
        </p:nvSpPr>
        <p:spPr>
          <a:xfrm>
            <a:off x="594300" y="1036300"/>
            <a:ext cx="67134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While looking at other groups’ social media campaigns, fill out the graphic organizer.</a:t>
            </a:r>
            <a:endParaRPr sz="1200">
              <a:solidFill>
                <a:schemeClr val="dk1"/>
              </a:solidFill>
              <a:latin typeface="Inter"/>
              <a:ea typeface="Inter"/>
              <a:cs typeface="Inter"/>
              <a:sym typeface="Inter"/>
            </a:endParaRPr>
          </a:p>
        </p:txBody>
      </p:sp>
      <p:sp>
        <p:nvSpPr>
          <p:cNvPr id="275" name="Google Shape;275;p49"/>
          <p:cNvSpPr txBox="1"/>
          <p:nvPr/>
        </p:nvSpPr>
        <p:spPr>
          <a:xfrm>
            <a:off x="188912" y="19221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3834" u="none" cap="none" strike="noStrike">
                <a:solidFill>
                  <a:srgbClr val="FFFFFF"/>
                </a:solidFill>
                <a:latin typeface="Halant"/>
                <a:ea typeface="Halant"/>
                <a:cs typeface="Halant"/>
                <a:sym typeface="Halant"/>
              </a:rPr>
              <a:t>1</a:t>
            </a:r>
            <a:endParaRPr sz="200">
              <a:solidFill>
                <a:srgbClr val="FFFFFF"/>
              </a:solidFill>
            </a:endParaRPr>
          </a:p>
        </p:txBody>
      </p:sp>
      <p:graphicFrame>
        <p:nvGraphicFramePr>
          <p:cNvPr id="276" name="Google Shape;276;p49"/>
          <p:cNvGraphicFramePr/>
          <p:nvPr/>
        </p:nvGraphicFramePr>
        <p:xfrm>
          <a:off x="381525" y="1464875"/>
          <a:ext cx="3000000" cy="3000000"/>
        </p:xfrm>
        <a:graphic>
          <a:graphicData uri="http://schemas.openxmlformats.org/drawingml/2006/table">
            <a:tbl>
              <a:tblPr>
                <a:noFill/>
                <a:tableStyleId>{183E5547-FCA0-4D54-8F52-115B2FAA6621}</a:tableStyleId>
              </a:tblPr>
              <a:tblGrid>
                <a:gridCol w="1634600"/>
                <a:gridCol w="1634600"/>
                <a:gridCol w="3789050"/>
              </a:tblGrid>
              <a:tr h="526500">
                <a:tc>
                  <a:txBody>
                    <a:bodyPr/>
                    <a:lstStyle/>
                    <a:p>
                      <a:pPr indent="0" lvl="0" marL="0" rtl="0" algn="ctr">
                        <a:spcBef>
                          <a:spcPts val="0"/>
                        </a:spcBef>
                        <a:spcAft>
                          <a:spcPts val="0"/>
                        </a:spcAft>
                        <a:buNone/>
                      </a:pPr>
                      <a:r>
                        <a:rPr b="1" lang="en" sz="1200">
                          <a:latin typeface="Inter"/>
                          <a:ea typeface="Inter"/>
                          <a:cs typeface="Inter"/>
                          <a:sym typeface="Inter"/>
                        </a:rPr>
                        <a:t>Modern Human Rights Abuse Case Study</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Say-It-In-6: </a:t>
                      </a:r>
                      <a:endParaRPr b="1" sz="1200">
                        <a:latin typeface="Inter"/>
                        <a:ea typeface="Inter"/>
                        <a:cs typeface="Inter"/>
                        <a:sym typeface="Inter"/>
                      </a:endParaRPr>
                    </a:p>
                    <a:p>
                      <a:pPr indent="0" lvl="0" marL="0" rtl="0" algn="ctr">
                        <a:spcBef>
                          <a:spcPts val="0"/>
                        </a:spcBef>
                        <a:spcAft>
                          <a:spcPts val="0"/>
                        </a:spcAft>
                        <a:buNone/>
                      </a:pPr>
                      <a:r>
                        <a:rPr b="1" lang="en" sz="1200">
                          <a:latin typeface="Inter"/>
                          <a:ea typeface="Inter"/>
                          <a:cs typeface="Inter"/>
                          <a:sym typeface="Inter"/>
                        </a:rPr>
                        <a:t>Summarize the atrocity</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Was the international response sufficient? Why or why not?</a:t>
                      </a:r>
                      <a:endParaRPr b="1" sz="1200">
                        <a:latin typeface="Inter"/>
                        <a:ea typeface="Inter"/>
                        <a:cs typeface="Inter"/>
                        <a:sym typeface="Inter"/>
                      </a:endParaRPr>
                    </a:p>
                  </a:txBody>
                  <a:tcPr marT="91425" marB="91425" marR="91425" marL="91425"/>
                </a:tc>
              </a:tr>
              <a:tr h="8640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Cambodian Genocide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Khmer Rouge murdered millions considered “impure”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No. Despite widespread reports of atrocities, most countries remained silent or failed to intervene. The Khmer Rouge held Cambodia’s UN seat until 1993, and justice for victims came decades later through limited tribunal trials.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9214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Bosnian Genocide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Serb forces massacred Muslim Bosniak civilians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Partially, but too late. The international community eventually intervened with NATO airstrikes and peacekeeping forces, but only after the Srebrenica massacre and other atrocities had occurred. The delayed response cost thousands of lives.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Rwandan Genocide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Hutu extremists slaughtered Tutsis, 800,000 died</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No. Despite clear signs of an unfolding genocide, the UN reduced its peacekeeping presence and major powers avoided involvement. Over 800,000 people were killed in just 100 days while the world watched.</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Darfur Genocide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Government supported Arabs killed 300,000 Darfuris </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No. While the crisis drew global attention and was labeled genocide by the U.S., international action was mostly diplomatic and humanitarian. Violence continued for years with limited accountability for perpetrators.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Yazidi Genocide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ISIS enslaved, murdered, and displaced Yazidis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No. ISIS targeted the Yazidi people in 2014 with mass killings, enslavement, and rape. Though some airstrikes and rescue missions occurred, the world failed to prevent the attacks or fully support survivors and prosecute crimes.</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92142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Uyghur Repression in China</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China detains Uyghurs, erases their culture</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No. Despite growing evidence of mass internment, forced labor, and cultural erasure, international responses have mostly consisted of statements and limited sanctions. China’s global influence has hindered coordinated action.</a:t>
                      </a:r>
                      <a:endParaRPr b="1" sz="1200">
                        <a:solidFill>
                          <a:srgbClr val="E95C3D"/>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0" name="Shape 280"/>
        <p:cNvGrpSpPr/>
        <p:nvPr/>
      </p:nvGrpSpPr>
      <p:grpSpPr>
        <a:xfrm>
          <a:off x="0" y="0"/>
          <a:ext cx="0" cy="0"/>
          <a:chOff x="0" y="0"/>
          <a:chExt cx="0" cy="0"/>
        </a:xfrm>
      </p:grpSpPr>
      <p:sp>
        <p:nvSpPr>
          <p:cNvPr id="281" name="Google Shape;281;p5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Arguments (Exemplar) </a:t>
            </a:r>
            <a:endParaRPr sz="2500">
              <a:solidFill>
                <a:schemeClr val="dk1"/>
              </a:solidFill>
              <a:latin typeface="Plus Jakarta Sans"/>
              <a:ea typeface="Plus Jakarta Sans"/>
              <a:cs typeface="Plus Jakarta Sans"/>
              <a:sym typeface="Plus Jakarta Sans"/>
            </a:endParaRPr>
          </a:p>
        </p:txBody>
      </p:sp>
      <p:sp>
        <p:nvSpPr>
          <p:cNvPr id="282" name="Google Shape;282;p5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83" name="Google Shape;283;p5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84" name="Google Shape;284;p5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85" name="Google Shape;285;p5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86" name="Google Shape;286;p50"/>
          <p:cNvSpPr txBox="1"/>
          <p:nvPr/>
        </p:nvSpPr>
        <p:spPr>
          <a:xfrm>
            <a:off x="1519775" y="1156775"/>
            <a:ext cx="53598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First, identify the source and the historical topic it corresponds to. Then, use the CLAIM protocol to effectively to identify and analyze the validity of the claim made in the source.</a:t>
            </a:r>
            <a:endParaRPr sz="1200">
              <a:latin typeface="Plus Jakarta Sans"/>
              <a:ea typeface="Plus Jakarta Sans"/>
              <a:cs typeface="Plus Jakarta Sans"/>
              <a:sym typeface="Plus Jakarta Sans"/>
            </a:endParaRPr>
          </a:p>
        </p:txBody>
      </p:sp>
      <p:graphicFrame>
        <p:nvGraphicFramePr>
          <p:cNvPr id="287" name="Google Shape;287;p50"/>
          <p:cNvGraphicFramePr/>
          <p:nvPr/>
        </p:nvGraphicFramePr>
        <p:xfrm>
          <a:off x="368663" y="3318225"/>
          <a:ext cx="3000000" cy="3000000"/>
        </p:xfrm>
        <a:graphic>
          <a:graphicData uri="http://schemas.openxmlformats.org/drawingml/2006/table">
            <a:tbl>
              <a:tblPr>
                <a:noFill/>
                <a:tableStyleId>{183E5547-FCA0-4D54-8F52-115B2FAA6621}</a:tableStyleId>
              </a:tblPr>
              <a:tblGrid>
                <a:gridCol w="572175"/>
                <a:gridCol w="979150"/>
                <a:gridCol w="5618925"/>
              </a:tblGrid>
              <a:tr h="1091175">
                <a:tc>
                  <a:txBody>
                    <a:bodyPr/>
                    <a:lstStyle/>
                    <a:p>
                      <a:pPr indent="0" lvl="0" marL="0" rtl="0" algn="ctr">
                        <a:spcBef>
                          <a:spcPts val="0"/>
                        </a:spcBef>
                        <a:spcAft>
                          <a:spcPts val="0"/>
                        </a:spcAft>
                        <a:buNone/>
                      </a:pPr>
                      <a:r>
                        <a:rPr b="1" lang="en" sz="1700">
                          <a:latin typeface="Inter"/>
                          <a:ea typeface="Inter"/>
                          <a:cs typeface="Inter"/>
                          <a:sym typeface="Inter"/>
                        </a:rPr>
                        <a:t>C</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Claim</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What is the main claim being made in source?</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main claim of this source is that the definition of “genocide” from the United Nations is incredibly narrow. As a result, many </a:t>
                      </a:r>
                      <a:r>
                        <a:rPr b="1" lang="en" sz="1200">
                          <a:solidFill>
                            <a:srgbClr val="E95C3D"/>
                          </a:solidFill>
                          <a:latin typeface="Inter"/>
                          <a:ea typeface="Inter"/>
                          <a:cs typeface="Inter"/>
                          <a:sym typeface="Inter"/>
                        </a:rPr>
                        <a:t>atrocities, even if they involve mass killings or cultural destruction, have not been recognized as genocides.</a:t>
                      </a:r>
                      <a:endParaRPr b="1" sz="1200">
                        <a:solidFill>
                          <a:srgbClr val="E95C3D"/>
                        </a:solidFill>
                        <a:latin typeface="Inter"/>
                        <a:ea typeface="Inter"/>
                        <a:cs typeface="Inter"/>
                        <a:sym typeface="Inter"/>
                      </a:endParaRPr>
                    </a:p>
                  </a:txBody>
                  <a:tcPr marT="91425" marB="91425" marR="91425" marL="91425"/>
                </a:tc>
              </a:tr>
              <a:tr h="1364425">
                <a:tc>
                  <a:txBody>
                    <a:bodyPr/>
                    <a:lstStyle/>
                    <a:p>
                      <a:pPr indent="0" lvl="0" marL="0" rtl="0" algn="ctr">
                        <a:spcBef>
                          <a:spcPts val="0"/>
                        </a:spcBef>
                        <a:spcAft>
                          <a:spcPts val="0"/>
                        </a:spcAft>
                        <a:buNone/>
                      </a:pPr>
                      <a:r>
                        <a:rPr b="1" lang="en" sz="1700">
                          <a:latin typeface="Inter"/>
                          <a:ea typeface="Inter"/>
                          <a:cs typeface="Inter"/>
                          <a:sym typeface="Inter"/>
                        </a:rPr>
                        <a:t>L</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Logic</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What facts, evidence, and/or examples are provided to support the claim?</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Numerous mass atrocities, including Darfur, the Nigeria-</a:t>
                      </a:r>
                      <a:r>
                        <a:rPr b="1" lang="en" sz="1200">
                          <a:solidFill>
                            <a:srgbClr val="E95C3D"/>
                          </a:solidFill>
                          <a:latin typeface="Inter"/>
                          <a:ea typeface="Inter"/>
                          <a:cs typeface="Inter"/>
                          <a:sym typeface="Inter"/>
                        </a:rPr>
                        <a:t>Biafra</a:t>
                      </a:r>
                      <a:r>
                        <a:rPr b="1" lang="en" sz="1200">
                          <a:solidFill>
                            <a:srgbClr val="E95C3D"/>
                          </a:solidFill>
                          <a:latin typeface="Inter"/>
                          <a:ea typeface="Inter"/>
                          <a:cs typeface="Inter"/>
                          <a:sym typeface="Inter"/>
                        </a:rPr>
                        <a:t> War, Iraqi attacks on Kurds, ISIS attacks on Yazidis, and the Chinese treatment of the Uyghur people are not recognized as genocide. Genocide can only be determined in instances with an intent to destroy an entire race, ethnicity, or religious group- so even in instances of mass murder, without proof of intent,  it makes it difficult to classify as genocide.</a:t>
                      </a:r>
                      <a:endParaRPr b="1" sz="1200">
                        <a:solidFill>
                          <a:srgbClr val="E95C3D"/>
                        </a:solidFill>
                        <a:latin typeface="Inter"/>
                        <a:ea typeface="Inter"/>
                        <a:cs typeface="Inter"/>
                        <a:sym typeface="Inter"/>
                      </a:endParaRPr>
                    </a:p>
                  </a:txBody>
                  <a:tcPr marT="91425" marB="91425" marR="91425" marL="91425"/>
                </a:tc>
              </a:tr>
              <a:tr h="1091175">
                <a:tc>
                  <a:txBody>
                    <a:bodyPr/>
                    <a:lstStyle/>
                    <a:p>
                      <a:pPr indent="0" lvl="0" marL="0" rtl="0" algn="ctr">
                        <a:spcBef>
                          <a:spcPts val="0"/>
                        </a:spcBef>
                        <a:spcAft>
                          <a:spcPts val="0"/>
                        </a:spcAft>
                        <a:buNone/>
                      </a:pPr>
                      <a:r>
                        <a:rPr b="1" lang="en" sz="1700">
                          <a:latin typeface="Inter"/>
                          <a:ea typeface="Inter"/>
                          <a:cs typeface="Inter"/>
                          <a:sym typeface="Inter"/>
                        </a:rPr>
                        <a:t>A</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Authority</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Is the source credible and </a:t>
                      </a:r>
                      <a:r>
                        <a:rPr lang="en" sz="1200">
                          <a:latin typeface="Inter"/>
                          <a:ea typeface="Inter"/>
                          <a:cs typeface="Inter"/>
                          <a:sym typeface="Inter"/>
                        </a:rPr>
                        <a:t>what evidence could be used to verify it?</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source is credible. The author is a Harvard Junior Fellow whose work appears in many reputable places. It includes mentions of numerous historical and recent examples which align with other sources such as Human Rights Watch and Amnesty International.</a:t>
                      </a:r>
                      <a:endParaRPr b="1" sz="1200">
                        <a:solidFill>
                          <a:srgbClr val="E95C3D"/>
                        </a:solidFill>
                        <a:latin typeface="Inter"/>
                        <a:ea typeface="Inter"/>
                        <a:cs typeface="Inter"/>
                        <a:sym typeface="Inter"/>
                      </a:endParaRPr>
                    </a:p>
                  </a:txBody>
                  <a:tcPr marT="91425" marB="91425" marR="91425" marL="91425"/>
                </a:tc>
              </a:tr>
              <a:tr h="1193875">
                <a:tc>
                  <a:txBody>
                    <a:bodyPr/>
                    <a:lstStyle/>
                    <a:p>
                      <a:pPr indent="0" lvl="0" marL="0" rtl="0" algn="ctr">
                        <a:spcBef>
                          <a:spcPts val="0"/>
                        </a:spcBef>
                        <a:spcAft>
                          <a:spcPts val="0"/>
                        </a:spcAft>
                        <a:buNone/>
                      </a:pPr>
                      <a:r>
                        <a:rPr b="1" lang="en" sz="1700">
                          <a:latin typeface="Inter"/>
                          <a:ea typeface="Inter"/>
                          <a:cs typeface="Inter"/>
                          <a:sym typeface="Inter"/>
                        </a:rPr>
                        <a:t>I</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Intuition </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Does</a:t>
                      </a:r>
                      <a:r>
                        <a:rPr lang="en" sz="1200">
                          <a:latin typeface="Inter"/>
                          <a:ea typeface="Inter"/>
                          <a:cs typeface="Inter"/>
                          <a:sym typeface="Inter"/>
                        </a:rPr>
                        <a:t> the claim make sense? What is your gut feeling about the claim made in the source? </a:t>
                      </a:r>
                      <a:r>
                        <a:rPr lang="en" sz="1200">
                          <a:latin typeface="Inter"/>
                          <a:ea typeface="Inter"/>
                          <a:cs typeface="Inter"/>
                          <a:sym typeface="Inter"/>
                        </a:rPr>
                        <a:t>Explain. </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Yes, the claim makes sense. I think that it fits that the legal definition of genocide is too narrow, and as a result mass atrocities lack the international attention and focus that could result in immediate action if it were labeled as a genocide.</a:t>
                      </a:r>
                      <a:endParaRPr b="1" sz="1200">
                        <a:solidFill>
                          <a:srgbClr val="E95C3D"/>
                        </a:solidFill>
                        <a:latin typeface="Inter"/>
                        <a:ea typeface="Inter"/>
                        <a:cs typeface="Inter"/>
                        <a:sym typeface="Inter"/>
                      </a:endParaRPr>
                    </a:p>
                  </a:txBody>
                  <a:tcPr marT="91425" marB="91425" marR="91425" marL="91425"/>
                </a:tc>
              </a:tr>
              <a:tr h="1091175">
                <a:tc>
                  <a:txBody>
                    <a:bodyPr/>
                    <a:lstStyle/>
                    <a:p>
                      <a:pPr indent="0" lvl="0" marL="0" rtl="0" algn="ctr">
                        <a:spcBef>
                          <a:spcPts val="0"/>
                        </a:spcBef>
                        <a:spcAft>
                          <a:spcPts val="0"/>
                        </a:spcAft>
                        <a:buNone/>
                      </a:pPr>
                      <a:r>
                        <a:rPr b="1" lang="en" sz="1700">
                          <a:latin typeface="Inter"/>
                          <a:ea typeface="Inter"/>
                          <a:cs typeface="Inter"/>
                          <a:sym typeface="Inter"/>
                        </a:rPr>
                        <a:t>M</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Merit</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Does the claim merit our belief or should we be doubtful? Explain. </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Yes, the claim merits our belief. It is evident that mass atrocities, including murders of groups and cultural annihilation, can occur but lack all of the specific components required to legally declare the event a genocide.</a:t>
                      </a:r>
                      <a:endParaRPr b="1" sz="1200">
                        <a:solidFill>
                          <a:srgbClr val="E95C3D"/>
                        </a:solidFill>
                        <a:latin typeface="Inter"/>
                        <a:ea typeface="Inter"/>
                        <a:cs typeface="Inter"/>
                        <a:sym typeface="Inter"/>
                      </a:endParaRPr>
                    </a:p>
                  </a:txBody>
                  <a:tcPr marT="91425" marB="91425" marR="91425" marL="91425"/>
                </a:tc>
              </a:tr>
            </a:tbl>
          </a:graphicData>
        </a:graphic>
      </p:graphicFrame>
      <p:sp>
        <p:nvSpPr>
          <p:cNvPr id="288" name="Google Shape;288;p50"/>
          <p:cNvSpPr txBox="1"/>
          <p:nvPr/>
        </p:nvSpPr>
        <p:spPr>
          <a:xfrm>
            <a:off x="368675" y="2238300"/>
            <a:ext cx="3390900" cy="919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Name or Title of source being analyzed</a:t>
            </a:r>
            <a:endParaRPr sz="1300">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“The Bitter Fight Over the Meaning of ‘Genocide’”</a:t>
            </a:r>
            <a:endParaRPr b="1">
              <a:solidFill>
                <a:schemeClr val="dk1"/>
              </a:solidFill>
              <a:latin typeface="Inter"/>
              <a:ea typeface="Inter"/>
              <a:cs typeface="Inter"/>
              <a:sym typeface="Inter"/>
            </a:endParaRPr>
          </a:p>
        </p:txBody>
      </p:sp>
      <p:sp>
        <p:nvSpPr>
          <p:cNvPr id="289" name="Google Shape;289;p50"/>
          <p:cNvSpPr txBox="1"/>
          <p:nvPr/>
        </p:nvSpPr>
        <p:spPr>
          <a:xfrm>
            <a:off x="4148025" y="2238300"/>
            <a:ext cx="3390900" cy="919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Historical</a:t>
            </a:r>
            <a:r>
              <a:rPr lang="en" sz="1300">
                <a:solidFill>
                  <a:schemeClr val="dk1"/>
                </a:solidFill>
                <a:latin typeface="Inter"/>
                <a:ea typeface="Inter"/>
                <a:cs typeface="Inter"/>
                <a:sym typeface="Inter"/>
              </a:rPr>
              <a:t> Event/Topic/Idea: </a:t>
            </a:r>
            <a:endParaRPr sz="1300">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Genocide</a:t>
            </a:r>
            <a:endParaRPr b="1">
              <a:solidFill>
                <a:schemeClr val="dk1"/>
              </a:solidFill>
              <a:latin typeface="Inter"/>
              <a:ea typeface="Inter"/>
              <a:cs typeface="Inter"/>
              <a:sym typeface="Inter"/>
            </a:endParaRPr>
          </a:p>
        </p:txBody>
      </p:sp>
      <p:pic>
        <p:nvPicPr>
          <p:cNvPr id="290" name="Google Shape;290;p50"/>
          <p:cNvPicPr preferRelativeResize="0"/>
          <p:nvPr/>
        </p:nvPicPr>
        <p:blipFill>
          <a:blip r:embed="rId5">
            <a:alphaModFix/>
          </a:blip>
          <a:stretch>
            <a:fillRect/>
          </a:stretch>
        </p:blipFill>
        <p:spPr>
          <a:xfrm flipH="1">
            <a:off x="551875" y="1042138"/>
            <a:ext cx="816975" cy="816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3" name="Shape 153"/>
        <p:cNvGrpSpPr/>
        <p:nvPr/>
      </p:nvGrpSpPr>
      <p:grpSpPr>
        <a:xfrm>
          <a:off x="0" y="0"/>
          <a:ext cx="0" cy="0"/>
          <a:chOff x="0" y="0"/>
          <a:chExt cx="0" cy="0"/>
        </a:xfrm>
      </p:grpSpPr>
      <p:pic>
        <p:nvPicPr>
          <p:cNvPr id="154" name="Google Shape;154;p3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5" name="Google Shape;155;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6" name="Google Shape;156;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7" name="Google Shape;157;p3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Profile</a:t>
            </a:r>
            <a:endParaRPr sz="1900">
              <a:solidFill>
                <a:srgbClr val="000000"/>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1" name="Shape 161"/>
        <p:cNvGrpSpPr/>
        <p:nvPr/>
      </p:nvGrpSpPr>
      <p:grpSpPr>
        <a:xfrm>
          <a:off x="0" y="0"/>
          <a:ext cx="0" cy="0"/>
          <a:chOff x="0" y="0"/>
          <a:chExt cx="0" cy="0"/>
        </a:xfrm>
      </p:grpSpPr>
      <p:pic>
        <p:nvPicPr>
          <p:cNvPr id="162" name="Google Shape;162;p3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63" name="Google Shape;163;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4" name="Google Shape;164;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5" name="Google Shape;165;p3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Post 1</a:t>
            </a:r>
            <a:endParaRPr sz="1900">
              <a:solidFill>
                <a:srgbClr val="000000"/>
              </a:solidFill>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9" name="Shape 169"/>
        <p:cNvGrpSpPr/>
        <p:nvPr/>
      </p:nvGrpSpPr>
      <p:grpSpPr>
        <a:xfrm>
          <a:off x="0" y="0"/>
          <a:ext cx="0" cy="0"/>
          <a:chOff x="0" y="0"/>
          <a:chExt cx="0" cy="0"/>
        </a:xfrm>
      </p:grpSpPr>
      <p:pic>
        <p:nvPicPr>
          <p:cNvPr id="170" name="Google Shape;170;p4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71" name="Google Shape;171;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2" name="Google Shape;172;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3" name="Google Shape;173;p4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Post 2</a:t>
            </a:r>
            <a:endParaRPr sz="1900">
              <a:solidFill>
                <a:srgbClr val="000000"/>
              </a:solidFill>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7" name="Shape 177"/>
        <p:cNvGrpSpPr/>
        <p:nvPr/>
      </p:nvGrpSpPr>
      <p:grpSpPr>
        <a:xfrm>
          <a:off x="0" y="0"/>
          <a:ext cx="0" cy="0"/>
          <a:chOff x="0" y="0"/>
          <a:chExt cx="0" cy="0"/>
        </a:xfrm>
      </p:grpSpPr>
      <p:pic>
        <p:nvPicPr>
          <p:cNvPr id="178" name="Google Shape;178;p4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79" name="Google Shape;179;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0" name="Google Shape;180;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1" name="Google Shape;181;p4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Video Post</a:t>
            </a:r>
            <a:endParaRPr sz="1900">
              <a:solidFill>
                <a:srgbClr val="000000"/>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5" name="Shape 185"/>
        <p:cNvGrpSpPr/>
        <p:nvPr/>
      </p:nvGrpSpPr>
      <p:grpSpPr>
        <a:xfrm>
          <a:off x="0" y="0"/>
          <a:ext cx="0" cy="0"/>
          <a:chOff x="0" y="0"/>
          <a:chExt cx="0" cy="0"/>
        </a:xfrm>
      </p:grpSpPr>
      <p:sp>
        <p:nvSpPr>
          <p:cNvPr id="186" name="Google Shape;186;p42"/>
          <p:cNvSpPr txBox="1"/>
          <p:nvPr/>
        </p:nvSpPr>
        <p:spPr>
          <a:xfrm>
            <a:off x="0" y="0"/>
            <a:ext cx="7772400" cy="9681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latin typeface="Halant"/>
                <a:ea typeface="Halant"/>
                <a:cs typeface="Halant"/>
                <a:sym typeface="Halant"/>
              </a:rPr>
              <a:t>Modern Genocides &amp; International Response</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Group Presentations (Exemplar)</a:t>
            </a:r>
            <a:endParaRPr sz="1500">
              <a:solidFill>
                <a:srgbClr val="000000"/>
              </a:solidFill>
              <a:latin typeface="Plus Jakarta Sans Medium"/>
              <a:ea typeface="Plus Jakarta Sans Medium"/>
              <a:cs typeface="Plus Jakarta Sans Medium"/>
              <a:sym typeface="Plus Jakarta Sans Medium"/>
            </a:endParaRPr>
          </a:p>
        </p:txBody>
      </p:sp>
      <p:pic>
        <p:nvPicPr>
          <p:cNvPr id="187" name="Google Shape;187;p42"/>
          <p:cNvPicPr preferRelativeResize="0"/>
          <p:nvPr/>
        </p:nvPicPr>
        <p:blipFill>
          <a:blip r:embed="rId3">
            <a:alphaModFix/>
          </a:blip>
          <a:stretch>
            <a:fillRect/>
          </a:stretch>
        </p:blipFill>
        <p:spPr>
          <a:xfrm>
            <a:off x="68872" y="264997"/>
            <a:ext cx="1056536" cy="438114"/>
          </a:xfrm>
          <a:prstGeom prst="rect">
            <a:avLst/>
          </a:prstGeom>
          <a:noFill/>
          <a:ln>
            <a:noFill/>
          </a:ln>
        </p:spPr>
      </p:pic>
      <p:pic>
        <p:nvPicPr>
          <p:cNvPr id="188" name="Google Shape;188;p4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9" name="Google Shape;189;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0" name="Google Shape;190;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1" name="Google Shape;191;p42"/>
          <p:cNvSpPr txBox="1"/>
          <p:nvPr/>
        </p:nvSpPr>
        <p:spPr>
          <a:xfrm>
            <a:off x="594300" y="1036300"/>
            <a:ext cx="67134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While looking at other groups’ social media campaigns, fill out the graphic organizer.</a:t>
            </a:r>
            <a:endParaRPr sz="1200">
              <a:solidFill>
                <a:schemeClr val="dk1"/>
              </a:solidFill>
              <a:latin typeface="Inter"/>
              <a:ea typeface="Inter"/>
              <a:cs typeface="Inter"/>
              <a:sym typeface="Inter"/>
            </a:endParaRPr>
          </a:p>
        </p:txBody>
      </p:sp>
      <p:sp>
        <p:nvSpPr>
          <p:cNvPr id="192" name="Google Shape;192;p42"/>
          <p:cNvSpPr txBox="1"/>
          <p:nvPr/>
        </p:nvSpPr>
        <p:spPr>
          <a:xfrm>
            <a:off x="188912" y="1922106"/>
            <a:ext cx="816300" cy="5901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3834" u="none" cap="none" strike="noStrike">
                <a:solidFill>
                  <a:srgbClr val="FFFFFF"/>
                </a:solidFill>
                <a:latin typeface="Halant"/>
                <a:ea typeface="Halant"/>
                <a:cs typeface="Halant"/>
                <a:sym typeface="Halant"/>
              </a:rPr>
              <a:t>1</a:t>
            </a:r>
            <a:endParaRPr sz="200">
              <a:solidFill>
                <a:srgbClr val="FFFFFF"/>
              </a:solidFill>
            </a:endParaRPr>
          </a:p>
        </p:txBody>
      </p:sp>
      <p:graphicFrame>
        <p:nvGraphicFramePr>
          <p:cNvPr id="193" name="Google Shape;193;p42"/>
          <p:cNvGraphicFramePr/>
          <p:nvPr/>
        </p:nvGraphicFramePr>
        <p:xfrm>
          <a:off x="381525" y="1464875"/>
          <a:ext cx="3000000" cy="3000000"/>
        </p:xfrm>
        <a:graphic>
          <a:graphicData uri="http://schemas.openxmlformats.org/drawingml/2006/table">
            <a:tbl>
              <a:tblPr>
                <a:noFill/>
                <a:tableStyleId>{183E5547-FCA0-4D54-8F52-115B2FAA6621}</a:tableStyleId>
              </a:tblPr>
              <a:tblGrid>
                <a:gridCol w="1634600"/>
                <a:gridCol w="1634600"/>
                <a:gridCol w="3789050"/>
              </a:tblGrid>
              <a:tr h="526500">
                <a:tc>
                  <a:txBody>
                    <a:bodyPr/>
                    <a:lstStyle/>
                    <a:p>
                      <a:pPr indent="0" lvl="0" marL="0" rtl="0" algn="ctr">
                        <a:spcBef>
                          <a:spcPts val="0"/>
                        </a:spcBef>
                        <a:spcAft>
                          <a:spcPts val="0"/>
                        </a:spcAft>
                        <a:buNone/>
                      </a:pPr>
                      <a:r>
                        <a:rPr b="1" lang="en" sz="1200">
                          <a:latin typeface="Inter"/>
                          <a:ea typeface="Inter"/>
                          <a:cs typeface="Inter"/>
                          <a:sym typeface="Inter"/>
                        </a:rPr>
                        <a:t>Modern Human Rights Abuse Case Study</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Say-It-In-6: </a:t>
                      </a:r>
                      <a:endParaRPr b="1" sz="1200">
                        <a:latin typeface="Inter"/>
                        <a:ea typeface="Inter"/>
                        <a:cs typeface="Inter"/>
                        <a:sym typeface="Inter"/>
                      </a:endParaRPr>
                    </a:p>
                    <a:p>
                      <a:pPr indent="0" lvl="0" marL="0" rtl="0" algn="ctr">
                        <a:spcBef>
                          <a:spcPts val="0"/>
                        </a:spcBef>
                        <a:spcAft>
                          <a:spcPts val="0"/>
                        </a:spcAft>
                        <a:buNone/>
                      </a:pPr>
                      <a:r>
                        <a:rPr b="1" lang="en" sz="1200">
                          <a:latin typeface="Inter"/>
                          <a:ea typeface="Inter"/>
                          <a:cs typeface="Inter"/>
                          <a:sym typeface="Inter"/>
                        </a:rPr>
                        <a:t>Summarize the atrocity</a:t>
                      </a:r>
                      <a:endParaRPr b="1"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200">
                          <a:latin typeface="Inter"/>
                          <a:ea typeface="Inter"/>
                          <a:cs typeface="Inter"/>
                          <a:sym typeface="Inter"/>
                        </a:rPr>
                        <a:t>Was the international response sufficient? Why or why not?</a:t>
                      </a:r>
                      <a:endParaRPr b="1" sz="1200">
                        <a:latin typeface="Inter"/>
                        <a:ea typeface="Inter"/>
                        <a:cs typeface="Inter"/>
                        <a:sym typeface="Inter"/>
                      </a:endParaRPr>
                    </a:p>
                  </a:txBody>
                  <a:tcPr marT="91425" marB="91425" marR="91425" marL="91425"/>
                </a:tc>
              </a:tr>
              <a:tr h="86407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92142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r h="86407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7" name="Shape 197"/>
        <p:cNvGrpSpPr/>
        <p:nvPr/>
      </p:nvGrpSpPr>
      <p:grpSpPr>
        <a:xfrm>
          <a:off x="0" y="0"/>
          <a:ext cx="0" cy="0"/>
          <a:chOff x="0" y="0"/>
          <a:chExt cx="0" cy="0"/>
        </a:xfrm>
      </p:grpSpPr>
      <p:sp>
        <p:nvSpPr>
          <p:cNvPr id="198" name="Google Shape;198;p43"/>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a:solidFill>
                  <a:schemeClr val="dk1"/>
                </a:solidFill>
                <a:latin typeface="Halant"/>
                <a:ea typeface="Halant"/>
                <a:cs typeface="Halant"/>
                <a:sym typeface="Halant"/>
              </a:rPr>
              <a:t>Evaluating Arguments</a:t>
            </a:r>
            <a:endParaRPr sz="1400">
              <a:solidFill>
                <a:schemeClr val="dk1"/>
              </a:solidFill>
              <a:latin typeface="Halant"/>
              <a:ea typeface="Halant"/>
              <a:cs typeface="Halant"/>
              <a:sym typeface="Halant"/>
            </a:endParaRPr>
          </a:p>
          <a:p>
            <a:pPr indent="0" lvl="0" marL="0" rtl="0" algn="ctr">
              <a:spcBef>
                <a:spcPts val="0"/>
              </a:spcBef>
              <a:spcAft>
                <a:spcPts val="0"/>
              </a:spcAft>
              <a:buNone/>
            </a:pPr>
            <a:r>
              <a:rPr lang="en" sz="1900">
                <a:solidFill>
                  <a:schemeClr val="dk1"/>
                </a:solidFill>
                <a:latin typeface="Plus Jakarta Sans"/>
                <a:ea typeface="Plus Jakarta Sans"/>
                <a:cs typeface="Plus Jakarta Sans"/>
                <a:sym typeface="Plus Jakarta Sans"/>
              </a:rPr>
              <a:t>“The Meaning of Genocide”</a:t>
            </a:r>
            <a:endParaRPr sz="1900">
              <a:solidFill>
                <a:schemeClr val="dk1"/>
              </a:solidFill>
              <a:latin typeface="Plus Jakarta Sans"/>
              <a:ea typeface="Plus Jakarta Sans"/>
              <a:cs typeface="Plus Jakarta Sans"/>
              <a:sym typeface="Plus Jakarta Sans"/>
            </a:endParaRPr>
          </a:p>
        </p:txBody>
      </p:sp>
      <p:sp>
        <p:nvSpPr>
          <p:cNvPr id="199" name="Google Shape;199;p43"/>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0" name="Google Shape;200;p43"/>
          <p:cNvPicPr preferRelativeResize="0"/>
          <p:nvPr/>
        </p:nvPicPr>
        <p:blipFill>
          <a:blip r:embed="rId3">
            <a:alphaModFix/>
          </a:blip>
          <a:stretch>
            <a:fillRect/>
          </a:stretch>
        </p:blipFill>
        <p:spPr>
          <a:xfrm>
            <a:off x="390131" y="9513171"/>
            <a:ext cx="419181" cy="419181"/>
          </a:xfrm>
          <a:prstGeom prst="rect">
            <a:avLst/>
          </a:prstGeom>
          <a:noFill/>
          <a:ln>
            <a:noFill/>
          </a:ln>
        </p:spPr>
      </p:pic>
      <p:sp>
        <p:nvSpPr>
          <p:cNvPr id="201" name="Google Shape;201;p43"/>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2" name="Google Shape;202;p43"/>
          <p:cNvPicPr preferRelativeResize="0"/>
          <p:nvPr/>
        </p:nvPicPr>
        <p:blipFill>
          <a:blip r:embed="rId4">
            <a:alphaModFix/>
          </a:blip>
          <a:stretch>
            <a:fillRect/>
          </a:stretch>
        </p:blipFill>
        <p:spPr>
          <a:xfrm>
            <a:off x="216272" y="154797"/>
            <a:ext cx="1027148" cy="425928"/>
          </a:xfrm>
          <a:prstGeom prst="rect">
            <a:avLst/>
          </a:prstGeom>
          <a:noFill/>
          <a:ln>
            <a:noFill/>
          </a:ln>
        </p:spPr>
      </p:pic>
      <p:graphicFrame>
        <p:nvGraphicFramePr>
          <p:cNvPr id="203" name="Google Shape;203;p43"/>
          <p:cNvGraphicFramePr/>
          <p:nvPr/>
        </p:nvGraphicFramePr>
        <p:xfrm>
          <a:off x="390126" y="803226"/>
          <a:ext cx="3000000" cy="3000000"/>
        </p:xfrm>
        <a:graphic>
          <a:graphicData uri="http://schemas.openxmlformats.org/drawingml/2006/table">
            <a:tbl>
              <a:tblPr>
                <a:noFill/>
                <a:tableStyleId>{398A2D2E-B882-417D-AC16-3DC619A9D011}</a:tableStyleId>
              </a:tblPr>
              <a:tblGrid>
                <a:gridCol w="7057200"/>
              </a:tblGrid>
              <a:tr h="436250">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t>
                      </a:r>
                      <a:r>
                        <a:rPr lang="en" sz="1200">
                          <a:solidFill>
                            <a:schemeClr val="dk1"/>
                          </a:solidFill>
                          <a:latin typeface="Inter"/>
                          <a:ea typeface="Inter"/>
                          <a:cs typeface="Inter"/>
                          <a:sym typeface="Inter"/>
                        </a:rPr>
                        <a:t>Linda Kinstler, “The Bitter Fight Over the Meaning of ‘Genocide’” </a:t>
                      </a:r>
                      <a:r>
                        <a:rPr i="1" lang="en" sz="1200">
                          <a:solidFill>
                            <a:schemeClr val="dk1"/>
                          </a:solidFill>
                          <a:latin typeface="Inter"/>
                          <a:ea typeface="Inter"/>
                          <a:cs typeface="Inter"/>
                          <a:sym typeface="Inter"/>
                        </a:rPr>
                        <a:t>The New York Times Magazine</a:t>
                      </a:r>
                      <a:r>
                        <a:rPr lang="en" sz="1200">
                          <a:solidFill>
                            <a:schemeClr val="dk1"/>
                          </a:solidFill>
                          <a:latin typeface="Inter"/>
                          <a:ea typeface="Inter"/>
                          <a:cs typeface="Inter"/>
                          <a:sym typeface="Inter"/>
                        </a:rPr>
                        <a:t>, August 20, 2024.</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Linda Kinstler is </a:t>
                      </a:r>
                      <a:r>
                        <a:rPr lang="en" sz="1000">
                          <a:solidFill>
                            <a:schemeClr val="dk1"/>
                          </a:solidFill>
                          <a:latin typeface="Inter"/>
                          <a:ea typeface="Inter"/>
                          <a:cs typeface="Inter"/>
                          <a:sym typeface="Inter"/>
                        </a:rPr>
                        <a:t>a Junior Fellow at the Harvard Society of Fellows. Her work appears in The New York Times, Washington Post, The Atlantic, Wired, and more.</a:t>
                      </a:r>
                      <a:endParaRPr sz="1000">
                        <a:latin typeface="Inter"/>
                        <a:ea typeface="Inter"/>
                        <a:cs typeface="Inter"/>
                        <a:sym typeface="Inter"/>
                      </a:endParaRPr>
                    </a:p>
                  </a:txBody>
                  <a:tcPr marT="66525" marB="66525" marR="67475" marL="674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238025">
                <a:tc>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his [Rapahel Lemkin’s] view, genocide encompassed a broad array of crimes committed with the intent to destroy a national, religious, racial or ethnic group. A secular Jew who believed that every people carried its own distinct spirit, Lemkin argued that genocide included acts not just of physical obliteration but also of cultural annihilation. For him, the word described any attempt to stamp out a people’s essence from the earth. It included mass killings as well as actions to eliminate the “essential foundations of the life of national groups”: the destruction of language, traditions, monuments, artworks, archives, libraries, universities and places of worship. Lemkin’s hope was that coining the word, and persuading nations to recognize it as a crime, might somehow prevent it from recurring…. But by the time the United Nations approved the Genocide Convention on Dec. 9, 1948, making genocide a crime under international law, only a shadow of Lemkin’s original idea survived….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strict legal interpretation of genocide has meant that courts might never recognize many of the worst atrocities of the past several decades as genocide. These include but are not limited to the killing of some 300,000 people in the Darfur region of Sudan, the murder of more than a million during the Nigeria-Biafra war, the Iraqi government’s mass deportation and killing of an estimated 100,000 Kurds in the late 1980s and the Yazidi massacres by ISIS in 2014. If Lemkin were alive today, he would most likely recognize the Chinese effort to indefinitely detain, re-educate, imprison and torture Uyghurs, and to destroy their mosques, confiscate their literature and ban their language in schools, as precisely the kind of cultural and physical genocide that he hoped his convention would eliminate. While China is a party to the Genocide Convention, it has refused — like the United States, France and Russia — to recognize the jurisdiction of the I.C.J. [International Court of Justice], shielding itself from the court’s authority….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Unthinkable atrocities could fail to satisfy the convention’s requirements if they were not accompanied by an overt statement of intent to wipe out an entire people, such as the written plan for a “final solution” that the Nazis adopted at the 1942 Wannsee Conference….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Scholars point to the response to the Khmer Rouge slaughter of an estimated two million Cambodians as a telling case of how the convention failed. The tribunal examining the crimes found that a vast majority of the killings did not legally qualify as genocide, because they were mostly of intellectuals and political opponents, not ethnic or religious groups. In the 16 years before it disbanded in 2022, the tribunal convicted only two individuals of genocide, and those convictions applied only to the killing of minorities….</a:t>
                      </a:r>
                      <a:endParaRPr sz="1200">
                        <a:solidFill>
                          <a:schemeClr val="dk1"/>
                        </a:solidFill>
                        <a:latin typeface="Inter"/>
                        <a:ea typeface="Inter"/>
                        <a:cs typeface="Inter"/>
                        <a:sym typeface="Inter"/>
                      </a:endParaRPr>
                    </a:p>
                  </a:txBody>
                  <a:tcPr marT="66525" marB="66525" marR="67475" marL="67475">
                    <a:lnL cap="flat" cmpd="sng" w="12700">
                      <a:solidFill>
                        <a:srgbClr val="9E9E9E">
                          <a:alpha val="0"/>
                        </a:srgbClr>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7" name="Shape 207"/>
        <p:cNvGrpSpPr/>
        <p:nvPr/>
      </p:nvGrpSpPr>
      <p:grpSpPr>
        <a:xfrm>
          <a:off x="0" y="0"/>
          <a:ext cx="0" cy="0"/>
          <a:chOff x="0" y="0"/>
          <a:chExt cx="0" cy="0"/>
        </a:xfrm>
      </p:grpSpPr>
      <p:sp>
        <p:nvSpPr>
          <p:cNvPr id="208" name="Google Shape;208;p4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Arguments </a:t>
            </a:r>
            <a:endParaRPr sz="2500">
              <a:solidFill>
                <a:schemeClr val="dk1"/>
              </a:solidFill>
              <a:latin typeface="Plus Jakarta Sans"/>
              <a:ea typeface="Plus Jakarta Sans"/>
              <a:cs typeface="Plus Jakarta Sans"/>
              <a:sym typeface="Plus Jakarta Sans"/>
            </a:endParaRPr>
          </a:p>
        </p:txBody>
      </p:sp>
      <p:sp>
        <p:nvSpPr>
          <p:cNvPr id="209" name="Google Shape;209;p4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10" name="Google Shape;210;p4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11" name="Google Shape;211;p4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2" name="Google Shape;212;p44"/>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3" name="Google Shape;213;p44"/>
          <p:cNvSpPr txBox="1"/>
          <p:nvPr/>
        </p:nvSpPr>
        <p:spPr>
          <a:xfrm>
            <a:off x="1519775" y="1156775"/>
            <a:ext cx="5359800" cy="6744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latin typeface="Plus Jakarta Sans"/>
                <a:ea typeface="Plus Jakarta Sans"/>
                <a:cs typeface="Plus Jakarta Sans"/>
                <a:sym typeface="Plus Jakarta Sans"/>
              </a:rPr>
              <a:t>Directions</a:t>
            </a:r>
            <a:r>
              <a:rPr lang="en" sz="1200">
                <a:latin typeface="Plus Jakarta Sans"/>
                <a:ea typeface="Plus Jakarta Sans"/>
                <a:cs typeface="Plus Jakarta Sans"/>
                <a:sym typeface="Plus Jakarta Sans"/>
              </a:rPr>
              <a:t>: </a:t>
            </a:r>
            <a:r>
              <a:rPr lang="en" sz="1200">
                <a:latin typeface="Plus Jakarta Sans"/>
                <a:ea typeface="Plus Jakarta Sans"/>
                <a:cs typeface="Plus Jakarta Sans"/>
                <a:sym typeface="Plus Jakarta Sans"/>
              </a:rPr>
              <a:t>First, identify the source and the historical topic it corresponds to. Then, use the CLAIM protocol to effectively to identify and analyze the validity of the claim made in the source.</a:t>
            </a:r>
            <a:endParaRPr sz="1200">
              <a:latin typeface="Plus Jakarta Sans"/>
              <a:ea typeface="Plus Jakarta Sans"/>
              <a:cs typeface="Plus Jakarta Sans"/>
              <a:sym typeface="Plus Jakarta Sans"/>
            </a:endParaRPr>
          </a:p>
        </p:txBody>
      </p:sp>
      <p:graphicFrame>
        <p:nvGraphicFramePr>
          <p:cNvPr id="214" name="Google Shape;214;p44"/>
          <p:cNvGraphicFramePr/>
          <p:nvPr/>
        </p:nvGraphicFramePr>
        <p:xfrm>
          <a:off x="368663" y="3318225"/>
          <a:ext cx="3000000" cy="3000000"/>
        </p:xfrm>
        <a:graphic>
          <a:graphicData uri="http://schemas.openxmlformats.org/drawingml/2006/table">
            <a:tbl>
              <a:tblPr>
                <a:noFill/>
                <a:tableStyleId>{183E5547-FCA0-4D54-8F52-115B2FAA6621}</a:tableStyleId>
              </a:tblPr>
              <a:tblGrid>
                <a:gridCol w="572175"/>
                <a:gridCol w="979150"/>
                <a:gridCol w="5618925"/>
              </a:tblGrid>
              <a:tr h="1170000">
                <a:tc>
                  <a:txBody>
                    <a:bodyPr/>
                    <a:lstStyle/>
                    <a:p>
                      <a:pPr indent="0" lvl="0" marL="0" rtl="0" algn="ctr">
                        <a:spcBef>
                          <a:spcPts val="0"/>
                        </a:spcBef>
                        <a:spcAft>
                          <a:spcPts val="0"/>
                        </a:spcAft>
                        <a:buNone/>
                      </a:pPr>
                      <a:r>
                        <a:rPr b="1" lang="en" sz="1700">
                          <a:latin typeface="Inter"/>
                          <a:ea typeface="Inter"/>
                          <a:cs typeface="Inter"/>
                          <a:sym typeface="Inter"/>
                        </a:rPr>
                        <a:t>C</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Claim</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What is the main claim being made in source?</a:t>
                      </a:r>
                      <a:endParaRPr sz="1200">
                        <a:latin typeface="Inter"/>
                        <a:ea typeface="Inter"/>
                        <a:cs typeface="Inter"/>
                        <a:sym typeface="Inter"/>
                      </a:endParaRPr>
                    </a:p>
                  </a:txBody>
                  <a:tcPr marT="91425" marB="91425" marR="91425" marL="91425"/>
                </a:tc>
              </a:tr>
              <a:tr h="1170000">
                <a:tc>
                  <a:txBody>
                    <a:bodyPr/>
                    <a:lstStyle/>
                    <a:p>
                      <a:pPr indent="0" lvl="0" marL="0" rtl="0" algn="ctr">
                        <a:spcBef>
                          <a:spcPts val="0"/>
                        </a:spcBef>
                        <a:spcAft>
                          <a:spcPts val="0"/>
                        </a:spcAft>
                        <a:buNone/>
                      </a:pPr>
                      <a:r>
                        <a:rPr b="1" lang="en" sz="1700">
                          <a:latin typeface="Inter"/>
                          <a:ea typeface="Inter"/>
                          <a:cs typeface="Inter"/>
                          <a:sym typeface="Inter"/>
                        </a:rPr>
                        <a:t>L</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Logic</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What facts, evidence, and/or examples are provided to support the claim?</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r>
              <a:tr h="1170000">
                <a:tc>
                  <a:txBody>
                    <a:bodyPr/>
                    <a:lstStyle/>
                    <a:p>
                      <a:pPr indent="0" lvl="0" marL="0" rtl="0" algn="ctr">
                        <a:spcBef>
                          <a:spcPts val="0"/>
                        </a:spcBef>
                        <a:spcAft>
                          <a:spcPts val="0"/>
                        </a:spcAft>
                        <a:buNone/>
                      </a:pPr>
                      <a:r>
                        <a:rPr b="1" lang="en" sz="1700">
                          <a:latin typeface="Inter"/>
                          <a:ea typeface="Inter"/>
                          <a:cs typeface="Inter"/>
                          <a:sym typeface="Inter"/>
                        </a:rPr>
                        <a:t>A</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Authority</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Is the source credible and </a:t>
                      </a:r>
                      <a:r>
                        <a:rPr lang="en" sz="1200">
                          <a:latin typeface="Inter"/>
                          <a:ea typeface="Inter"/>
                          <a:cs typeface="Inter"/>
                          <a:sym typeface="Inter"/>
                        </a:rPr>
                        <a:t>what evidence could be used to verify it?</a:t>
                      </a:r>
                      <a:endParaRPr sz="1200">
                        <a:latin typeface="Inter"/>
                        <a:ea typeface="Inter"/>
                        <a:cs typeface="Inter"/>
                        <a:sym typeface="Inter"/>
                      </a:endParaRPr>
                    </a:p>
                  </a:txBody>
                  <a:tcPr marT="91425" marB="91425" marR="91425" marL="91425"/>
                </a:tc>
              </a:tr>
              <a:tr h="1170000">
                <a:tc>
                  <a:txBody>
                    <a:bodyPr/>
                    <a:lstStyle/>
                    <a:p>
                      <a:pPr indent="0" lvl="0" marL="0" rtl="0" algn="ctr">
                        <a:spcBef>
                          <a:spcPts val="0"/>
                        </a:spcBef>
                        <a:spcAft>
                          <a:spcPts val="0"/>
                        </a:spcAft>
                        <a:buNone/>
                      </a:pPr>
                      <a:r>
                        <a:rPr b="1" lang="en" sz="1700">
                          <a:latin typeface="Inter"/>
                          <a:ea typeface="Inter"/>
                          <a:cs typeface="Inter"/>
                          <a:sym typeface="Inter"/>
                        </a:rPr>
                        <a:t>I</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Intuition </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Does</a:t>
                      </a:r>
                      <a:r>
                        <a:rPr lang="en" sz="1200">
                          <a:latin typeface="Inter"/>
                          <a:ea typeface="Inter"/>
                          <a:cs typeface="Inter"/>
                          <a:sym typeface="Inter"/>
                        </a:rPr>
                        <a:t> the claim make sense? What is your gut feeling about the claim made in the source? </a:t>
                      </a:r>
                      <a:r>
                        <a:rPr lang="en" sz="1200">
                          <a:latin typeface="Inter"/>
                          <a:ea typeface="Inter"/>
                          <a:cs typeface="Inter"/>
                          <a:sym typeface="Inter"/>
                        </a:rPr>
                        <a:t>Explain. </a:t>
                      </a:r>
                      <a:endParaRPr sz="1200">
                        <a:latin typeface="Inter"/>
                        <a:ea typeface="Inter"/>
                        <a:cs typeface="Inter"/>
                        <a:sym typeface="Inter"/>
                      </a:endParaRPr>
                    </a:p>
                  </a:txBody>
                  <a:tcPr marT="91425" marB="91425" marR="91425" marL="91425"/>
                </a:tc>
              </a:tr>
              <a:tr h="1170000">
                <a:tc>
                  <a:txBody>
                    <a:bodyPr/>
                    <a:lstStyle/>
                    <a:p>
                      <a:pPr indent="0" lvl="0" marL="0" rtl="0" algn="ctr">
                        <a:spcBef>
                          <a:spcPts val="0"/>
                        </a:spcBef>
                        <a:spcAft>
                          <a:spcPts val="0"/>
                        </a:spcAft>
                        <a:buNone/>
                      </a:pPr>
                      <a:r>
                        <a:rPr b="1" lang="en" sz="1700">
                          <a:latin typeface="Inter"/>
                          <a:ea typeface="Inter"/>
                          <a:cs typeface="Inter"/>
                          <a:sym typeface="Inter"/>
                        </a:rPr>
                        <a:t>M</a:t>
                      </a:r>
                      <a:endParaRPr b="1" sz="17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rPr lang="en">
                          <a:latin typeface="Inter"/>
                          <a:ea typeface="Inter"/>
                          <a:cs typeface="Inter"/>
                          <a:sym typeface="Inter"/>
                        </a:rPr>
                        <a:t>Merit</a:t>
                      </a:r>
                      <a:endParaRPr>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lang="en" sz="1200">
                          <a:latin typeface="Inter"/>
                          <a:ea typeface="Inter"/>
                          <a:cs typeface="Inter"/>
                          <a:sym typeface="Inter"/>
                        </a:rPr>
                        <a:t>Does the claim merit our belief or should we be doubtful? Explain. </a:t>
                      </a:r>
                      <a:endParaRPr sz="1200">
                        <a:latin typeface="Inter"/>
                        <a:ea typeface="Inter"/>
                        <a:cs typeface="Inter"/>
                        <a:sym typeface="Inter"/>
                      </a:endParaRPr>
                    </a:p>
                  </a:txBody>
                  <a:tcPr marT="91425" marB="91425" marR="91425" marL="91425"/>
                </a:tc>
              </a:tr>
            </a:tbl>
          </a:graphicData>
        </a:graphic>
      </p:graphicFrame>
      <p:sp>
        <p:nvSpPr>
          <p:cNvPr id="215" name="Google Shape;215;p44"/>
          <p:cNvSpPr txBox="1"/>
          <p:nvPr/>
        </p:nvSpPr>
        <p:spPr>
          <a:xfrm>
            <a:off x="368675" y="2238300"/>
            <a:ext cx="3390900" cy="919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Name or Title of source being analyzed</a:t>
            </a:r>
            <a:endParaRPr sz="13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“The Bitter Fight Over the Meaning of ‘Genocide’”</a:t>
            </a:r>
            <a:endParaRPr sz="1300">
              <a:latin typeface="Inter"/>
              <a:ea typeface="Inter"/>
              <a:cs typeface="Inter"/>
              <a:sym typeface="Inter"/>
            </a:endParaRPr>
          </a:p>
        </p:txBody>
      </p:sp>
      <p:sp>
        <p:nvSpPr>
          <p:cNvPr id="216" name="Google Shape;216;p44"/>
          <p:cNvSpPr txBox="1"/>
          <p:nvPr/>
        </p:nvSpPr>
        <p:spPr>
          <a:xfrm>
            <a:off x="4148025" y="2238300"/>
            <a:ext cx="3390900" cy="919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Historical</a:t>
            </a:r>
            <a:r>
              <a:rPr lang="en" sz="1300">
                <a:solidFill>
                  <a:schemeClr val="dk1"/>
                </a:solidFill>
                <a:latin typeface="Inter"/>
                <a:ea typeface="Inter"/>
                <a:cs typeface="Inter"/>
                <a:sym typeface="Inter"/>
              </a:rPr>
              <a:t> Event/Topic/Idea: </a:t>
            </a:r>
            <a:endParaRPr sz="1300">
              <a:solidFill>
                <a:schemeClr val="dk1"/>
              </a:solidFill>
              <a:latin typeface="Inter"/>
              <a:ea typeface="Inter"/>
              <a:cs typeface="Inter"/>
              <a:sym typeface="Inter"/>
            </a:endParaRPr>
          </a:p>
          <a:p>
            <a:pPr indent="0" lvl="0" marL="0" rtl="0" algn="ctr">
              <a:spcBef>
                <a:spcPts val="0"/>
              </a:spcBef>
              <a:spcAft>
                <a:spcPts val="0"/>
              </a:spcAft>
              <a:buNone/>
            </a:pPr>
            <a:r>
              <a:rPr b="1" lang="en">
                <a:latin typeface="Inter"/>
                <a:ea typeface="Inter"/>
                <a:cs typeface="Inter"/>
                <a:sym typeface="Inter"/>
              </a:rPr>
              <a:t>Genocide</a:t>
            </a:r>
            <a:endParaRPr b="1">
              <a:latin typeface="Inter"/>
              <a:ea typeface="Inter"/>
              <a:cs typeface="Inter"/>
              <a:sym typeface="Inter"/>
            </a:endParaRPr>
          </a:p>
        </p:txBody>
      </p:sp>
      <p:pic>
        <p:nvPicPr>
          <p:cNvPr id="217" name="Google Shape;217;p44"/>
          <p:cNvPicPr preferRelativeResize="0"/>
          <p:nvPr/>
        </p:nvPicPr>
        <p:blipFill>
          <a:blip r:embed="rId5">
            <a:alphaModFix/>
          </a:blip>
          <a:stretch>
            <a:fillRect/>
          </a:stretch>
        </p:blipFill>
        <p:spPr>
          <a:xfrm flipH="1">
            <a:off x="551875" y="1042138"/>
            <a:ext cx="816975" cy="816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1" name="Shape 221"/>
        <p:cNvGrpSpPr/>
        <p:nvPr/>
      </p:nvGrpSpPr>
      <p:grpSpPr>
        <a:xfrm>
          <a:off x="0" y="0"/>
          <a:ext cx="0" cy="0"/>
          <a:chOff x="0" y="0"/>
          <a:chExt cx="0" cy="0"/>
        </a:xfrm>
      </p:grpSpPr>
      <p:pic>
        <p:nvPicPr>
          <p:cNvPr id="222" name="Google Shape;222;p45" title="US His DC Project - 2025-06-27T090721.152.jpg"/>
          <p:cNvPicPr preferRelativeResize="0"/>
          <p:nvPr/>
        </p:nvPicPr>
        <p:blipFill rotWithShape="1">
          <a:blip r:embed="rId4">
            <a:alphaModFix/>
          </a:blip>
          <a:srcRect b="20095" l="63874" r="3221" t="20799"/>
          <a:stretch/>
        </p:blipFill>
        <p:spPr>
          <a:xfrm>
            <a:off x="896825" y="787875"/>
            <a:ext cx="1720152" cy="1768551"/>
          </a:xfrm>
          <a:prstGeom prst="rect">
            <a:avLst/>
          </a:prstGeom>
          <a:noFill/>
          <a:ln>
            <a:noFill/>
          </a:ln>
        </p:spPr>
      </p:pic>
      <p:pic>
        <p:nvPicPr>
          <p:cNvPr id="223" name="Google Shape;223;p45"/>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224" name="Google Shape;224;p4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5" name="Google Shape;225;p4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6" name="Google Shape;226;p45"/>
          <p:cNvSpPr txBox="1"/>
          <p:nvPr/>
        </p:nvSpPr>
        <p:spPr>
          <a:xfrm>
            <a:off x="1091975" y="2629950"/>
            <a:ext cx="5659800" cy="173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Cambodian Genocide 1975-1979 | 1.7 million lives lost under the Khmer Rouge | Never Forget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4 years of atrocities and the brutal treatment and death of over one million in Cambodia. A complete restructuring of society targeted those who did not fit into the “pure people” categorization set by the government. Violence and horrors followed while the world stood by.</a:t>
            </a:r>
            <a:endParaRPr b="1" sz="1200">
              <a:solidFill>
                <a:srgbClr val="E95C3D"/>
              </a:solidFill>
              <a:latin typeface="Inter"/>
              <a:ea typeface="Inter"/>
              <a:cs typeface="Inter"/>
              <a:sym typeface="Inter"/>
            </a:endParaRPr>
          </a:p>
        </p:txBody>
      </p:sp>
      <p:sp>
        <p:nvSpPr>
          <p:cNvPr id="227" name="Google Shape;227;p45"/>
          <p:cNvSpPr txBox="1"/>
          <p:nvPr/>
        </p:nvSpPr>
        <p:spPr>
          <a:xfrm>
            <a:off x="3461150" y="677400"/>
            <a:ext cx="27837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e</a:t>
            </a:r>
            <a:r>
              <a:rPr b="1" lang="en" sz="1200">
                <a:solidFill>
                  <a:srgbClr val="E95C3D"/>
                </a:solidFill>
                <a:latin typeface="Inter"/>
                <a:ea typeface="Inter"/>
                <a:cs typeface="Inter"/>
                <a:sym typeface="Inter"/>
              </a:rPr>
              <a:t>choesofCambodia</a:t>
            </a:r>
            <a:endParaRPr b="1" sz="1200">
              <a:solidFill>
                <a:srgbClr val="E95C3D"/>
              </a:solidFill>
              <a:latin typeface="Inter"/>
              <a:ea typeface="Inter"/>
              <a:cs typeface="Inter"/>
              <a:sym typeface="Inter"/>
            </a:endParaRPr>
          </a:p>
        </p:txBody>
      </p:sp>
      <p:sp>
        <p:nvSpPr>
          <p:cNvPr id="228" name="Google Shape;228;p45"/>
          <p:cNvSpPr txBox="1"/>
          <p:nvPr/>
        </p:nvSpPr>
        <p:spPr>
          <a:xfrm>
            <a:off x="3189200" y="1518400"/>
            <a:ext cx="609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127</a:t>
            </a:r>
            <a:endParaRPr b="1" sz="1200">
              <a:solidFill>
                <a:srgbClr val="E95C3D"/>
              </a:solidFill>
              <a:latin typeface="Inter"/>
              <a:ea typeface="Inter"/>
              <a:cs typeface="Inter"/>
              <a:sym typeface="Inter"/>
            </a:endParaRPr>
          </a:p>
        </p:txBody>
      </p:sp>
      <p:sp>
        <p:nvSpPr>
          <p:cNvPr id="229" name="Google Shape;229;p45"/>
          <p:cNvSpPr txBox="1"/>
          <p:nvPr/>
        </p:nvSpPr>
        <p:spPr>
          <a:xfrm>
            <a:off x="4560800" y="1518400"/>
            <a:ext cx="609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1,734</a:t>
            </a:r>
            <a:endParaRPr b="1" sz="1200">
              <a:solidFill>
                <a:srgbClr val="E95C3D"/>
              </a:solidFill>
              <a:latin typeface="Inter"/>
              <a:ea typeface="Inter"/>
              <a:cs typeface="Inter"/>
              <a:sym typeface="Inter"/>
            </a:endParaRPr>
          </a:p>
        </p:txBody>
      </p:sp>
      <p:sp>
        <p:nvSpPr>
          <p:cNvPr id="230" name="Google Shape;230;p45"/>
          <p:cNvSpPr txBox="1"/>
          <p:nvPr/>
        </p:nvSpPr>
        <p:spPr>
          <a:xfrm>
            <a:off x="6161000" y="1518400"/>
            <a:ext cx="609600" cy="3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45</a:t>
            </a:r>
            <a:endParaRPr b="1" sz="1200">
              <a:solidFill>
                <a:srgbClr val="E95C3D"/>
              </a:solidFill>
              <a:latin typeface="Inter"/>
              <a:ea typeface="Inter"/>
              <a:cs typeface="Inter"/>
              <a:sym typeface="Inter"/>
            </a:endParaRPr>
          </a:p>
        </p:txBody>
      </p:sp>
      <p:sp>
        <p:nvSpPr>
          <p:cNvPr id="231" name="Google Shape;231;p4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1900">
                <a:latin typeface="Halant"/>
                <a:ea typeface="Halant"/>
                <a:cs typeface="Halant"/>
                <a:sym typeface="Halant"/>
              </a:rPr>
              <a:t>Social Media Campaign: Profile (Exemplar)</a:t>
            </a:r>
            <a:endParaRPr sz="1900">
              <a:solidFill>
                <a:srgbClr val="000000"/>
              </a:solidFill>
              <a:latin typeface="Halant"/>
              <a:ea typeface="Halant"/>
              <a:cs typeface="Halant"/>
              <a:sym typeface="Halant"/>
            </a:endParaRPr>
          </a:p>
        </p:txBody>
      </p:sp>
      <p:pic>
        <p:nvPicPr>
          <p:cNvPr id="232" name="Google Shape;232;p45" title="US His DC Project - 2025-06-27T090721.152.jpg"/>
          <p:cNvPicPr preferRelativeResize="0"/>
          <p:nvPr/>
        </p:nvPicPr>
        <p:blipFill rotWithShape="1">
          <a:blip r:embed="rId6">
            <a:alphaModFix/>
          </a:blip>
          <a:srcRect b="24919" l="39632" r="39412" t="24919"/>
          <a:stretch/>
        </p:blipFill>
        <p:spPr>
          <a:xfrm>
            <a:off x="2936075" y="5936075"/>
            <a:ext cx="1977701" cy="2708751"/>
          </a:xfrm>
          <a:prstGeom prst="rect">
            <a:avLst/>
          </a:prstGeom>
          <a:noFill/>
          <a:ln>
            <a:noFill/>
          </a:ln>
        </p:spPr>
      </p:pic>
      <p:pic>
        <p:nvPicPr>
          <p:cNvPr id="233" name="Google Shape;233;p45" title="US His DC Project - 2025-06-27T090721.152.jpg"/>
          <p:cNvPicPr preferRelativeResize="0"/>
          <p:nvPr/>
        </p:nvPicPr>
        <p:blipFill rotWithShape="1">
          <a:blip r:embed="rId6">
            <a:alphaModFix/>
          </a:blip>
          <a:srcRect b="23975" l="10010" r="69329" t="26712"/>
          <a:stretch/>
        </p:blipFill>
        <p:spPr>
          <a:xfrm>
            <a:off x="960700" y="5984300"/>
            <a:ext cx="1954723" cy="2624500"/>
          </a:xfrm>
          <a:prstGeom prst="rect">
            <a:avLst/>
          </a:prstGeom>
          <a:noFill/>
          <a:ln>
            <a:noFill/>
          </a:ln>
        </p:spPr>
      </p:pic>
      <p:pic>
        <p:nvPicPr>
          <p:cNvPr id="234" name="Google Shape;234;p45"/>
          <p:cNvPicPr preferRelativeResize="0"/>
          <p:nvPr/>
        </p:nvPicPr>
        <p:blipFill rotWithShape="1">
          <a:blip r:embed="rId7">
            <a:alphaModFix/>
          </a:blip>
          <a:srcRect b="8161" l="43403" r="27873" t="35357"/>
          <a:stretch/>
        </p:blipFill>
        <p:spPr>
          <a:xfrm>
            <a:off x="4913775" y="5936075"/>
            <a:ext cx="2019098" cy="2708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